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18" r:id="rId2"/>
    <p:sldId id="277" r:id="rId3"/>
    <p:sldId id="292" r:id="rId4"/>
    <p:sldId id="294" r:id="rId5"/>
    <p:sldId id="297" r:id="rId6"/>
    <p:sldId id="293" r:id="rId7"/>
    <p:sldId id="299" r:id="rId8"/>
    <p:sldId id="301" r:id="rId9"/>
    <p:sldId id="300" r:id="rId10"/>
    <p:sldId id="304" r:id="rId11"/>
    <p:sldId id="302" r:id="rId12"/>
    <p:sldId id="305" r:id="rId13"/>
    <p:sldId id="306" r:id="rId14"/>
    <p:sldId id="307" r:id="rId15"/>
    <p:sldId id="309" r:id="rId16"/>
    <p:sldId id="311" r:id="rId17"/>
    <p:sldId id="314" r:id="rId18"/>
    <p:sldId id="315" r:id="rId19"/>
    <p:sldId id="316" r:id="rId20"/>
    <p:sldId id="317" r:id="rId21"/>
    <p:sldId id="313" r:id="rId22"/>
    <p:sldId id="290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1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47" autoAdjust="0"/>
    <p:restoredTop sz="94660"/>
  </p:normalViewPr>
  <p:slideViewPr>
    <p:cSldViewPr>
      <p:cViewPr varScale="1">
        <p:scale>
          <a:sx n="73" d="100"/>
          <a:sy n="73" d="100"/>
        </p:scale>
        <p:origin x="-10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15555286"/>
              </p:ext>
            </p:extLst>
          </p:nvPr>
        </p:nvGraphicFramePr>
        <p:xfrm>
          <a:off x="468313" y="1844675"/>
          <a:ext cx="8229600" cy="470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VY_32_INOVACE_15_03_trestní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odpovědnost 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právo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Trestní odpovědnost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Únor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 opakování látky o trestní odpovědnosti.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Trestní zodpovědnost, mladiství, nezletilý, zletilý, příčetný, nepříčetný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12064"/>
            <a:ext cx="8496944" cy="3997056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Trestní zodpovědnost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Jak koukat na svět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138" y="1844824"/>
            <a:ext cx="4038600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6138" y="1772816"/>
            <a:ext cx="4038600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Je rovno 16"/>
          <p:cNvSpPr/>
          <p:nvPr/>
        </p:nvSpPr>
        <p:spPr>
          <a:xfrm rot="5400000">
            <a:off x="2447764" y="3537012"/>
            <a:ext cx="6120680" cy="1008112"/>
          </a:xfrm>
          <a:prstGeom prst="mathEqual">
            <a:avLst>
              <a:gd name="adj1" fmla="val 23520"/>
              <a:gd name="adj2" fmla="val 28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Je rovno 25"/>
          <p:cNvSpPr/>
          <p:nvPr/>
        </p:nvSpPr>
        <p:spPr>
          <a:xfrm rot="5400000">
            <a:off x="4739444" y="3549588"/>
            <a:ext cx="6145832" cy="1008112"/>
          </a:xfrm>
          <a:prstGeom prst="mathEqual">
            <a:avLst>
              <a:gd name="adj1" fmla="val 23520"/>
              <a:gd name="adj2" fmla="val 28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Je rovno 27"/>
          <p:cNvSpPr/>
          <p:nvPr/>
        </p:nvSpPr>
        <p:spPr>
          <a:xfrm rot="5400000">
            <a:off x="3627512" y="3509392"/>
            <a:ext cx="6120680" cy="1063352"/>
          </a:xfrm>
          <a:prstGeom prst="mathEqual">
            <a:avLst>
              <a:gd name="adj1" fmla="val 23520"/>
              <a:gd name="adj2" fmla="val 28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Je rovno 28"/>
          <p:cNvSpPr/>
          <p:nvPr/>
        </p:nvSpPr>
        <p:spPr>
          <a:xfrm>
            <a:off x="3995936" y="4869160"/>
            <a:ext cx="5400600" cy="1063352"/>
          </a:xfrm>
          <a:prstGeom prst="mathEqual">
            <a:avLst>
              <a:gd name="adj1" fmla="val 23520"/>
              <a:gd name="adj2" fmla="val 28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Je rovno 29"/>
          <p:cNvSpPr/>
          <p:nvPr/>
        </p:nvSpPr>
        <p:spPr>
          <a:xfrm>
            <a:off x="3995936" y="3429000"/>
            <a:ext cx="5400600" cy="1152128"/>
          </a:xfrm>
          <a:prstGeom prst="mathEqual">
            <a:avLst>
              <a:gd name="adj1" fmla="val 23520"/>
              <a:gd name="adj2" fmla="val 28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Je rovno 30"/>
          <p:cNvSpPr/>
          <p:nvPr/>
        </p:nvSpPr>
        <p:spPr>
          <a:xfrm>
            <a:off x="3995936" y="2132856"/>
            <a:ext cx="5400600" cy="1063352"/>
          </a:xfrm>
          <a:prstGeom prst="mathEqual">
            <a:avLst>
              <a:gd name="adj1" fmla="val 23520"/>
              <a:gd name="adj2" fmla="val 2823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12064"/>
            <a:ext cx="8496944" cy="2916936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Trestní zodpovědnost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3429000"/>
            <a:ext cx="4608954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50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?????</a:t>
            </a:r>
            <a:endParaRPr lang="cs-CZ" sz="15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12064"/>
            <a:ext cx="8496944" cy="104472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Trestní zodpovědnost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412776"/>
            <a:ext cx="8352928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000" dirty="0" smtClean="0">
                <a:solidFill>
                  <a:srgbClr val="FFFF00"/>
                </a:solidFill>
              </a:rPr>
              <a:t>= </a:t>
            </a:r>
          </a:p>
          <a:p>
            <a:pPr algn="ctr"/>
            <a:r>
              <a:rPr lang="cs-CZ" sz="8000" dirty="0" smtClean="0">
                <a:solidFill>
                  <a:srgbClr val="FFFF00"/>
                </a:solidFill>
              </a:rPr>
              <a:t>odpovědnost za trestné činy. </a:t>
            </a:r>
          </a:p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Pachatel se musí podrobit se trestu.</a:t>
            </a:r>
            <a:endParaRPr lang="cs-CZ" sz="40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4717136"/>
          </a:xfrm>
        </p:spPr>
        <p:txBody>
          <a:bodyPr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Může být potrestán každý ???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692696"/>
            <a:ext cx="5168403" cy="470898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0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</a:t>
            </a:r>
            <a:endParaRPr lang="cs-CZ" sz="30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ROZHODUJE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7772400" cy="30135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rgbClr val="FFFF00"/>
                </a:solidFill>
              </a:rPr>
              <a:t>Věk</a:t>
            </a:r>
          </a:p>
          <a:p>
            <a:pPr algn="ctr">
              <a:buNone/>
            </a:pPr>
            <a:r>
              <a:rPr lang="cs-CZ" sz="6000" b="1" dirty="0" smtClean="0">
                <a:solidFill>
                  <a:srgbClr val="00B050"/>
                </a:solidFill>
              </a:rPr>
              <a:t>Nepříčetnost</a:t>
            </a:r>
            <a:endParaRPr lang="cs-CZ" sz="6000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6000" b="1" dirty="0" smtClean="0">
                <a:solidFill>
                  <a:schemeClr val="tx1">
                    <a:lumMod val="95000"/>
                  </a:schemeClr>
                </a:solidFill>
              </a:rPr>
              <a:t>Zmenšená příčetnost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KDO NEMŮŽE BÝT POTRESTÁN???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Věk</a:t>
            </a:r>
          </a:p>
          <a:p>
            <a:pPr>
              <a:buNone/>
            </a:pPr>
            <a:r>
              <a:rPr lang="cs-CZ" dirty="0" smtClean="0"/>
              <a:t>Kdo v době spáchání činu nedovršil patnáctý rok svého věku, není trestně odpovědný.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Nepříčetnost</a:t>
            </a:r>
          </a:p>
          <a:p>
            <a:pPr>
              <a:buNone/>
            </a:pPr>
            <a:r>
              <a:rPr lang="cs-CZ" dirty="0" smtClean="0"/>
              <a:t>Kdo pro duševní poruchu v době spáchání činu nemohl rozpoznat jeho protiprávnost nebo ovládat své jednání, není za tento čin trestně odpovědný.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Zmenšená příčetnost</a:t>
            </a:r>
          </a:p>
          <a:p>
            <a:pPr>
              <a:buNone/>
            </a:pPr>
            <a:r>
              <a:rPr lang="cs-CZ" dirty="0" smtClean="0"/>
              <a:t>Kdo pro duševní poruchu v době spáchání činu měl podstatně sníženou schopnost rozpoznat jeho protiprávnost nebo ovládat své jednání, je zmenšeně příčetný.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404768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FF00"/>
                </a:solidFill>
              </a:rPr>
              <a:t>VĚK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DO 14 LET – NEZLETILÝ </a:t>
            </a:r>
          </a:p>
          <a:p>
            <a:pPr>
              <a:buNone/>
            </a:pPr>
            <a:r>
              <a:rPr lang="cs-CZ" sz="4800" dirty="0" smtClean="0"/>
              <a:t>15 – 17 LET – MLADISTVÝ</a:t>
            </a:r>
          </a:p>
          <a:p>
            <a:pPr>
              <a:buNone/>
            </a:pPr>
            <a:r>
              <a:rPr lang="cs-CZ" sz="4800" dirty="0" smtClean="0"/>
              <a:t>OD 18 LET - DOSPĚLÝ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404768"/>
          </a:xfrm>
        </p:spPr>
        <p:txBody>
          <a:bodyPr/>
          <a:lstStyle/>
          <a:p>
            <a:pPr algn="ctr"/>
            <a:r>
              <a:rPr lang="cs-CZ" sz="7200" cap="all" dirty="0" smtClean="0">
                <a:solidFill>
                  <a:srgbClr val="FF0000"/>
                </a:solidFill>
              </a:rPr>
              <a:t>nezletilý</a:t>
            </a:r>
            <a:endParaRPr lang="cs-CZ" sz="7200" cap="all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cap="all" dirty="0" smtClean="0">
                <a:solidFill>
                  <a:srgbClr val="FFFF00"/>
                </a:solidFill>
              </a:rPr>
              <a:t>za nezletilce a jeho jednání odpovídá ten, kdo je povinen nad ním vykonávat dohled.  Zpravidla jsou to </a:t>
            </a:r>
            <a:r>
              <a:rPr lang="cs-CZ" b="1" cap="all" dirty="0" smtClean="0">
                <a:solidFill>
                  <a:srgbClr val="FFFF00"/>
                </a:solidFill>
              </a:rPr>
              <a:t>rodiče</a:t>
            </a:r>
            <a:r>
              <a:rPr lang="cs-CZ" cap="all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cap="all" dirty="0" smtClean="0">
                <a:solidFill>
                  <a:srgbClr val="FFFF00"/>
                </a:solidFill>
              </a:rPr>
              <a:t> rodiče se Zprostí odpovědnosti jen tehdy, pokud </a:t>
            </a:r>
            <a:r>
              <a:rPr lang="cs-CZ" b="1" cap="all" dirty="0" err="1" smtClean="0">
                <a:solidFill>
                  <a:srgbClr val="FFFF00"/>
                </a:solidFill>
              </a:rPr>
              <a:t>prokáží</a:t>
            </a:r>
            <a:r>
              <a:rPr lang="cs-CZ" cap="all" dirty="0" smtClean="0">
                <a:solidFill>
                  <a:srgbClr val="FFFF00"/>
                </a:solidFill>
              </a:rPr>
              <a:t>, že náležitý dohled nezanedbali.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15 – 17 LET – MLADISTVÝ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Při ukládání trestů mladistvým se postupuje podle trestních sazeb, které stanoví zákon za jednotlivé trestné činy, ale tyto sazby se u mladistvých snižují </a:t>
            </a:r>
            <a:r>
              <a:rPr lang="cs-CZ" b="1" dirty="0" smtClean="0">
                <a:solidFill>
                  <a:srgbClr val="FF0000"/>
                </a:solidFill>
              </a:rPr>
              <a:t>na polovinu</a:t>
            </a:r>
            <a:r>
              <a:rPr lang="cs-CZ" dirty="0" smtClean="0">
                <a:solidFill>
                  <a:srgbClr val="FFFF00"/>
                </a:solidFill>
              </a:rPr>
              <a:t>, přičemž však horní hranice trestní sazby nesmí převyšovat pět let a dolní hranice jeden rok.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V případě, že mladistvý spáchal trestný čin, za který trestní zákon ve zvláštní části dovoluje uložení výjimečného trestu, a že stupeň nebezpečnosti takového trestného činu pro společnost vzhledem k zvlášť zavrženíhodnému způsobu provedení činu nebo k zvlášť zavrženíhodné pohnutce nebo k zvlášť těžkému a těžko napravitelnému následku je mimořádně vysoký, může mu soud uložit trest odnětí svobody na </a:t>
            </a:r>
            <a:r>
              <a:rPr lang="cs-CZ" b="1" dirty="0" smtClean="0">
                <a:solidFill>
                  <a:srgbClr val="FF0000"/>
                </a:solidFill>
              </a:rPr>
              <a:t>pět až deset let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Doživotní trest je vyloučen</a:t>
            </a:r>
            <a:r>
              <a:rPr lang="cs-CZ" b="1" dirty="0" smtClean="0">
                <a:solidFill>
                  <a:srgbClr val="FFFF00"/>
                </a:solidFill>
              </a:rPr>
              <a:t>.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>
                <a:solidFill>
                  <a:srgbClr val="FF0000"/>
                </a:solidFill>
              </a:rPr>
              <a:t>nepříčetnost</a:t>
            </a:r>
            <a:endParaRPr lang="cs-CZ" cap="all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0"/>
            <a:ext cx="7772400" cy="50868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600" cap="all" dirty="0" smtClean="0">
                <a:solidFill>
                  <a:srgbClr val="FFFF00"/>
                </a:solidFill>
              </a:rPr>
              <a:t>je takový psychický stav, v němž jednající není schopen rozpoznat nebezpečnost svého chování nebo je nedokáže dostatečně ovládat. </a:t>
            </a:r>
          </a:p>
          <a:p>
            <a:pPr algn="ctr">
              <a:buNone/>
            </a:pPr>
            <a:r>
              <a:rPr lang="cs-CZ" sz="3600" cap="all" dirty="0" smtClean="0">
                <a:solidFill>
                  <a:srgbClr val="FFFF00"/>
                </a:solidFill>
              </a:rPr>
              <a:t> </a:t>
            </a:r>
            <a:r>
              <a:rPr lang="cs-CZ" sz="3200" cap="all" dirty="0" smtClean="0">
                <a:solidFill>
                  <a:srgbClr val="FFFF00"/>
                </a:solidFill>
              </a:rPr>
              <a:t>Nesmí si tento stav úmyslně přivodil s cílem trestný čin spáchat  </a:t>
            </a:r>
          </a:p>
          <a:p>
            <a:pPr algn="ctr">
              <a:buNone/>
            </a:pPr>
            <a:r>
              <a:rPr lang="cs-CZ" sz="3600" cap="all" dirty="0" smtClean="0">
                <a:solidFill>
                  <a:srgbClr val="FFFF00"/>
                </a:solidFill>
              </a:rPr>
              <a:t>= „napít se na kuráž". </a:t>
            </a:r>
            <a:endParaRPr lang="cs-CZ" sz="3600" cap="all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>
                <a:solidFill>
                  <a:srgbClr val="FF0000"/>
                </a:solidFill>
              </a:rPr>
              <a:t>Zmenšená příčetnost</a:t>
            </a:r>
            <a:endParaRPr lang="cs-CZ" cap="all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0"/>
            <a:ext cx="7772400" cy="50868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=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Kdo pro duševní poruchu v době spáchání činu měl podstatně sníženou schopnost rozpoznat jeho protiprávnost nebo ovládat své jednání, je zmenšeně příčetný.</a:t>
            </a:r>
            <a:endParaRPr lang="cs-CZ" sz="4000" cap="all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88318" y="2967335"/>
            <a:ext cx="39673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OPAKOVÁNÍ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628800"/>
            <a:ext cx="6197530" cy="313932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KDO   JE 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MLADISTVÝ ??</a:t>
            </a:r>
            <a:endParaRPr lang="cs-CZ" sz="7200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algn="ctr"/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980728"/>
            <a:ext cx="6245235" cy="452431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MLADISTVÝ JE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ČLOVĚK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VE VĚKU OD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15 - 17 LET</a:t>
            </a:r>
            <a:endParaRPr lang="cs-CZ" sz="5400" b="1" cap="none" spc="0" dirty="0">
              <a:ln>
                <a:prstDash val="solid"/>
              </a:ln>
              <a:solidFill>
                <a:srgbClr val="92D05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124744"/>
            <a:ext cx="6197530" cy="535531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MŮŽE BÝT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TRESTÁN 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VĚZENÍM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MLADISTVÝ ??</a:t>
            </a:r>
            <a:endParaRPr lang="cs-CZ" sz="7200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algn="ctr"/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7564" y="1124744"/>
            <a:ext cx="6705682" cy="64633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ANO.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DÉLKA TRESTU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JE POLOVIČNÍ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NEŽ 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solidFill>
                  <a:srgbClr val="92D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U DOSPĚLÉHO</a:t>
            </a:r>
            <a:endParaRPr lang="cs-CZ" sz="7200" b="1" cap="none" spc="0" dirty="0" smtClean="0">
              <a:ln>
                <a:prstDash val="solid"/>
              </a:ln>
              <a:solidFill>
                <a:srgbClr val="92D05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algn="ctr"/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42199" y="1124744"/>
            <a:ext cx="5176417" cy="646330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MŮŽE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MLADISTVÝ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DOSTAT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VYJÍMEČNÝ</a:t>
            </a:r>
          </a:p>
          <a:p>
            <a:pPr algn="ctr"/>
            <a:r>
              <a:rPr lang="cs-CZ" sz="72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TREST ??</a:t>
            </a:r>
            <a:endParaRPr lang="cs-CZ" sz="7200" b="1" cap="none" spc="0" dirty="0" smtClean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 algn="ctr"/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31627" y="2967335"/>
            <a:ext cx="10807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140968"/>
            <a:ext cx="73837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doplnění nové látky – trestní zodpovědnost..</a:t>
            </a:r>
          </a:p>
          <a:p>
            <a:r>
              <a:rPr lang="cs-CZ" dirty="0" smtClean="0"/>
              <a:t>Jednotlivé snímky se posunují klinutím myši.</a:t>
            </a:r>
          </a:p>
          <a:p>
            <a:pPr algn="just"/>
            <a:endParaRPr lang="cs-CZ" dirty="0" smtClean="0"/>
          </a:p>
          <a:p>
            <a:r>
              <a:rPr lang="cs-CZ" dirty="0" smtClean="0"/>
              <a:t>Na závěr žáci odpovídají na jednoduché otázky.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41148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Pct val="95000"/>
              <a:buFont typeface="Arial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41148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Pct val="95000"/>
              <a:buFont typeface="Arial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331640" y="3140968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 č. 3 – archiv autora</a:t>
            </a:r>
          </a:p>
          <a:p>
            <a:r>
              <a:rPr lang="cs-CZ" dirty="0" smtClean="0"/>
              <a:t>Text -  </a:t>
            </a:r>
            <a:r>
              <a:rPr lang="cs-CZ" b="1" dirty="0" smtClean="0"/>
              <a:t>Trestní zákoník - č. 40/2009 Sb.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360</TotalTime>
  <Words>542</Words>
  <Application>Microsoft Office PowerPoint</Application>
  <PresentationFormat>Předvádění na obrazovce (4:3)</PresentationFormat>
  <Paragraphs>97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Metro</vt:lpstr>
      <vt:lpstr> </vt:lpstr>
      <vt:lpstr>Trestní zodpovědnost</vt:lpstr>
      <vt:lpstr>Jak koukat na svět</vt:lpstr>
      <vt:lpstr>Trestní zodpovědnost</vt:lpstr>
      <vt:lpstr>Trestní zodpovědnost</vt:lpstr>
      <vt:lpstr>Může být potrestán každý ???</vt:lpstr>
      <vt:lpstr>Prezentace aplikace PowerPoint</vt:lpstr>
      <vt:lpstr>ROZHODUJE</vt:lpstr>
      <vt:lpstr>KDO NEMŮŽE BÝT POTRESTÁN???</vt:lpstr>
      <vt:lpstr>VĚK</vt:lpstr>
      <vt:lpstr>nezletilý</vt:lpstr>
      <vt:lpstr>15 – 17 LET – MLADISTVÝ </vt:lpstr>
      <vt:lpstr>nepříčetnost</vt:lpstr>
      <vt:lpstr>Zmenšená příčetnost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43</cp:revision>
  <dcterms:created xsi:type="dcterms:W3CDTF">2013-04-20T16:52:31Z</dcterms:created>
  <dcterms:modified xsi:type="dcterms:W3CDTF">2014-08-26T09:12:28Z</dcterms:modified>
</cp:coreProperties>
</file>