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89" r:id="rId2"/>
    <p:sldId id="257" r:id="rId3"/>
    <p:sldId id="258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59" r:id="rId16"/>
    <p:sldId id="278" r:id="rId17"/>
    <p:sldId id="279" r:id="rId18"/>
    <p:sldId id="280" r:id="rId19"/>
    <p:sldId id="283" r:id="rId20"/>
    <p:sldId id="285" r:id="rId21"/>
    <p:sldId id="284" r:id="rId22"/>
    <p:sldId id="286" r:id="rId23"/>
    <p:sldId id="288" r:id="rId24"/>
    <p:sldId id="287" r:id="rId25"/>
    <p:sldId id="277" r:id="rId26"/>
    <p:sldId id="276" r:id="rId27"/>
    <p:sldId id="275" r:id="rId28"/>
    <p:sldId id="281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2" end="2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ovací čára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ovací čára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ovací čára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bg2">
                <a:tint val="88000"/>
                <a:satMod val="40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wmf"/><Relationship Id="rId5" Type="http://schemas.openxmlformats.org/officeDocument/2006/relationships/slide" Target="slide19.xml"/><Relationship Id="rId4" Type="http://schemas.openxmlformats.org/officeDocument/2006/relationships/image" Target="../media/image16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slide" Target="slide2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17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europa.eu/index_cs.htm" TargetMode="External"/><Relationship Id="rId2" Type="http://schemas.openxmlformats.org/officeDocument/2006/relationships/hyperlink" Target="http://cs.wikipedia.org/wiki/Evropsk&#225;_unie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36004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293096"/>
            <a:ext cx="8229600" cy="4525963"/>
          </a:xfrm>
        </p:spPr>
        <p:txBody>
          <a:bodyPr/>
          <a:lstStyle/>
          <a:p>
            <a:pPr algn="ctr">
              <a:buNone/>
            </a:pPr>
            <a:endParaRPr lang="cs-CZ" sz="24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7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92233991"/>
              </p:ext>
            </p:extLst>
          </p:nvPr>
        </p:nvGraphicFramePr>
        <p:xfrm>
          <a:off x="468313" y="1844675"/>
          <a:ext cx="8229600" cy="477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VY_32_INOVACE_17_03_Evropská </a:t>
                      </a: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unie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Člověk a společnost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Předmět: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Základy společenských věd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Tematický</a:t>
                      </a:r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 okruh: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Člověk a svět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Evropská unie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Mgr. Miroslav Janata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Červen 2013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DUM je</a:t>
                      </a:r>
                      <a:r>
                        <a:rPr lang="cs-CZ" sz="1000" baseline="0" dirty="0" smtClean="0">
                          <a:solidFill>
                            <a:srgbClr val="0070C0"/>
                          </a:solidFill>
                        </a:rPr>
                        <a:t> určen žákům praktické školy, slouží  k seznámení se s Evropskou unií </a:t>
                      </a:r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Soustředí se na  růst Evropské unie</a:t>
                      </a:r>
                      <a:r>
                        <a:rPr lang="cs-CZ" sz="1000" baseline="0" dirty="0" smtClean="0">
                          <a:solidFill>
                            <a:srgbClr val="0070C0"/>
                          </a:solidFill>
                        </a:rPr>
                        <a:t>. K dispozici mapky.</a:t>
                      </a:r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  Pomůcky: interaktivní tabule, </a:t>
                      </a:r>
                      <a:r>
                        <a:rPr lang="cs-CZ" sz="1000" dirty="0" err="1" smtClean="0">
                          <a:solidFill>
                            <a:srgbClr val="0070C0"/>
                          </a:solidFill>
                        </a:rPr>
                        <a:t>dataprojektor</a:t>
                      </a:r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, učebnice.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Evropská unie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600" b="1" dirty="0" smtClean="0">
                <a:solidFill>
                  <a:srgbClr val="FF0000"/>
                </a:solidFill>
              </a:rPr>
              <a:t>EVROPSKÁ UNIE</a:t>
            </a:r>
            <a:endParaRPr lang="cs-CZ" sz="6600" b="1" dirty="0">
              <a:solidFill>
                <a:srgbClr val="FF0000"/>
              </a:solidFill>
            </a:endParaRPr>
          </a:p>
        </p:txBody>
      </p:sp>
      <p:pic>
        <p:nvPicPr>
          <p:cNvPr id="4" name="Zástupný symbol pro obsah 3" descr="VLAJKA eu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69455" y="1784350"/>
            <a:ext cx="6862289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EU na globu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5487" y="852487"/>
            <a:ext cx="5153025" cy="51530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Evropská unie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cs-CZ" sz="66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  <a:cs typeface="Aharoni" pitchFamily="2" charset="-79"/>
              </a:rPr>
              <a:t>politické a ekonomické sdružení (sjednocení) některých států Evropy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620688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000" dirty="0" smtClean="0">
                <a:solidFill>
                  <a:srgbClr val="FF0000"/>
                </a:solidFill>
              </a:rPr>
              <a:t>Cíl EU</a:t>
            </a:r>
          </a:p>
          <a:p>
            <a:pPr algn="ctr">
              <a:buFont typeface="Arial" pitchFamily="34" charset="0"/>
              <a:buChar char="•"/>
            </a:pPr>
            <a:r>
              <a:rPr lang="cs-CZ" sz="4000" dirty="0" smtClean="0"/>
              <a:t> vytvoření společného trhu</a:t>
            </a:r>
          </a:p>
          <a:p>
            <a:pPr algn="ctr">
              <a:buFont typeface="Arial" pitchFamily="34" charset="0"/>
              <a:buChar char="•"/>
            </a:pPr>
            <a:r>
              <a:rPr lang="cs-CZ" sz="4000" dirty="0" smtClean="0"/>
              <a:t>podpora rozvoje a růstu hospodářství</a:t>
            </a:r>
            <a:endParaRPr lang="cs-CZ" sz="4000" u="sng" dirty="0" smtClean="0"/>
          </a:p>
          <a:p>
            <a:pPr algn="ctr">
              <a:buFont typeface="Arial" pitchFamily="34" charset="0"/>
              <a:buChar char="•"/>
            </a:pPr>
            <a:r>
              <a:rPr lang="cs-CZ" sz="4000" dirty="0" smtClean="0"/>
              <a:t> podpora  zaměstnanosti a konkurenceschopnosti </a:t>
            </a:r>
          </a:p>
          <a:p>
            <a:pPr algn="ctr">
              <a:buFont typeface="Arial" pitchFamily="34" charset="0"/>
              <a:buChar char="•"/>
            </a:pPr>
            <a:r>
              <a:rPr lang="cs-CZ" sz="4000" dirty="0" smtClean="0"/>
              <a:t> zlepšování životní úrovně a kvality životního prostředí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1957</a:t>
            </a:r>
            <a:endParaRPr lang="cs-CZ" dirty="0"/>
          </a:p>
        </p:txBody>
      </p:sp>
      <p:pic>
        <p:nvPicPr>
          <p:cNvPr id="4" name="Zástupný symbol pro obsah 3" descr="eu 1957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11215" y="1784350"/>
            <a:ext cx="5978769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1973</a:t>
            </a:r>
            <a:endParaRPr lang="cs-CZ" dirty="0"/>
          </a:p>
        </p:txBody>
      </p:sp>
      <p:pic>
        <p:nvPicPr>
          <p:cNvPr id="4" name="Zástupný symbol pro obsah 3" descr="eu1973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11215" y="1784350"/>
            <a:ext cx="5978769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1981</a:t>
            </a:r>
            <a:endParaRPr lang="cs-CZ" dirty="0"/>
          </a:p>
        </p:txBody>
      </p:sp>
      <p:pic>
        <p:nvPicPr>
          <p:cNvPr id="4" name="Zástupný symbol pro obsah 3" descr="eu198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11215" y="1784350"/>
            <a:ext cx="5978769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1986</a:t>
            </a:r>
            <a:endParaRPr lang="cs-CZ" dirty="0"/>
          </a:p>
        </p:txBody>
      </p:sp>
      <p:pic>
        <p:nvPicPr>
          <p:cNvPr id="4" name="Zástupný symbol pro obsah 3" descr="eu1986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11215" y="1784350"/>
            <a:ext cx="5978769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1990</a:t>
            </a:r>
            <a:endParaRPr lang="cs-CZ" dirty="0"/>
          </a:p>
        </p:txBody>
      </p:sp>
      <p:pic>
        <p:nvPicPr>
          <p:cNvPr id="4" name="Zástupný symbol pro obsah 3" descr="eu1990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11215" y="1784350"/>
            <a:ext cx="5978769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1992</a:t>
            </a:r>
            <a:endParaRPr lang="cs-CZ" dirty="0"/>
          </a:p>
        </p:txBody>
      </p:sp>
      <p:pic>
        <p:nvPicPr>
          <p:cNvPr id="4" name="Zástupný symbol pro obsah 3" descr="eu199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11215" y="1784350"/>
            <a:ext cx="5978769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1995</a:t>
            </a:r>
            <a:endParaRPr lang="cs-CZ" dirty="0"/>
          </a:p>
        </p:txBody>
      </p:sp>
      <p:pic>
        <p:nvPicPr>
          <p:cNvPr id="4" name="Zástupný symbol pro obsah 3" descr="eu1995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11215" y="1784350"/>
            <a:ext cx="5978769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2004</a:t>
            </a:r>
            <a:endParaRPr lang="cs-CZ" dirty="0"/>
          </a:p>
        </p:txBody>
      </p:sp>
      <p:pic>
        <p:nvPicPr>
          <p:cNvPr id="4" name="Zástupný symbol pro obsah 3" descr="eu2004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11215" y="1784350"/>
            <a:ext cx="5978769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2007</a:t>
            </a:r>
            <a:endParaRPr lang="cs-CZ" dirty="0"/>
          </a:p>
        </p:txBody>
      </p:sp>
      <p:pic>
        <p:nvPicPr>
          <p:cNvPr id="4" name="Zástupný symbol pro obsah 3" descr="eu2007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11215" y="1784350"/>
            <a:ext cx="5978769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Okay\Downloads\eur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6450" y="933450"/>
            <a:ext cx="4991100" cy="4991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Program Files (x86)\Microsoft Office\MEDIA\CAGCAT10\j0222015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3717032"/>
            <a:ext cx="1780337" cy="1786738"/>
          </a:xfrm>
          <a:prstGeom prst="rect">
            <a:avLst/>
          </a:prstGeom>
        </p:spPr>
      </p:pic>
      <p:pic>
        <p:nvPicPr>
          <p:cNvPr id="1027" name="Picture 3" descr="C:\Program Files (x86)\Microsoft Office\MEDIA\CAGCAT10\j0222017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3645024"/>
            <a:ext cx="1781251" cy="1787652"/>
          </a:xfrm>
          <a:prstGeom prst="rect">
            <a:avLst/>
          </a:prstGeom>
          <a:noFill/>
        </p:spPr>
      </p:pic>
      <p:pic>
        <p:nvPicPr>
          <p:cNvPr id="1028" name="Picture 4" descr="C:\Program Files (x86)\Microsoft Office\MEDIA\CAGCAT10\j0222021.wm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3608" y="3717032"/>
            <a:ext cx="1781251" cy="1787652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1043608" y="1772816"/>
            <a:ext cx="74045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Klikni na symbol EURA</a:t>
            </a:r>
            <a:endParaRPr lang="cs-CZ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91680" y="1268760"/>
            <a:ext cx="60789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Klikni na vlajku EU</a:t>
            </a:r>
            <a:endParaRPr lang="cs-CZ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3" name="Zástupný symbol pro obsah 3" descr="VLAJKA eu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5984609" y="3888599"/>
            <a:ext cx="2893552" cy="1974354"/>
          </a:xfrm>
          <a:prstGeom prst="rect">
            <a:avLst/>
          </a:prstGeom>
        </p:spPr>
      </p:pic>
      <p:pic>
        <p:nvPicPr>
          <p:cNvPr id="4" name="Obrázek 3" descr="NATO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35896" y="3429000"/>
            <a:ext cx="2160240" cy="2952328"/>
          </a:xfrm>
          <a:prstGeom prst="rect">
            <a:avLst/>
          </a:prstGeom>
        </p:spPr>
      </p:pic>
      <p:pic>
        <p:nvPicPr>
          <p:cNvPr id="5" name="Obrázek 4" descr="UN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477907" y="3850684"/>
            <a:ext cx="2958183" cy="21148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835696" y="908720"/>
            <a:ext cx="588443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ČR JE ČLENEM EU</a:t>
            </a:r>
          </a:p>
          <a:p>
            <a:pPr algn="ctr"/>
            <a:r>
              <a:rPr lang="cs-CZ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OD ROKU</a:t>
            </a:r>
            <a:endParaRPr lang="cs-CZ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738629" y="2967335"/>
            <a:ext cx="16667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5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2000</a:t>
            </a:r>
            <a:endParaRPr lang="cs-CZ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781289" y="3861048"/>
            <a:ext cx="16747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2004</a:t>
            </a:r>
            <a:endParaRPr lang="cs-CZ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762593" y="4869160"/>
            <a:ext cx="16939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2008</a:t>
            </a:r>
            <a:endParaRPr lang="cs-CZ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Šipka doprava 9">
            <a:hlinkClick r:id="rId2" action="ppaction://hlinksldjump"/>
          </p:cNvPr>
          <p:cNvSpPr/>
          <p:nvPr/>
        </p:nvSpPr>
        <p:spPr>
          <a:xfrm>
            <a:off x="1979712" y="3212976"/>
            <a:ext cx="978408" cy="484632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>
            <a:hlinkClick r:id="rId3" action="ppaction://hlinksldjump"/>
          </p:cNvPr>
          <p:cNvSpPr/>
          <p:nvPr/>
        </p:nvSpPr>
        <p:spPr>
          <a:xfrm>
            <a:off x="1907704" y="4221088"/>
            <a:ext cx="978408" cy="484632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>
            <a:hlinkClick r:id="rId2" action="ppaction://hlinksldjump"/>
          </p:cNvPr>
          <p:cNvSpPr/>
          <p:nvPr/>
        </p:nvSpPr>
        <p:spPr>
          <a:xfrm>
            <a:off x="1979712" y="5157192"/>
            <a:ext cx="978408" cy="484632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3995936" y="6381328"/>
            <a:ext cx="19519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KLIKNI  NA  ŠIPKU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>
            <a:hlinkClick r:id="rId2" action="ppaction://hlinksldjump"/>
          </p:cNvPr>
          <p:cNvSpPr/>
          <p:nvPr/>
        </p:nvSpPr>
        <p:spPr>
          <a:xfrm>
            <a:off x="1907704" y="2564904"/>
            <a:ext cx="1368152" cy="1296144"/>
          </a:xfrm>
          <a:prstGeom prst="smileyFace">
            <a:avLst/>
          </a:prstGeom>
          <a:solidFill>
            <a:schemeClr val="tx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3347864" y="3068960"/>
            <a:ext cx="471545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DOBŘE</a:t>
            </a:r>
          </a:p>
          <a:p>
            <a:pPr algn="ctr"/>
            <a:r>
              <a:rPr lang="cs-CZ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KLIKNI</a:t>
            </a:r>
          </a:p>
          <a:p>
            <a:pPr algn="ctr"/>
            <a:r>
              <a:rPr lang="cs-CZ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 NA SMAJLÍKA </a:t>
            </a:r>
            <a:endParaRPr lang="cs-CZ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>
            <a:hlinkClick r:id="rId2" action="ppaction://hlinksldjump"/>
          </p:cNvPr>
          <p:cNvSpPr/>
          <p:nvPr/>
        </p:nvSpPr>
        <p:spPr>
          <a:xfrm>
            <a:off x="1907704" y="2564904"/>
            <a:ext cx="1368152" cy="1296144"/>
          </a:xfrm>
          <a:prstGeom prst="smileyFace">
            <a:avLst/>
          </a:prstGeom>
          <a:solidFill>
            <a:schemeClr val="tx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3347864" y="3068960"/>
            <a:ext cx="471545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DOBŘE</a:t>
            </a:r>
          </a:p>
          <a:p>
            <a:pPr algn="ctr"/>
            <a:r>
              <a:rPr lang="cs-CZ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KLIKNI</a:t>
            </a:r>
          </a:p>
          <a:p>
            <a:pPr algn="ctr"/>
            <a:r>
              <a:rPr lang="cs-CZ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 NA SMAJLÍKA </a:t>
            </a:r>
            <a:endParaRPr lang="cs-CZ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>
            <a:hlinkClick r:id="rId2" action="ppaction://hlinksldjump"/>
          </p:cNvPr>
          <p:cNvSpPr/>
          <p:nvPr/>
        </p:nvSpPr>
        <p:spPr>
          <a:xfrm>
            <a:off x="1907704" y="2564904"/>
            <a:ext cx="1368152" cy="1296144"/>
          </a:xfrm>
          <a:prstGeom prst="smileyFace">
            <a:avLst/>
          </a:prstGeom>
          <a:solidFill>
            <a:schemeClr val="tx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3347864" y="3068960"/>
            <a:ext cx="471545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DOBŘE</a:t>
            </a:r>
          </a:p>
          <a:p>
            <a:pPr algn="ctr"/>
            <a:r>
              <a:rPr lang="cs-CZ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KLIKNI</a:t>
            </a:r>
          </a:p>
          <a:p>
            <a:pPr algn="ctr"/>
            <a:r>
              <a:rPr lang="cs-CZ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 NA SMAJLÍKA </a:t>
            </a:r>
            <a:endParaRPr lang="cs-CZ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>
            <a:hlinkClick r:id="rId2" action="ppaction://hlinksldjump"/>
          </p:cNvPr>
          <p:cNvSpPr/>
          <p:nvPr/>
        </p:nvSpPr>
        <p:spPr>
          <a:xfrm>
            <a:off x="1907704" y="2564904"/>
            <a:ext cx="1368152" cy="1296144"/>
          </a:xfrm>
          <a:prstGeom prst="smileyFace">
            <a:avLst>
              <a:gd name="adj" fmla="val -4653"/>
            </a:avLst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3347864" y="3068960"/>
            <a:ext cx="471545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ŠPATNĚ</a:t>
            </a:r>
          </a:p>
          <a:p>
            <a:pPr algn="ctr"/>
            <a:r>
              <a:rPr lang="cs-CZ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KLIKNI</a:t>
            </a:r>
          </a:p>
          <a:p>
            <a:pPr algn="ctr"/>
            <a:r>
              <a:rPr lang="cs-CZ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 NA SMAJLÍKA </a:t>
            </a:r>
            <a:endParaRPr lang="cs-CZ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>
            <a:hlinkClick r:id="rId2" action="ppaction://hlinksldjump"/>
          </p:cNvPr>
          <p:cNvSpPr/>
          <p:nvPr/>
        </p:nvSpPr>
        <p:spPr>
          <a:xfrm>
            <a:off x="1907704" y="2564904"/>
            <a:ext cx="1368152" cy="1296144"/>
          </a:xfrm>
          <a:prstGeom prst="smileyFace">
            <a:avLst>
              <a:gd name="adj" fmla="val -4653"/>
            </a:avLst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3347864" y="3068960"/>
            <a:ext cx="471545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ŠPATNĚ</a:t>
            </a:r>
          </a:p>
          <a:p>
            <a:pPr algn="ctr"/>
            <a:r>
              <a:rPr lang="cs-CZ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KLIKNI</a:t>
            </a:r>
          </a:p>
          <a:p>
            <a:pPr algn="ctr"/>
            <a:r>
              <a:rPr lang="cs-CZ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 NA SMAJLÍKA </a:t>
            </a:r>
            <a:endParaRPr lang="cs-CZ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>
            <a:hlinkClick r:id="rId2" action="ppaction://hlinksldjump"/>
          </p:cNvPr>
          <p:cNvSpPr/>
          <p:nvPr/>
        </p:nvSpPr>
        <p:spPr>
          <a:xfrm>
            <a:off x="1907704" y="2564904"/>
            <a:ext cx="1368152" cy="1296144"/>
          </a:xfrm>
          <a:prstGeom prst="smileyFace">
            <a:avLst>
              <a:gd name="adj" fmla="val -4653"/>
            </a:avLst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3347864" y="3068960"/>
            <a:ext cx="471545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ŠPATNĚ</a:t>
            </a:r>
          </a:p>
          <a:p>
            <a:pPr algn="ctr"/>
            <a:r>
              <a:rPr lang="cs-CZ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KLIKNI</a:t>
            </a:r>
          </a:p>
          <a:p>
            <a:pPr algn="ctr"/>
            <a:r>
              <a:rPr lang="cs-CZ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 NA SMAJLÍKA </a:t>
            </a:r>
            <a:endParaRPr lang="cs-CZ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43608" y="3105835"/>
            <a:ext cx="71287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http://cs.wikipedia.org/wiki/Evropská_unie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267744" y="1700808"/>
            <a:ext cx="381642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Více na :</a:t>
            </a:r>
            <a:endParaRPr lang="cs-CZ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115616" y="4077072"/>
            <a:ext cx="30925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</a:t>
            </a:r>
            <a:r>
              <a:rPr lang="cs-CZ" dirty="0" smtClean="0">
                <a:hlinkClick r:id="rId3"/>
              </a:rPr>
              <a:t>europa.eu/index_cs.htm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2924944"/>
            <a:ext cx="56284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Prezentace slouží k doplnění výkladu o Evropské unii.</a:t>
            </a:r>
          </a:p>
          <a:p>
            <a:r>
              <a:rPr lang="cs-CZ" dirty="0" smtClean="0"/>
              <a:t>Umožní pochopit růst EU.</a:t>
            </a:r>
          </a:p>
          <a:p>
            <a:r>
              <a:rPr lang="cs-CZ" dirty="0" smtClean="0"/>
              <a:t>Při připojení na internet lze vstoupit na stránky </a:t>
            </a:r>
            <a:r>
              <a:rPr lang="cs-CZ" dirty="0" err="1" smtClean="0"/>
              <a:t>wikipedie</a:t>
            </a:r>
            <a:r>
              <a:rPr lang="cs-CZ" dirty="0" smtClean="0"/>
              <a:t>,</a:t>
            </a:r>
          </a:p>
          <a:p>
            <a:r>
              <a:rPr lang="cs-CZ" dirty="0" smtClean="0"/>
              <a:t> resp. na stránky Evropské unie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357188" y="1785938"/>
            <a:ext cx="8229600" cy="28575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Arial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METODICKÝ POPIS</a:t>
            </a:r>
            <a:endParaRPr kumimoji="0" lang="cs-CZ" sz="32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259632" y="2348880"/>
          <a:ext cx="6840760" cy="4155105"/>
        </p:xfrm>
        <a:graphic>
          <a:graphicData uri="http://schemas.openxmlformats.org/drawingml/2006/table">
            <a:tbl>
              <a:tblPr/>
              <a:tblGrid>
                <a:gridCol w="810904"/>
                <a:gridCol w="6029856"/>
              </a:tblGrid>
              <a:tr h="3295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 dirty="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 dirty="0">
                          <a:latin typeface="Calibri"/>
                          <a:ea typeface="Calibri"/>
                          <a:cs typeface="Times New Roman"/>
                        </a:rPr>
                        <a:t>VLAJKA EU. In: </a:t>
                      </a:r>
                      <a:r>
                        <a:rPr lang="cs-CZ" sz="600" i="1" dirty="0" err="1">
                          <a:latin typeface="Calibri"/>
                          <a:ea typeface="Calibri"/>
                          <a:cs typeface="Times New Roman"/>
                        </a:rPr>
                        <a:t>Wikipedia</a:t>
                      </a:r>
                      <a:r>
                        <a:rPr lang="cs-CZ" sz="600" i="1" dirty="0">
                          <a:latin typeface="Calibri"/>
                          <a:ea typeface="Calibri"/>
                          <a:cs typeface="Times New Roman"/>
                        </a:rPr>
                        <a:t>: </a:t>
                      </a:r>
                      <a:r>
                        <a:rPr lang="cs-CZ" sz="600" i="1" dirty="0" err="1">
                          <a:latin typeface="Calibri"/>
                          <a:ea typeface="Calibri"/>
                          <a:cs typeface="Times New Roman"/>
                        </a:rPr>
                        <a:t>the</a:t>
                      </a:r>
                      <a:r>
                        <a:rPr lang="cs-CZ" sz="600" i="1" dirty="0">
                          <a:latin typeface="Calibri"/>
                          <a:ea typeface="Calibri"/>
                          <a:cs typeface="Times New Roman"/>
                        </a:rPr>
                        <a:t> free </a:t>
                      </a:r>
                      <a:r>
                        <a:rPr lang="cs-CZ" sz="600" i="1" dirty="0" err="1">
                          <a:latin typeface="Calibri"/>
                          <a:ea typeface="Calibri"/>
                          <a:cs typeface="Times New Roman"/>
                        </a:rPr>
                        <a:t>encyclopedia</a:t>
                      </a:r>
                      <a:r>
                        <a:rPr lang="cs-CZ" sz="600" dirty="0">
                          <a:latin typeface="Calibri"/>
                          <a:ea typeface="Calibri"/>
                          <a:cs typeface="Times New Roman"/>
                        </a:rPr>
                        <a:t> [online]. San </a:t>
                      </a:r>
                      <a:r>
                        <a:rPr lang="cs-CZ" sz="600" dirty="0" err="1">
                          <a:latin typeface="Calibri"/>
                          <a:ea typeface="Calibri"/>
                          <a:cs typeface="Times New Roman"/>
                        </a:rPr>
                        <a:t>Francisco</a:t>
                      </a:r>
                      <a:r>
                        <a:rPr lang="cs-CZ" sz="600" dirty="0">
                          <a:latin typeface="Calibri"/>
                          <a:ea typeface="Calibri"/>
                          <a:cs typeface="Times New Roman"/>
                        </a:rPr>
                        <a:t> (CA): </a:t>
                      </a:r>
                      <a:r>
                        <a:rPr lang="cs-CZ" sz="600" dirty="0" err="1">
                          <a:latin typeface="Calibri"/>
                          <a:ea typeface="Calibri"/>
                          <a:cs typeface="Times New Roman"/>
                        </a:rPr>
                        <a:t>Wikimedia</a:t>
                      </a:r>
                      <a:r>
                        <a:rPr lang="cs-CZ" sz="6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600" dirty="0" err="1">
                          <a:latin typeface="Calibri"/>
                          <a:ea typeface="Calibri"/>
                          <a:cs typeface="Times New Roman"/>
                        </a:rPr>
                        <a:t>Foundation</a:t>
                      </a:r>
                      <a:r>
                        <a:rPr lang="cs-CZ" sz="600" dirty="0">
                          <a:latin typeface="Calibri"/>
                          <a:ea typeface="Calibri"/>
                          <a:cs typeface="Times New Roman"/>
                        </a:rPr>
                        <a:t>, 2001- [cit. 2013-04-28]. Dostupné z: http://cs.wikipedia.org/wiki/Soubor:Flag_of_Europe.svg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5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EU-. In: </a:t>
                      </a:r>
                      <a:r>
                        <a:rPr lang="cs-CZ" sz="600" i="1">
                          <a:latin typeface="Calibri"/>
                          <a:ea typeface="Calibri"/>
                          <a:cs typeface="Times New Roman"/>
                        </a:rPr>
                        <a:t>Wikipedia: the free encyclopedia</a:t>
                      </a: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 [online]. San Francisco (CA): Wikimedia Foundation, 2001- [cit. 2013-04-28]. Dostupné z: http://cs.wikipedia.org/wiki/Soubor:EU_Globe_No_Borders.svg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5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Eu1957. In: </a:t>
                      </a:r>
                      <a:r>
                        <a:rPr lang="cs-CZ" sz="600" i="1">
                          <a:latin typeface="Calibri"/>
                          <a:ea typeface="Calibri"/>
                          <a:cs typeface="Times New Roman"/>
                        </a:rPr>
                        <a:t>Wikipedia: the free encyclopedia</a:t>
                      </a: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 [online]. San Francisco (CA): Wikimedia Foundation, 2001- [cit. 2013-04-28]. Dostupné z: http://commons.wikimedia.org/wiki/File:EC06-1957-58_European_Community_map.svg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5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Eu1973. In: </a:t>
                      </a:r>
                      <a:r>
                        <a:rPr lang="cs-CZ" sz="600" i="1">
                          <a:latin typeface="Calibri"/>
                          <a:ea typeface="Calibri"/>
                          <a:cs typeface="Times New Roman"/>
                        </a:rPr>
                        <a:t>Wikipedia: the free encyclopedia</a:t>
                      </a: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 [online]. San Francisco (CA): Wikimedia Foundation, 2001- [cit. 2013-04-28]. Dostupné z: http://commons.wikimedia.org/wiki/File:EC09-1973_European_Community_map.svg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93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 dirty="0">
                          <a:latin typeface="Calibri"/>
                          <a:ea typeface="Calibri"/>
                          <a:cs typeface="Times New Roman"/>
                        </a:rPr>
                        <a:t>8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Eu1981. In: </a:t>
                      </a:r>
                      <a:r>
                        <a:rPr lang="cs-CZ" sz="600" i="1">
                          <a:latin typeface="Calibri"/>
                          <a:ea typeface="Calibri"/>
                          <a:cs typeface="Times New Roman"/>
                        </a:rPr>
                        <a:t>Wikipedia: the free encyclopedia</a:t>
                      </a: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 [online]. San Francisco (CA): Wikimedia Foundation, 2001- [cit. 2013-04-28]. Dostupné z: http://commons.wikimedia.org/wiki/File:EC10-1981_European_Community_map.svgile:EC09-1973_European_Community_map.svg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5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Eu1986. In: </a:t>
                      </a:r>
                      <a:r>
                        <a:rPr lang="cs-CZ" sz="600" i="1">
                          <a:latin typeface="Calibri"/>
                          <a:ea typeface="Calibri"/>
                          <a:cs typeface="Times New Roman"/>
                        </a:rPr>
                        <a:t>Wikipedia: the free encyclopedia</a:t>
                      </a: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 [online]. San Francisco (CA): Wikimedia Foundation, 2001- [cit. 2013-04-28]. Dostupné z: http://commons.wikimedia.org/wiki/File:EC12-1986_European_Community_map.svg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5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 dirty="0">
                          <a:latin typeface="Calibri"/>
                          <a:ea typeface="Calibri"/>
                          <a:cs typeface="Times New Roman"/>
                        </a:rPr>
                        <a:t>Eu1990. In: </a:t>
                      </a:r>
                      <a:r>
                        <a:rPr lang="cs-CZ" sz="600" i="1" dirty="0" err="1">
                          <a:latin typeface="Calibri"/>
                          <a:ea typeface="Calibri"/>
                          <a:cs typeface="Times New Roman"/>
                        </a:rPr>
                        <a:t>Wikipedia</a:t>
                      </a:r>
                      <a:r>
                        <a:rPr lang="cs-CZ" sz="600" i="1" dirty="0">
                          <a:latin typeface="Calibri"/>
                          <a:ea typeface="Calibri"/>
                          <a:cs typeface="Times New Roman"/>
                        </a:rPr>
                        <a:t>: </a:t>
                      </a:r>
                      <a:r>
                        <a:rPr lang="cs-CZ" sz="600" i="1" dirty="0" err="1">
                          <a:latin typeface="Calibri"/>
                          <a:ea typeface="Calibri"/>
                          <a:cs typeface="Times New Roman"/>
                        </a:rPr>
                        <a:t>the</a:t>
                      </a:r>
                      <a:r>
                        <a:rPr lang="cs-CZ" sz="600" i="1" dirty="0">
                          <a:latin typeface="Calibri"/>
                          <a:ea typeface="Calibri"/>
                          <a:cs typeface="Times New Roman"/>
                        </a:rPr>
                        <a:t> free </a:t>
                      </a:r>
                      <a:r>
                        <a:rPr lang="cs-CZ" sz="600" i="1" dirty="0" err="1">
                          <a:latin typeface="Calibri"/>
                          <a:ea typeface="Calibri"/>
                          <a:cs typeface="Times New Roman"/>
                        </a:rPr>
                        <a:t>encyclopedia</a:t>
                      </a:r>
                      <a:r>
                        <a:rPr lang="cs-CZ" sz="600" dirty="0">
                          <a:latin typeface="Calibri"/>
                          <a:ea typeface="Calibri"/>
                          <a:cs typeface="Times New Roman"/>
                        </a:rPr>
                        <a:t> [online]. San </a:t>
                      </a:r>
                      <a:r>
                        <a:rPr lang="cs-CZ" sz="600" dirty="0" err="1">
                          <a:latin typeface="Calibri"/>
                          <a:ea typeface="Calibri"/>
                          <a:cs typeface="Times New Roman"/>
                        </a:rPr>
                        <a:t>Francisco</a:t>
                      </a:r>
                      <a:r>
                        <a:rPr lang="cs-CZ" sz="600" dirty="0">
                          <a:latin typeface="Calibri"/>
                          <a:ea typeface="Calibri"/>
                          <a:cs typeface="Times New Roman"/>
                        </a:rPr>
                        <a:t> (CA): </a:t>
                      </a:r>
                      <a:r>
                        <a:rPr lang="cs-CZ" sz="600" dirty="0" err="1">
                          <a:latin typeface="Calibri"/>
                          <a:ea typeface="Calibri"/>
                          <a:cs typeface="Times New Roman"/>
                        </a:rPr>
                        <a:t>Wikimedia</a:t>
                      </a:r>
                      <a:r>
                        <a:rPr lang="cs-CZ" sz="6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600" dirty="0" err="1">
                          <a:latin typeface="Calibri"/>
                          <a:ea typeface="Calibri"/>
                          <a:cs typeface="Times New Roman"/>
                        </a:rPr>
                        <a:t>Foundation</a:t>
                      </a:r>
                      <a:r>
                        <a:rPr lang="cs-CZ" sz="600" dirty="0">
                          <a:latin typeface="Calibri"/>
                          <a:ea typeface="Calibri"/>
                          <a:cs typeface="Times New Roman"/>
                        </a:rPr>
                        <a:t>, 2001- [cit. 2013-04-28]. Dostupné z: http://commons.wikimedia.org/wiki/File:EC12-1990_European_Community_map.svg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5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11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Eu1992. In: </a:t>
                      </a:r>
                      <a:r>
                        <a:rPr lang="cs-CZ" sz="600" i="1">
                          <a:latin typeface="Calibri"/>
                          <a:ea typeface="Calibri"/>
                          <a:cs typeface="Times New Roman"/>
                        </a:rPr>
                        <a:t>Wikipedia: the free encyclopedia</a:t>
                      </a: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 [online]. San Francisco (CA): Wikimedia Foundation, 2001- [cit. 2013-04-28]. Dostupné z: http://commons.wikimedia.org/wiki/File:EU12-1992-93_European_Union_map.svg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5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12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Eu1995. In: </a:t>
                      </a:r>
                      <a:r>
                        <a:rPr lang="cs-CZ" sz="600" i="1">
                          <a:latin typeface="Calibri"/>
                          <a:ea typeface="Calibri"/>
                          <a:cs typeface="Times New Roman"/>
                        </a:rPr>
                        <a:t>Wikipedia: the free encyclopedia</a:t>
                      </a: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 [online]. San Francisco (CA): Wikimedia Foundation, 2001- [cit. 2013-04-28]. Dostupné z: http://commons.wikimedia.org/wiki/File:EU15-1995_European_Union_map.svg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5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13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Eu2004. In: </a:t>
                      </a:r>
                      <a:r>
                        <a:rPr lang="cs-CZ" sz="600" i="1">
                          <a:latin typeface="Calibri"/>
                          <a:ea typeface="Calibri"/>
                          <a:cs typeface="Times New Roman"/>
                        </a:rPr>
                        <a:t>Wikipedia: the free encyclopedia</a:t>
                      </a: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 [online]. San Francisco (CA): Wikimedia Foundation, 2001- [cit. 2013-04-28]. Dostupné z: http://commons.wikimedia.org/wiki/File:EU25-2004_European_Union_map.svg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5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14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Eu2007. In: </a:t>
                      </a:r>
                      <a:r>
                        <a:rPr lang="cs-CZ" sz="600" i="1">
                          <a:latin typeface="Calibri"/>
                          <a:ea typeface="Calibri"/>
                          <a:cs typeface="Times New Roman"/>
                        </a:rPr>
                        <a:t>Wikipedia: the free encyclopedia</a:t>
                      </a: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 [online]. San Francisco (CA): Wikimedia Foundation, 2001- [cit. 2013-04-28]. Dostupné z: http://commons.wikimedia.org/wiki/File:EU27-2007_European_Union_map.svg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5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 dirty="0">
                          <a:latin typeface="Calibri"/>
                          <a:ea typeface="Calibri"/>
                          <a:cs typeface="Times New Roman"/>
                        </a:rPr>
                        <a:t>Euro. In: </a:t>
                      </a:r>
                      <a:r>
                        <a:rPr lang="cs-CZ" sz="600" i="1" dirty="0" err="1">
                          <a:latin typeface="Calibri"/>
                          <a:ea typeface="Calibri"/>
                          <a:cs typeface="Times New Roman"/>
                        </a:rPr>
                        <a:t>Wikipedia</a:t>
                      </a:r>
                      <a:r>
                        <a:rPr lang="cs-CZ" sz="600" i="1" dirty="0">
                          <a:latin typeface="Calibri"/>
                          <a:ea typeface="Calibri"/>
                          <a:cs typeface="Times New Roman"/>
                        </a:rPr>
                        <a:t>: </a:t>
                      </a:r>
                      <a:r>
                        <a:rPr lang="cs-CZ" sz="600" i="1" dirty="0" err="1">
                          <a:latin typeface="Calibri"/>
                          <a:ea typeface="Calibri"/>
                          <a:cs typeface="Times New Roman"/>
                        </a:rPr>
                        <a:t>the</a:t>
                      </a:r>
                      <a:r>
                        <a:rPr lang="cs-CZ" sz="600" i="1" dirty="0">
                          <a:latin typeface="Calibri"/>
                          <a:ea typeface="Calibri"/>
                          <a:cs typeface="Times New Roman"/>
                        </a:rPr>
                        <a:t> free </a:t>
                      </a:r>
                      <a:r>
                        <a:rPr lang="cs-CZ" sz="600" i="1" dirty="0" err="1">
                          <a:latin typeface="Calibri"/>
                          <a:ea typeface="Calibri"/>
                          <a:cs typeface="Times New Roman"/>
                        </a:rPr>
                        <a:t>encyclopedia</a:t>
                      </a:r>
                      <a:r>
                        <a:rPr lang="cs-CZ" sz="600" dirty="0">
                          <a:latin typeface="Calibri"/>
                          <a:ea typeface="Calibri"/>
                          <a:cs typeface="Times New Roman"/>
                        </a:rPr>
                        <a:t> [online]. San </a:t>
                      </a:r>
                      <a:r>
                        <a:rPr lang="cs-CZ" sz="600" dirty="0" err="1">
                          <a:latin typeface="Calibri"/>
                          <a:ea typeface="Calibri"/>
                          <a:cs typeface="Times New Roman"/>
                        </a:rPr>
                        <a:t>Francisco</a:t>
                      </a:r>
                      <a:r>
                        <a:rPr lang="cs-CZ" sz="600" dirty="0">
                          <a:latin typeface="Calibri"/>
                          <a:ea typeface="Calibri"/>
                          <a:cs typeface="Times New Roman"/>
                        </a:rPr>
                        <a:t> (CA): </a:t>
                      </a:r>
                      <a:r>
                        <a:rPr lang="cs-CZ" sz="600" dirty="0" err="1">
                          <a:latin typeface="Calibri"/>
                          <a:ea typeface="Calibri"/>
                          <a:cs typeface="Times New Roman"/>
                        </a:rPr>
                        <a:t>Wikimedia</a:t>
                      </a:r>
                      <a:r>
                        <a:rPr lang="cs-CZ" sz="6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600" dirty="0" err="1">
                          <a:latin typeface="Calibri"/>
                          <a:ea typeface="Calibri"/>
                          <a:cs typeface="Times New Roman"/>
                        </a:rPr>
                        <a:t>Foundation</a:t>
                      </a:r>
                      <a:r>
                        <a:rPr lang="cs-CZ" sz="600" dirty="0">
                          <a:latin typeface="Calibri"/>
                          <a:ea typeface="Calibri"/>
                          <a:cs typeface="Times New Roman"/>
                        </a:rPr>
                        <a:t>, 2001- [cit. 2013-04-28]. Dostupné z: http://cs.wikipedia.org/wiki/Soubor:Euro_symbol.svg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Nadpis 1"/>
          <p:cNvSpPr txBox="1">
            <a:spLocks/>
          </p:cNvSpPr>
          <p:nvPr/>
        </p:nvSpPr>
        <p:spPr>
          <a:xfrm>
            <a:off x="304800" y="1622499"/>
            <a:ext cx="8686800" cy="8382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1200" cap="none" spc="-100" normalizeH="0" baseline="0" noProof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Použité ZDROJE</a:t>
            </a:r>
            <a:endParaRPr kumimoji="0" lang="cs-CZ" sz="4000" b="0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187624" y="2492896"/>
          <a:ext cx="6840760" cy="1030553"/>
        </p:xfrm>
        <a:graphic>
          <a:graphicData uri="http://schemas.openxmlformats.org/drawingml/2006/table">
            <a:tbl>
              <a:tblPr/>
              <a:tblGrid>
                <a:gridCol w="810904"/>
                <a:gridCol w="6029856"/>
              </a:tblGrid>
              <a:tr h="3295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 dirty="0" smtClean="0">
                          <a:latin typeface="Calibri"/>
                          <a:ea typeface="Calibri"/>
                          <a:cs typeface="Times New Roman"/>
                        </a:rPr>
                        <a:t>17</a:t>
                      </a:r>
                      <a:endParaRPr lang="cs-CZ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/>
                        <a:t>NATO. In: </a:t>
                      </a:r>
                      <a:r>
                        <a:rPr lang="en-US" sz="800" i="1" dirty="0" smtClean="0"/>
                        <a:t>Wikipedia: the free encyclopedia</a:t>
                      </a:r>
                      <a:r>
                        <a:rPr lang="en-US" sz="800" dirty="0" smtClean="0"/>
                        <a:t> [online]. San Francisco (CA): Wikimedia Foundation, 2001- [cit. 2014-02-24]. </a:t>
                      </a:r>
                      <a:r>
                        <a:rPr lang="en-US" sz="800" dirty="0" err="1" smtClean="0"/>
                        <a:t>Dostupné</a:t>
                      </a:r>
                      <a:r>
                        <a:rPr lang="en-US" sz="800" dirty="0" smtClean="0"/>
                        <a:t> z: http://commons.wikimedia.org/wiki/File:Flag_of_NATO.svg </a:t>
                      </a:r>
                      <a:endParaRPr lang="cs-CZ" sz="8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/>
                        <a:t>OSN. In: </a:t>
                      </a:r>
                      <a:r>
                        <a:rPr lang="en-US" sz="800" i="1" dirty="0" smtClean="0"/>
                        <a:t>Wikipedia: the free encyclopedia</a:t>
                      </a:r>
                      <a:r>
                        <a:rPr lang="en-US" sz="800" dirty="0" smtClean="0"/>
                        <a:t> [online]. San Francisco (CA): Wikimedia Foundation, 2001- [cit. 2014-02-24]. </a:t>
                      </a:r>
                      <a:r>
                        <a:rPr lang="en-US" sz="800" dirty="0" err="1" smtClean="0"/>
                        <a:t>Dostupné</a:t>
                      </a:r>
                      <a:r>
                        <a:rPr lang="en-US" sz="800" dirty="0" smtClean="0"/>
                        <a:t> z: http://commons.wikimedia.org/wiki/File:Flag_of_the_United_Nations.svg </a:t>
                      </a:r>
                      <a:endParaRPr lang="cs-CZ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5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Nadpis 1"/>
          <p:cNvSpPr txBox="1">
            <a:spLocks/>
          </p:cNvSpPr>
          <p:nvPr/>
        </p:nvSpPr>
        <p:spPr>
          <a:xfrm>
            <a:off x="304800" y="1622499"/>
            <a:ext cx="8686800" cy="8382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Použité ZDROJE</a:t>
            </a:r>
            <a:endParaRPr kumimoji="0" lang="cs-CZ" sz="4000" b="0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Vlastní 5">
      <a:dk1>
        <a:srgbClr val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212</TotalTime>
  <Words>711</Words>
  <Application>Microsoft Office PowerPoint</Application>
  <PresentationFormat>Předvádění na obrazovce (4:3)</PresentationFormat>
  <Paragraphs>107</Paragraphs>
  <Slides>28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Metro</vt:lpstr>
      <vt:lpstr> </vt:lpstr>
      <vt:lpstr>EVROPSKÁ UNIE</vt:lpstr>
      <vt:lpstr>Prezentace aplikace PowerPoint</vt:lpstr>
      <vt:lpstr>Evropská unie </vt:lpstr>
      <vt:lpstr>Prezentace aplikace PowerPoint</vt:lpstr>
      <vt:lpstr>1957</vt:lpstr>
      <vt:lpstr>1973</vt:lpstr>
      <vt:lpstr>1981</vt:lpstr>
      <vt:lpstr>1986</vt:lpstr>
      <vt:lpstr>1990</vt:lpstr>
      <vt:lpstr>1992</vt:lpstr>
      <vt:lpstr>1995</vt:lpstr>
      <vt:lpstr>2004</vt:lpstr>
      <vt:lpstr>2007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Mirda</dc:creator>
  <cp:lastModifiedBy>pc</cp:lastModifiedBy>
  <cp:revision>27</cp:revision>
  <dcterms:created xsi:type="dcterms:W3CDTF">2013-04-20T16:52:31Z</dcterms:created>
  <dcterms:modified xsi:type="dcterms:W3CDTF">2014-08-26T09:13:11Z</dcterms:modified>
</cp:coreProperties>
</file>