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89" r:id="rId2"/>
    <p:sldId id="257" r:id="rId3"/>
    <p:sldId id="277" r:id="rId4"/>
    <p:sldId id="258" r:id="rId5"/>
    <p:sldId id="279" r:id="rId6"/>
    <p:sldId id="281" r:id="rId7"/>
    <p:sldId id="280" r:id="rId8"/>
    <p:sldId id="278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76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1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84400450"/>
              </p:ext>
            </p:extLst>
          </p:nvPr>
        </p:nvGraphicFramePr>
        <p:xfrm>
          <a:off x="468313" y="1844675"/>
          <a:ext cx="8229600" cy="4861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VY_32_INOVACE_18_03_drogové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závislosti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právo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Drogové závislosti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Leden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se s problematikou drogové závislosti.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  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Drogy, kouření , </a:t>
                      </a:r>
                      <a:r>
                        <a:rPr lang="cs-CZ" sz="1200" dirty="0" err="1" smtClean="0">
                          <a:solidFill>
                            <a:srgbClr val="0070C0"/>
                          </a:solidFill>
                        </a:rPr>
                        <a:t>kofeinismus</a:t>
                      </a:r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, alkohol,  nebezpečí drog,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psychologická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pomoc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droga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??????????????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léčivo</a:t>
            </a:r>
            <a:r>
              <a:rPr lang="cs-CZ" dirty="0" smtClean="0"/>
              <a:t>– usušené nebo jinak konzervované rostliny, živočichové, jejich části nebo produkty jejich metabolismu, sloužící jako léčivo nebo k podobným účelům.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836713"/>
            <a:ext cx="4038600" cy="5459752"/>
          </a:xfrm>
          <a:solidFill>
            <a:srgbClr val="FFFF00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3500" b="1" dirty="0" smtClean="0">
                <a:solidFill>
                  <a:srgbClr val="00B0F0"/>
                </a:solidFill>
              </a:rPr>
              <a:t>návyková látka </a:t>
            </a:r>
            <a:r>
              <a:rPr lang="cs-CZ" sz="3500" b="1" dirty="0" smtClean="0">
                <a:solidFill>
                  <a:srgbClr val="FF0000"/>
                </a:solidFill>
              </a:rPr>
              <a:t>= </a:t>
            </a:r>
            <a:r>
              <a:rPr lang="cs-CZ" sz="3500" b="1" dirty="0" err="1" smtClean="0">
                <a:solidFill>
                  <a:srgbClr val="FF0000"/>
                </a:solidFill>
              </a:rPr>
              <a:t>látka</a:t>
            </a:r>
            <a:r>
              <a:rPr lang="cs-CZ" sz="3500" b="1" dirty="0" smtClean="0">
                <a:solidFill>
                  <a:srgbClr val="FF0000"/>
                </a:solidFill>
              </a:rPr>
              <a:t> ovlivňující psychiku, zpravidla návyková, některá škodlivá a vesměs nelegální nebo státem omezovaná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fet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692697"/>
            <a:ext cx="6192688" cy="54831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kouření</a:t>
            </a:r>
            <a:endParaRPr lang="cs-CZ" dirty="0"/>
          </a:p>
        </p:txBody>
      </p:sp>
      <p:pic>
        <p:nvPicPr>
          <p:cNvPr id="4" name="Zástupný symbol pro obsah 3" descr="popelní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68600" y="2546350"/>
            <a:ext cx="4064000" cy="304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kofeinismus</a:t>
            </a:r>
            <a:endParaRPr lang="cs-CZ" dirty="0"/>
          </a:p>
        </p:txBody>
      </p:sp>
      <p:pic>
        <p:nvPicPr>
          <p:cNvPr id="6" name="Zástupný symbol pro obsah 5" descr="kaf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68600" y="2546350"/>
            <a:ext cx="4064000" cy="304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</a:t>
            </a:r>
            <a:endParaRPr lang="cs-CZ" dirty="0"/>
          </a:p>
        </p:txBody>
      </p:sp>
      <p:pic>
        <p:nvPicPr>
          <p:cNvPr id="6" name="Zástupný symbol pro obsah 5" descr="piv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28010" y="1784350"/>
            <a:ext cx="3345180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1484784"/>
            <a:ext cx="3345180" cy="4572000"/>
          </a:xfrm>
          <a:prstGeom prst="rect">
            <a:avLst/>
          </a:prstGeom>
        </p:spPr>
      </p:pic>
      <p:pic>
        <p:nvPicPr>
          <p:cNvPr id="3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1196752"/>
            <a:ext cx="3345180" cy="4572000"/>
          </a:xfrm>
          <a:prstGeom prst="rect">
            <a:avLst/>
          </a:prstGeom>
        </p:spPr>
      </p:pic>
      <p:pic>
        <p:nvPicPr>
          <p:cNvPr id="4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620688"/>
            <a:ext cx="3345180" cy="4572000"/>
          </a:xfrm>
          <a:prstGeom prst="rect">
            <a:avLst/>
          </a:prstGeom>
        </p:spPr>
      </p:pic>
      <p:pic>
        <p:nvPicPr>
          <p:cNvPr id="5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332656"/>
            <a:ext cx="3345180" cy="4572000"/>
          </a:xfrm>
          <a:prstGeom prst="rect">
            <a:avLst/>
          </a:prstGeom>
        </p:spPr>
      </p:pic>
      <p:pic>
        <p:nvPicPr>
          <p:cNvPr id="6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060848"/>
            <a:ext cx="3345180" cy="4572000"/>
          </a:xfrm>
          <a:prstGeom prst="rect">
            <a:avLst/>
          </a:prstGeom>
        </p:spPr>
      </p:pic>
      <p:pic>
        <p:nvPicPr>
          <p:cNvPr id="7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916832"/>
            <a:ext cx="3345180" cy="4572000"/>
          </a:xfrm>
          <a:prstGeom prst="rect">
            <a:avLst/>
          </a:prstGeom>
        </p:spPr>
      </p:pic>
      <p:pic>
        <p:nvPicPr>
          <p:cNvPr id="8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772816"/>
            <a:ext cx="3345180" cy="4572000"/>
          </a:xfrm>
          <a:prstGeom prst="rect">
            <a:avLst/>
          </a:prstGeom>
        </p:spPr>
      </p:pic>
      <p:pic>
        <p:nvPicPr>
          <p:cNvPr id="9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340768"/>
            <a:ext cx="3345180" cy="4572000"/>
          </a:xfrm>
          <a:prstGeom prst="rect">
            <a:avLst/>
          </a:prstGeom>
        </p:spPr>
      </p:pic>
      <p:pic>
        <p:nvPicPr>
          <p:cNvPr id="10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620688"/>
            <a:ext cx="3345180" cy="4572000"/>
          </a:xfrm>
          <a:prstGeom prst="rect">
            <a:avLst/>
          </a:prstGeom>
        </p:spPr>
      </p:pic>
      <p:pic>
        <p:nvPicPr>
          <p:cNvPr id="11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908720"/>
            <a:ext cx="3345180" cy="4572000"/>
          </a:xfrm>
          <a:prstGeom prst="rect">
            <a:avLst/>
          </a:prstGeom>
        </p:spPr>
      </p:pic>
      <p:pic>
        <p:nvPicPr>
          <p:cNvPr id="12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1268760"/>
            <a:ext cx="3345180" cy="4572000"/>
          </a:xfrm>
          <a:prstGeom prst="rect">
            <a:avLst/>
          </a:prstGeom>
        </p:spPr>
      </p:pic>
      <p:pic>
        <p:nvPicPr>
          <p:cNvPr id="13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1700808"/>
            <a:ext cx="3345180" cy="4572000"/>
          </a:xfrm>
          <a:prstGeom prst="rect">
            <a:avLst/>
          </a:prstGeom>
        </p:spPr>
      </p:pic>
      <p:pic>
        <p:nvPicPr>
          <p:cNvPr id="14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2132856"/>
            <a:ext cx="3345180" cy="4572000"/>
          </a:xfrm>
          <a:prstGeom prst="rect">
            <a:avLst/>
          </a:prstGeom>
        </p:spPr>
      </p:pic>
      <p:pic>
        <p:nvPicPr>
          <p:cNvPr id="15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1988840"/>
            <a:ext cx="334518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620688"/>
            <a:ext cx="6783524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je nejvíce škodlivé?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může zabít? 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Jak?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Zástupný symbol pro obsah 3" descr="popel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2348880"/>
            <a:ext cx="2880320" cy="2160240"/>
          </a:xfrm>
          <a:prstGeom prst="rect">
            <a:avLst/>
          </a:prstGeom>
        </p:spPr>
      </p:pic>
      <p:pic>
        <p:nvPicPr>
          <p:cNvPr id="4" name="Zástupný symbol pro obsah 5" descr="kaf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2564904"/>
            <a:ext cx="3168352" cy="2376264"/>
          </a:xfrm>
          <a:prstGeom prst="rect">
            <a:avLst/>
          </a:prstGeom>
        </p:spPr>
      </p:pic>
      <p:pic>
        <p:nvPicPr>
          <p:cNvPr id="5" name="Zástupný symbol pro obsah 5" descr="piv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75856" y="3933056"/>
            <a:ext cx="2556424" cy="266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3688" y="260648"/>
            <a:ext cx="53928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Nebezpečí drog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196752"/>
            <a:ext cx="792088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all" spc="0" dirty="0" smtClean="0">
                <a:ln w="1905"/>
                <a:solidFill>
                  <a:srgbClr val="FFC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Kouření </a:t>
            </a:r>
          </a:p>
          <a:p>
            <a:pPr algn="ctr"/>
            <a:r>
              <a:rPr lang="cs-CZ" sz="2400" b="1" cap="all" spc="0" dirty="0" smtClean="0">
                <a:ln w="1905"/>
                <a:solidFill>
                  <a:srgbClr val="FFC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častější onemocnění dýchacího organismu</a:t>
            </a:r>
          </a:p>
          <a:p>
            <a:pPr algn="ctr"/>
            <a:r>
              <a:rPr lang="cs-CZ" sz="2400" b="1" cap="all" dirty="0" smtClean="0">
                <a:ln w="1905"/>
                <a:solidFill>
                  <a:srgbClr val="FFC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Oslabení imunitního systému</a:t>
            </a:r>
          </a:p>
          <a:p>
            <a:pPr algn="ctr"/>
            <a:r>
              <a:rPr lang="cs-CZ" sz="2400" b="1" cap="all" spc="0" dirty="0" smtClean="0">
                <a:ln w="1905"/>
                <a:solidFill>
                  <a:srgbClr val="FFC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Zvýšené riziko nádorového onemocnění</a:t>
            </a:r>
            <a:endParaRPr lang="cs-CZ" sz="2400" b="1" cap="all" spc="0" dirty="0">
              <a:ln w="1905"/>
              <a:solidFill>
                <a:srgbClr val="FFC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35696" y="2924944"/>
            <a:ext cx="521957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50800"/>
                <a:solidFill>
                  <a:srgbClr val="FFFF00"/>
                </a:solidFill>
                <a:effectLst/>
              </a:rPr>
              <a:t>ŠŇUPÁNÍ</a:t>
            </a:r>
          </a:p>
          <a:p>
            <a:pPr algn="ctr"/>
            <a:r>
              <a:rPr lang="cs-CZ" sz="2400" b="1" dirty="0" smtClean="0">
                <a:ln w="50800"/>
                <a:solidFill>
                  <a:srgbClr val="FFFF00"/>
                </a:solidFill>
              </a:rPr>
              <a:t>ČASTÉ ZÁNĚTY NOSOHLTANU</a:t>
            </a:r>
          </a:p>
          <a:p>
            <a:pPr algn="ctr"/>
            <a:r>
              <a:rPr lang="cs-CZ" sz="2400" b="1" cap="none" spc="0" dirty="0" smtClean="0">
                <a:ln w="50800"/>
                <a:solidFill>
                  <a:srgbClr val="FFFF00"/>
                </a:solidFill>
                <a:effectLst/>
              </a:rPr>
              <a:t>KRVÁCENÍ Z NOSU</a:t>
            </a:r>
          </a:p>
          <a:p>
            <a:pPr algn="ctr"/>
            <a:r>
              <a:rPr lang="cs-CZ" sz="2400" b="1" dirty="0" smtClean="0">
                <a:ln w="50800"/>
                <a:solidFill>
                  <a:srgbClr val="FFFF00"/>
                </a:solidFill>
              </a:rPr>
              <a:t>NĚKDY I PRODĚRAVNĚNÍ PŘEPÁŽKY</a:t>
            </a:r>
            <a:endParaRPr lang="cs-CZ" sz="2400" b="1" cap="none" spc="0" dirty="0">
              <a:ln w="50800"/>
              <a:solidFill>
                <a:srgbClr val="FFFF00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653136"/>
            <a:ext cx="582018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NITROŽILNÍ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INFEKČNÍ ZÁNĚTY KONČETIN</a:t>
            </a:r>
          </a:p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OTRAVA KRVE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INFEKČNÍ CHOROBY – ŽLOUTENKA, AIDS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0"/>
            <a:ext cx="828092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PSYCHOLOGICKÁ PRVNÍ POMOC</a:t>
            </a:r>
            <a:endParaRPr lang="cs-CZ" sz="4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735781" y="1484784"/>
            <a:ext cx="10615598" cy="44012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ZAMEZIT DALŠÍ POŽITÍ DROGY</a:t>
            </a:r>
          </a:p>
          <a:p>
            <a:pPr algn="ctr"/>
            <a:r>
              <a:rPr lang="cs-CZ" sz="2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ZAMEZIT PROCHLADNUTÍ</a:t>
            </a:r>
          </a:p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ZAJISTIT DOSTATEK TEKUTIN</a:t>
            </a:r>
          </a:p>
          <a:p>
            <a:pPr algn="ctr"/>
            <a:r>
              <a:rPr lang="cs-CZ" sz="2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NENECHAT OSAMOTĚ</a:t>
            </a:r>
          </a:p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HOVOŘIT KLIDNĚ, ZŘETĚLNĚ, TICHÝM HLASEM</a:t>
            </a:r>
          </a:p>
          <a:p>
            <a:pPr algn="ctr"/>
            <a:r>
              <a:rPr lang="cs-CZ" sz="2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CHOVAT SE KLIDNĚ, PŘIROZENĚ, NENUCENĚ</a:t>
            </a:r>
          </a:p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KOMUNIKACE JASNÁ A JEDNODUCHÁ</a:t>
            </a:r>
          </a:p>
          <a:p>
            <a:pPr algn="ctr"/>
            <a:r>
              <a:rPr lang="cs-CZ" sz="2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NEHOVOŘIT S TŘETÍ OSOBOU TAK, ABY SI  INTOXINOVANÝ</a:t>
            </a:r>
          </a:p>
          <a:p>
            <a:pPr algn="ctr"/>
            <a:r>
              <a:rPr lang="cs-CZ" sz="2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MYSLEL, ŽE SE DĚJE NĚCO ZA JEHO ZÁDY</a:t>
            </a:r>
          </a:p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NEJVÍCE S INTOXIKOVANÝM  HOVOŘIT</a:t>
            </a:r>
          </a:p>
          <a:p>
            <a:pPr algn="ctr"/>
            <a:r>
              <a:rPr lang="cs-CZ" sz="2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NEPŘIPOMÍNAT SOUČASNÉ, NEBO MINULÉPROBLÉMY</a:t>
            </a:r>
          </a:p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SNAŽIT SE PROJEVIT BLÍZKOST –  NE LÍTOST</a:t>
            </a:r>
          </a:p>
          <a:p>
            <a:pPr algn="ctr"/>
            <a:r>
              <a:rPr lang="cs-CZ" sz="2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SNAŽIT SE ZABRÁNIT SEBEPOŠKOZENÍ </a:t>
            </a:r>
          </a:p>
          <a:p>
            <a:pPr algn="ctr"/>
            <a:r>
              <a:rPr lang="cs-CZ" sz="2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ČASTO POKUSY O SEBEVRAŽDU</a:t>
            </a:r>
            <a:endParaRPr lang="cs-CZ" sz="2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760" y="1196752"/>
            <a:ext cx="39673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OPAKOVÁNÍ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36768" y="2967335"/>
            <a:ext cx="5470472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 SPRÁVNOU 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ODPOVĚDÍ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60634" y="620688"/>
            <a:ext cx="7213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KOUŘENÍ JE ŠKODLIVÉ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Zástupný symbol pro obsah 3" descr="popel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2996952"/>
            <a:ext cx="2880320" cy="216024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427984" y="2276872"/>
            <a:ext cx="1945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VŽDY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9912" y="3861048"/>
            <a:ext cx="497302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NE, KDYŽ JSEM</a:t>
            </a:r>
          </a:p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 PŘÍRODĚ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ousměrná vodorovná šipka 9">
            <a:hlinkClick r:id="rId3" action="ppaction://hlinksldjump"/>
          </p:cNvPr>
          <p:cNvSpPr/>
          <p:nvPr/>
        </p:nvSpPr>
        <p:spPr>
          <a:xfrm>
            <a:off x="6876256" y="2564904"/>
            <a:ext cx="1216152" cy="484632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ousměrná vodorovná šipka 10">
            <a:hlinkClick r:id="rId4" action="ppaction://hlinksldjump"/>
          </p:cNvPr>
          <p:cNvSpPr/>
          <p:nvPr/>
        </p:nvSpPr>
        <p:spPr>
          <a:xfrm>
            <a:off x="6516216" y="5661248"/>
            <a:ext cx="1216152" cy="484632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332656"/>
            <a:ext cx="514429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ALKOHOL VŽDY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ŠKODÍ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" name="Zástupný symbol pro obsah 5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2276872"/>
            <a:ext cx="2556424" cy="266429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004048" y="3645024"/>
            <a:ext cx="10807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11959" y="5301208"/>
            <a:ext cx="288032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ousměrná vodorovná šipka 9">
            <a:hlinkClick r:id="rId3" action="ppaction://hlinksldjump"/>
          </p:cNvPr>
          <p:cNvSpPr/>
          <p:nvPr/>
        </p:nvSpPr>
        <p:spPr>
          <a:xfrm>
            <a:off x="7092280" y="3717032"/>
            <a:ext cx="1216152" cy="484632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ousměrná vodorovná šipka 10">
            <a:hlinkClick r:id="rId4" action="ppaction://hlinksldjump"/>
          </p:cNvPr>
          <p:cNvSpPr/>
          <p:nvPr/>
        </p:nvSpPr>
        <p:spPr>
          <a:xfrm>
            <a:off x="7164288" y="5517232"/>
            <a:ext cx="1216152" cy="484632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5" descr="kaf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3284984"/>
            <a:ext cx="3168352" cy="23762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39552" y="404664"/>
            <a:ext cx="7822654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PŘI  VYPITÍ VELKÉHO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MNOŽSTVÍ KÁVY MOHU 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BÝT  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OPILÝ(Á)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112" y="3789040"/>
            <a:ext cx="165141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80112" y="4941168"/>
            <a:ext cx="165141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bousměrná vodorovná šipka 10">
            <a:hlinkClick r:id="rId3" action="ppaction://hlinksldjump"/>
          </p:cNvPr>
          <p:cNvSpPr/>
          <p:nvPr/>
        </p:nvSpPr>
        <p:spPr>
          <a:xfrm>
            <a:off x="7452320" y="4077072"/>
            <a:ext cx="1216152" cy="484632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ousměrná vodorovná šipka 11">
            <a:hlinkClick r:id="rId4" action="ppaction://hlinksldjump"/>
          </p:cNvPr>
          <p:cNvSpPr/>
          <p:nvPr/>
        </p:nvSpPr>
        <p:spPr>
          <a:xfrm>
            <a:off x="7524328" y="5229200"/>
            <a:ext cx="1216152" cy="484632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717032"/>
            <a:ext cx="95071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k doplnění výkladu o nebezpečí drog.</a:t>
            </a:r>
          </a:p>
          <a:p>
            <a:endParaRPr lang="cs-CZ" dirty="0" smtClean="0"/>
          </a:p>
          <a:p>
            <a:r>
              <a:rPr lang="cs-CZ" dirty="0" smtClean="0"/>
              <a:t>Opakování: při správné odpovědi se zobrazí další otázka,</a:t>
            </a:r>
          </a:p>
          <a:p>
            <a:r>
              <a:rPr lang="cs-CZ" dirty="0" smtClean="0"/>
              <a:t> při chybné zůstane původní  otázka</a:t>
            </a: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5616" y="2636912"/>
          <a:ext cx="6840760" cy="1836749"/>
        </p:xfrm>
        <a:graphic>
          <a:graphicData uri="http://schemas.openxmlformats.org/drawingml/2006/table">
            <a:tbl>
              <a:tblPr/>
              <a:tblGrid>
                <a:gridCol w="810904"/>
                <a:gridCol w="6029856"/>
              </a:tblGrid>
              <a:tr h="329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err="1" smtClean="0"/>
                        <a:t>Fety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http://cs.wikipedia.org/wiki/Soubor:Pyschoactive_Drugs.jpguftfoto_von_%C4%8Cesk%C3%A1_L%C3%ADpa1.JPGationaltheater_2005-03-26_00.jpegenlis_Cathedral.jpgmpeii_the_last_day_1.jpg 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Káva.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2013-08-20]. Dostupné z: http://cs.wikipedia.org/wiki/Soubor:YosriKopi.jpg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 dirty="0" err="1" smtClean="0"/>
                        <a:t>Pivo</a:t>
                      </a:r>
                      <a:r>
                        <a:rPr lang="en-US" sz="700" dirty="0" smtClean="0"/>
                        <a:t>. In: </a:t>
                      </a:r>
                      <a:r>
                        <a:rPr lang="en-US" sz="700" i="1" dirty="0" smtClean="0"/>
                        <a:t>Wikipedia: the free encyclopedia</a:t>
                      </a:r>
                      <a:r>
                        <a:rPr lang="en-US" sz="700" dirty="0" smtClean="0"/>
                        <a:t> [online]. San Francisco (CA): Wikimedia Foundation, 2001- [cit. 2013-08-20]. </a:t>
                      </a:r>
                      <a:r>
                        <a:rPr lang="en-US" sz="700" dirty="0" err="1" smtClean="0"/>
                        <a:t>Dostupné</a:t>
                      </a:r>
                      <a:r>
                        <a:rPr lang="en-US" sz="700" dirty="0" smtClean="0"/>
                        <a:t> z: http://cs.wikipedia.org/wiki/Soubor:Budvar-mug.JPGv%C3%ADckov%C3%A1_na_smetane,_houskov%C3%BD_knedl%C3%ADk,_citron,_brusinky.jpgma%C5%BEen%C3%BD_s%C3%BDr,_hranolky,_tatarsk%C3%A1_om%C3%A1%C4%8Dka,_obloha.jpgoccoli_bunches.jpg </a:t>
                      </a:r>
                      <a:r>
                        <a:rPr lang="cs-CZ" sz="700" dirty="0" smtClean="0"/>
                        <a:t>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" dirty="0" smtClean="0"/>
                        <a:t>Popelník. In: </a:t>
                      </a:r>
                      <a:r>
                        <a:rPr lang="cs-CZ" sz="600" i="1" dirty="0" err="1" smtClean="0"/>
                        <a:t>Wikipedia</a:t>
                      </a:r>
                      <a:r>
                        <a:rPr lang="cs-CZ" sz="600" i="1" dirty="0" smtClean="0"/>
                        <a:t>: </a:t>
                      </a:r>
                      <a:r>
                        <a:rPr lang="cs-CZ" sz="600" i="1" dirty="0" err="1" smtClean="0"/>
                        <a:t>the</a:t>
                      </a:r>
                      <a:r>
                        <a:rPr lang="cs-CZ" sz="600" i="1" dirty="0" smtClean="0"/>
                        <a:t> free </a:t>
                      </a:r>
                      <a:r>
                        <a:rPr lang="cs-CZ" sz="600" i="1" dirty="0" err="1" smtClean="0"/>
                        <a:t>encyclopedia</a:t>
                      </a:r>
                      <a:r>
                        <a:rPr lang="cs-CZ" sz="600" dirty="0" smtClean="0"/>
                        <a:t> [online]. San </a:t>
                      </a:r>
                      <a:r>
                        <a:rPr lang="cs-CZ" sz="600" dirty="0" err="1" smtClean="0"/>
                        <a:t>Francisco</a:t>
                      </a:r>
                      <a:r>
                        <a:rPr lang="cs-CZ" sz="600" dirty="0" smtClean="0"/>
                        <a:t> (CA): </a:t>
                      </a:r>
                      <a:r>
                        <a:rPr lang="cs-CZ" sz="600" dirty="0" err="1" smtClean="0"/>
                        <a:t>Wikimedia</a:t>
                      </a:r>
                      <a:r>
                        <a:rPr lang="cs-CZ" sz="600" dirty="0" smtClean="0"/>
                        <a:t> </a:t>
                      </a:r>
                      <a:r>
                        <a:rPr lang="cs-CZ" sz="600" dirty="0" err="1" smtClean="0"/>
                        <a:t>Foundation</a:t>
                      </a:r>
                      <a:r>
                        <a:rPr lang="cs-CZ" sz="600" dirty="0" smtClean="0"/>
                        <a:t>, 2001- [cit. 2013-08-20]. Dostupné z: http://cs.wikipedia.org/wiki/Soubor:Cigarette_in_white_ashtray.jpg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304800" y="1622499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-100" normalizeH="0" baseline="0" noProof="0" smtClean="0">
                <a:ln>
                  <a:noFill/>
                </a:ln>
                <a:solidFill>
                  <a:schemeClr val="tx2">
                    <a:satMod val="20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</a:t>
            </a:r>
            <a:endParaRPr kumimoji="0" lang="cs-CZ" sz="4000" b="0" i="0" u="none" strike="noStrike" kern="1200" cap="none" spc="-100" normalizeH="0" baseline="0" noProof="0" dirty="0">
              <a:ln>
                <a:noFill/>
              </a:ln>
              <a:solidFill>
                <a:schemeClr val="tx2">
                  <a:satMod val="20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2B71FF"/>
      </a:accent5>
      <a:accent6>
        <a:srgbClr val="00349E"/>
      </a:accent6>
      <a:hlink>
        <a:srgbClr val="17BBFD"/>
      </a:hlink>
      <a:folHlink>
        <a:srgbClr val="FF79C2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253</TotalTime>
  <Words>492</Words>
  <Application>Microsoft Office PowerPoint</Application>
  <PresentationFormat>Předvádění na obrazovce (4:3)</PresentationFormat>
  <Paragraphs>96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Metro</vt:lpstr>
      <vt:lpstr> </vt:lpstr>
      <vt:lpstr>droga</vt:lpstr>
      <vt:lpstr>droga</vt:lpstr>
      <vt:lpstr>Prezentace aplikace PowerPoint</vt:lpstr>
      <vt:lpstr>kouření</vt:lpstr>
      <vt:lpstr>kofeinismus</vt:lpstr>
      <vt:lpstr>alkohol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pc</cp:lastModifiedBy>
  <cp:revision>31</cp:revision>
  <dcterms:created xsi:type="dcterms:W3CDTF">2013-04-20T16:52:31Z</dcterms:created>
  <dcterms:modified xsi:type="dcterms:W3CDTF">2014-08-26T09:13:31Z</dcterms:modified>
</cp:coreProperties>
</file>