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74" r:id="rId2"/>
    <p:sldId id="257" r:id="rId3"/>
    <p:sldId id="258" r:id="rId4"/>
    <p:sldId id="277" r:id="rId5"/>
    <p:sldId id="282" r:id="rId6"/>
    <p:sldId id="281" r:id="rId7"/>
    <p:sldId id="280" r:id="rId8"/>
    <p:sldId id="284" r:id="rId9"/>
    <p:sldId id="285" r:id="rId10"/>
    <p:sldId id="289" r:id="rId11"/>
    <p:sldId id="286" r:id="rId12"/>
    <p:sldId id="288" r:id="rId13"/>
    <p:sldId id="276"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780" y="-5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8" name="Zástupný symbol pro datum 27"/>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17" name="Zástupný symbol pro zápatí 16"/>
          <p:cNvSpPr>
            <a:spLocks noGrp="1"/>
          </p:cNvSpPr>
          <p:nvPr>
            <p:ph type="ftr" sz="quarter" idx="11"/>
          </p:nvPr>
        </p:nvSpPr>
        <p:spPr/>
        <p:txBody>
          <a:bodyPr/>
          <a:lstStyle>
            <a:extLst/>
          </a:lstStyle>
          <a:p>
            <a:endParaRPr lang="cs-CZ"/>
          </a:p>
        </p:txBody>
      </p:sp>
      <p:sp>
        <p:nvSpPr>
          <p:cNvPr id="29" name="Zástupný symbol pro číslo snímku 28"/>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32" name="Obdélník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Obdélník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Obdélník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Obdélník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Obdélník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Nadpis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56" name="Obdélník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Obdélník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Obdélník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Obdélník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14" name="Volný tvar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Volný tvar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Volný tvar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Volný tvar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Volný tvar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Volný tvar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Volný tvar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Volný tvar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Volný tvar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Volný tvar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Volný tvar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Volný tvar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Volný tvar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Volný tvar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Volný tvar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Zástupný symbol pro text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7" name="Obdélník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cs-CZ" smtClean="0"/>
              <a:t>Klepnutím lze upravit styl předlohy nadpisů.</a:t>
            </a:r>
            <a:endParaRPr kumimoji="0" lang="en-US"/>
          </a:p>
        </p:txBody>
      </p:sp>
      <p:sp>
        <p:nvSpPr>
          <p:cNvPr id="8" name="Obdélník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Obdélník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Obdélník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512064"/>
            <a:ext cx="8229600" cy="9144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5" name="Obdélník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504824" y="512064"/>
            <a:ext cx="7772400" cy="914400"/>
          </a:xfrm>
        </p:spPr>
        <p:txBody>
          <a:bodyPr anchor="t"/>
          <a:lstStyle>
            <a:lvl1pPr>
              <a:defRPr sz="400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16" name="Obdélník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Obdélník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Obdélník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Obdélník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Obdélník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Obdélník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Obdélník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Obdélník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Obdélník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914400" y="512064"/>
            <a:ext cx="7772400" cy="914400"/>
          </a:xfrm>
        </p:spPr>
        <p:txBody>
          <a:bodyPr/>
          <a:lstStyle>
            <a:lvl1pPr>
              <a:defRPr sz="4000" cap="none" baseline="0"/>
            </a:lvl1pPr>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273050"/>
            <a:ext cx="8229600" cy="1162050"/>
          </a:xfrm>
        </p:spPr>
        <p:txBody>
          <a:bodyPr anchor="ctr"/>
          <a:lstStyle>
            <a:lvl1pPr algn="l">
              <a:buNone/>
              <a:defRPr sz="3600" b="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8" name="Obdélník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Přímá spojovací čára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Skupina 9"/>
          <p:cNvGrpSpPr/>
          <p:nvPr/>
        </p:nvGrpSpPr>
        <p:grpSpPr>
          <a:xfrm rot="5400000">
            <a:off x="8514581" y="1219200"/>
            <a:ext cx="132763" cy="128466"/>
            <a:chOff x="6668087" y="1297746"/>
            <a:chExt cx="161840" cy="156602"/>
          </a:xfrm>
        </p:grpSpPr>
        <p:cxnSp>
          <p:nvCxnSpPr>
            <p:cNvPr id="15" name="Přímá spojovací čára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Přímá spojovací čára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Přímá spojovací čára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Nadpis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cs-CZ" smtClean="0"/>
              <a:t>Klepnutím na ikonu přidáte obrázek.</a:t>
            </a:r>
            <a:endParaRPr kumimoji="0" lang="en-US"/>
          </a:p>
        </p:txBody>
      </p:sp>
      <p:sp>
        <p:nvSpPr>
          <p:cNvPr id="4" name="Zástupný symbol pro text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grpSp>
        <p:nvGrpSpPr>
          <p:cNvPr id="14" name="Skupina 13"/>
          <p:cNvGrpSpPr/>
          <p:nvPr/>
        </p:nvGrpSpPr>
        <p:grpSpPr>
          <a:xfrm rot="5400000">
            <a:off x="8666981" y="1371600"/>
            <a:ext cx="132763" cy="128466"/>
            <a:chOff x="6668087" y="1297746"/>
            <a:chExt cx="161840" cy="156602"/>
          </a:xfrm>
        </p:grpSpPr>
        <p:cxnSp>
          <p:nvCxnSpPr>
            <p:cNvPr id="11" name="Přímá spojovací čára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Přímá spojovací čára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Přímá spojovací čára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Skupina 17"/>
          <p:cNvGrpSpPr/>
          <p:nvPr/>
        </p:nvGrpSpPr>
        <p:grpSpPr>
          <a:xfrm rot="5400000">
            <a:off x="8320088" y="1474763"/>
            <a:ext cx="132763" cy="128466"/>
            <a:chOff x="6668087" y="1297746"/>
            <a:chExt cx="161840" cy="156602"/>
          </a:xfrm>
        </p:grpSpPr>
        <p:cxnSp>
          <p:nvCxnSpPr>
            <p:cNvPr id="19" name="Přímá spojovací čára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Přímá spojovací čára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Přímá spojovací čára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Zástupný symbol pro datum 4"/>
          <p:cNvSpPr>
            <a:spLocks noGrp="1"/>
          </p:cNvSpPr>
          <p:nvPr>
            <p:ph type="dt" sz="half" idx="10"/>
          </p:nvPr>
        </p:nvSpPr>
        <p:spPr>
          <a:xfrm>
            <a:off x="6477000" y="55499"/>
            <a:ext cx="2133600" cy="365125"/>
          </a:xfrm>
        </p:spPr>
        <p:txBody>
          <a:bodyPr/>
          <a:lstStyle>
            <a:extLst/>
          </a:lstStyle>
          <a:p>
            <a:fld id="{18A2481B-5154-415F-B752-558547769AA3}" type="datetimeFigureOut">
              <a:rPr lang="cs-CZ" smtClean="0"/>
              <a:pPr/>
              <a:t>9.9.2014</a:t>
            </a:fld>
            <a:endParaRPr lang="cs-CZ"/>
          </a:p>
        </p:txBody>
      </p:sp>
      <p:sp>
        <p:nvSpPr>
          <p:cNvPr id="6" name="Zástupný symbol pro zápatí 5"/>
          <p:cNvSpPr>
            <a:spLocks noGrp="1"/>
          </p:cNvSpPr>
          <p:nvPr>
            <p:ph type="ftr" sz="quarter" idx="11"/>
          </p:nvPr>
        </p:nvSpPr>
        <p:spPr>
          <a:xfrm>
            <a:off x="914400" y="55499"/>
            <a:ext cx="5562600" cy="365125"/>
          </a:xfrm>
        </p:spPr>
        <p:txBody>
          <a:bodyPr/>
          <a:lstStyle>
            <a:extLst/>
          </a:lstStyle>
          <a:p>
            <a:endParaRPr lang="cs-CZ"/>
          </a:p>
        </p:txBody>
      </p:sp>
      <p:sp>
        <p:nvSpPr>
          <p:cNvPr id="7" name="Zástupný symbol pro číslo snímku 6"/>
          <p:cNvSpPr>
            <a:spLocks noGrp="1"/>
          </p:cNvSpPr>
          <p:nvPr>
            <p:ph type="sldNum" sz="quarter" idx="12"/>
          </p:nvPr>
        </p:nvSpPr>
        <p:spPr>
          <a:xfrm>
            <a:off x="8610600" y="55499"/>
            <a:ext cx="457200" cy="365125"/>
          </a:xfrm>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981200" cy="5851525"/>
          </a:xfrm>
        </p:spPr>
        <p:txBody>
          <a:bodyPr vert="eaVert" anchor="ct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609600" y="274639"/>
            <a:ext cx="58674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9.9.2014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50000"/>
              </a:schemeClr>
            </a:gs>
            <a:gs pos="65000">
              <a:schemeClr val="bg1">
                <a:shade val="90000"/>
                <a:satMod val="375000"/>
              </a:schemeClr>
            </a:gs>
            <a:gs pos="100000">
              <a:schemeClr val="bg2">
                <a:tint val="88000"/>
                <a:satMod val="400000"/>
              </a:schemeClr>
            </a:gs>
          </a:gsLst>
          <a:lin ang="16200000" scaled="1"/>
          <a:tileRect/>
        </a:gradFill>
        <a:effectLst/>
      </p:bgPr>
    </p:bg>
    <p:spTree>
      <p:nvGrpSpPr>
        <p:cNvPr id="1" name=""/>
        <p:cNvGrpSpPr/>
        <p:nvPr/>
      </p:nvGrpSpPr>
      <p:grpSpPr>
        <a:xfrm>
          <a:off x="0" y="0"/>
          <a:ext cx="0" cy="0"/>
          <a:chOff x="0" y="0"/>
          <a:chExt cx="0" cy="0"/>
        </a:xfrm>
      </p:grpSpPr>
      <p:sp>
        <p:nvSpPr>
          <p:cNvPr id="7" name="Obdélník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bdélník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Obdélník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Obdélník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Obdélník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Obdélník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Obdélník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Zástupný symbol pro nadpis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18A2481B-5154-415F-B752-558547769AA3}" type="datetimeFigureOut">
              <a:rPr lang="cs-CZ" smtClean="0"/>
              <a:pPr/>
              <a:t>9.9.2014</a:t>
            </a:fld>
            <a:endParaRPr lang="cs-CZ"/>
          </a:p>
        </p:txBody>
      </p:sp>
      <p:sp>
        <p:nvSpPr>
          <p:cNvPr id="3" name="Zástupný symbol pro zápatí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cs-CZ"/>
          </a:p>
        </p:txBody>
      </p:sp>
      <p:sp>
        <p:nvSpPr>
          <p:cNvPr id="23" name="Zástupný symbol pro číslo snímku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20264769-77EF-4CD0-90DE-F7D7F2D423C4}"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cs.wikipedia.org/wiki/Listina_z&#225;kladn&#237;ch_pr&#225;v_a_svobod"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548680"/>
            <a:ext cx="8229600" cy="3600400"/>
          </a:xfrm>
        </p:spPr>
        <p:txBody>
          <a:bodyPr>
            <a:normAutofit/>
          </a:bodyPr>
          <a:lstStyle/>
          <a:p>
            <a:pPr algn="ctr"/>
            <a:endParaRPr lang="cs-CZ" sz="2000" dirty="0"/>
          </a:p>
        </p:txBody>
      </p:sp>
      <p:sp>
        <p:nvSpPr>
          <p:cNvPr id="3" name="Zástupný symbol pro obsah 2"/>
          <p:cNvSpPr>
            <a:spLocks noGrp="1"/>
          </p:cNvSpPr>
          <p:nvPr>
            <p:ph idx="1"/>
          </p:nvPr>
        </p:nvSpPr>
        <p:spPr>
          <a:xfrm>
            <a:off x="467544" y="4293096"/>
            <a:ext cx="8229600" cy="4525963"/>
          </a:xfrm>
        </p:spPr>
        <p:txBody>
          <a:bodyPr/>
          <a:lstStyle/>
          <a:p>
            <a:pPr algn="ctr">
              <a:buNone/>
            </a:pPr>
            <a:endParaRPr lang="cs-CZ" sz="2400" dirty="0"/>
          </a:p>
        </p:txBody>
      </p:sp>
      <p:pic>
        <p:nvPicPr>
          <p:cNvPr id="5" name="Picture 2"/>
          <p:cNvPicPr>
            <a:picLocks noChangeAspect="1" noChangeArrowheads="1"/>
          </p:cNvPicPr>
          <p:nvPr/>
        </p:nvPicPr>
        <p:blipFill>
          <a:blip r:embed="rId2" cstate="print"/>
          <a:srcRect/>
          <a:stretch>
            <a:fillRect/>
          </a:stretch>
        </p:blipFill>
        <p:spPr bwMode="auto">
          <a:xfrm>
            <a:off x="1531938" y="260350"/>
            <a:ext cx="6081712" cy="1485900"/>
          </a:xfrm>
          <a:prstGeom prst="rect">
            <a:avLst/>
          </a:prstGeom>
          <a:solidFill>
            <a:srgbClr val="FFFFFF"/>
          </a:solidFill>
          <a:ln w="9525">
            <a:noFill/>
            <a:miter lim="800000"/>
            <a:headEnd/>
            <a:tailEnd/>
          </a:ln>
        </p:spPr>
      </p:pic>
      <p:graphicFrame>
        <p:nvGraphicFramePr>
          <p:cNvPr id="7" name="Zástupný symbol pro obsah 11"/>
          <p:cNvGraphicFramePr>
            <a:graphicFrameLocks/>
          </p:cNvGraphicFramePr>
          <p:nvPr>
            <p:extLst>
              <p:ext uri="{D42A27DB-BD31-4B8C-83A1-F6EECF244321}">
                <p14:modId xmlns:p14="http://schemas.microsoft.com/office/powerpoint/2010/main" xmlns="" val="2506103814"/>
              </p:ext>
            </p:extLst>
          </p:nvPr>
        </p:nvGraphicFramePr>
        <p:xfrm>
          <a:off x="468313" y="1844675"/>
          <a:ext cx="8229600" cy="481584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l"/>
                      <a:r>
                        <a:rPr lang="cs-CZ" b="1" dirty="0" smtClean="0">
                          <a:solidFill>
                            <a:srgbClr val="0070C0"/>
                          </a:solidFill>
                        </a:rPr>
                        <a:t>Číslo projektu MŠMT:</a:t>
                      </a:r>
                      <a:endParaRPr lang="cs-CZ" b="1" dirty="0">
                        <a:solidFill>
                          <a:srgbClr val="0070C0"/>
                        </a:solidFill>
                      </a:endParaRPr>
                    </a:p>
                  </a:txBody>
                  <a:tcPr>
                    <a:solidFill>
                      <a:schemeClr val="accent1">
                        <a:lumMod val="40000"/>
                        <a:lumOff val="60000"/>
                      </a:schemeClr>
                    </a:solidFill>
                  </a:tcPr>
                </a:tc>
                <a:tc>
                  <a:txBody>
                    <a:bodyPr/>
                    <a:lstStyle/>
                    <a:p>
                      <a:pPr algn="l"/>
                      <a:r>
                        <a:rPr lang="cs-CZ" sz="1400" smtClean="0">
                          <a:solidFill>
                            <a:srgbClr val="0070C0"/>
                          </a:solidFill>
                        </a:rPr>
                        <a:t>CZ.1.07/1.5.00/34.0865</a:t>
                      </a:r>
                      <a:endParaRPr lang="cs-CZ" sz="1400" dirty="0">
                        <a:solidFill>
                          <a:srgbClr val="0070C0"/>
                        </a:solidFill>
                      </a:endParaRPr>
                    </a:p>
                  </a:txBody>
                  <a:tcPr>
                    <a:solidFill>
                      <a:schemeClr val="accent1">
                        <a:lumMod val="40000"/>
                        <a:lumOff val="60000"/>
                      </a:schemeClr>
                    </a:solidFill>
                  </a:tcPr>
                </a:tc>
              </a:tr>
              <a:tr h="370840">
                <a:tc>
                  <a:txBody>
                    <a:bodyPr/>
                    <a:lstStyle/>
                    <a:p>
                      <a:pPr algn="l"/>
                      <a:r>
                        <a:rPr lang="cs-CZ" b="1" dirty="0" smtClean="0">
                          <a:solidFill>
                            <a:srgbClr val="0070C0"/>
                          </a:solidFill>
                        </a:rPr>
                        <a:t>Číslo materiálu:</a:t>
                      </a:r>
                      <a:endParaRPr lang="cs-CZ" b="1" dirty="0">
                        <a:solidFill>
                          <a:srgbClr val="0070C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smtClean="0">
                          <a:solidFill>
                            <a:srgbClr val="0070C0"/>
                          </a:solidFill>
                        </a:rPr>
                        <a:t>VY_32_INOVACE_19_03_práva</a:t>
                      </a:r>
                      <a:r>
                        <a:rPr lang="cs-CZ" sz="1400" baseline="0" smtClean="0">
                          <a:solidFill>
                            <a:srgbClr val="0070C0"/>
                          </a:solidFill>
                        </a:rPr>
                        <a:t> </a:t>
                      </a:r>
                      <a:r>
                        <a:rPr lang="cs-CZ" sz="1400" baseline="0" dirty="0" smtClean="0">
                          <a:solidFill>
                            <a:srgbClr val="0070C0"/>
                          </a:solidFill>
                        </a:rPr>
                        <a:t>a povinnosti</a:t>
                      </a:r>
                      <a:endParaRPr lang="cs-CZ" sz="1400" dirty="0" smtClean="0">
                        <a:solidFill>
                          <a:srgbClr val="0070C0"/>
                        </a:solidFill>
                      </a:endParaRPr>
                    </a:p>
                  </a:txBody>
                  <a:tcPr/>
                </a:tc>
              </a:tr>
              <a:tr h="370840">
                <a:tc>
                  <a:txBody>
                    <a:bodyPr/>
                    <a:lstStyle/>
                    <a:p>
                      <a:pPr algn="l"/>
                      <a:r>
                        <a:rPr lang="cs-CZ" b="1" dirty="0" smtClean="0">
                          <a:solidFill>
                            <a:srgbClr val="0070C0"/>
                          </a:solidFill>
                        </a:rPr>
                        <a:t>Název školy:</a:t>
                      </a:r>
                      <a:endParaRPr lang="cs-CZ" b="1" dirty="0">
                        <a:solidFill>
                          <a:srgbClr val="0070C0"/>
                        </a:solidFill>
                      </a:endParaRPr>
                    </a:p>
                  </a:txBody>
                  <a:tcPr/>
                </a:tc>
                <a:tc>
                  <a:txBody>
                    <a:bodyPr/>
                    <a:lstStyle/>
                    <a:p>
                      <a:pPr algn="l"/>
                      <a:r>
                        <a:rPr lang="cs-CZ" sz="1400" dirty="0" smtClean="0">
                          <a:solidFill>
                            <a:srgbClr val="0070C0"/>
                          </a:solidFill>
                        </a:rPr>
                        <a:t>ZŠ,</a:t>
                      </a:r>
                      <a:r>
                        <a:rPr lang="cs-CZ" sz="1400" baseline="0" dirty="0" smtClean="0">
                          <a:solidFill>
                            <a:srgbClr val="0070C0"/>
                          </a:solidFill>
                        </a:rPr>
                        <a:t> PŠ a MŠ Česká Lípa, Moskevská 679, příspěvková organizace</a:t>
                      </a:r>
                      <a:endParaRPr lang="cs-CZ" sz="1400" dirty="0">
                        <a:solidFill>
                          <a:srgbClr val="0070C0"/>
                        </a:solidFill>
                      </a:endParaRPr>
                    </a:p>
                  </a:txBody>
                  <a:tcPr/>
                </a:tc>
              </a:tr>
              <a:tr h="370840">
                <a:tc>
                  <a:txBody>
                    <a:bodyPr/>
                    <a:lstStyle/>
                    <a:p>
                      <a:pPr algn="l"/>
                      <a:r>
                        <a:rPr lang="cs-CZ" b="1" dirty="0" smtClean="0">
                          <a:solidFill>
                            <a:srgbClr val="0070C0"/>
                          </a:solidFill>
                        </a:rPr>
                        <a:t>Ročník:</a:t>
                      </a:r>
                      <a:endParaRPr lang="cs-CZ" b="1" dirty="0">
                        <a:solidFill>
                          <a:srgbClr val="0070C0"/>
                        </a:solidFill>
                      </a:endParaRPr>
                    </a:p>
                  </a:txBody>
                  <a:tcPr/>
                </a:tc>
                <a:tc>
                  <a:txBody>
                    <a:bodyPr/>
                    <a:lstStyle/>
                    <a:p>
                      <a:pPr algn="l"/>
                      <a:r>
                        <a:rPr lang="cs-CZ" sz="1400" dirty="0" smtClean="0">
                          <a:solidFill>
                            <a:srgbClr val="0070C0"/>
                          </a:solidFill>
                        </a:rPr>
                        <a:t>I. ročník</a:t>
                      </a:r>
                      <a:r>
                        <a:rPr lang="cs-CZ" sz="1400" baseline="0" dirty="0" smtClean="0">
                          <a:solidFill>
                            <a:srgbClr val="0070C0"/>
                          </a:solidFill>
                        </a:rPr>
                        <a:t> praktické školy</a:t>
                      </a:r>
                      <a:endParaRPr lang="cs-CZ" sz="1400" dirty="0">
                        <a:solidFill>
                          <a:srgbClr val="0070C0"/>
                        </a:solidFill>
                      </a:endParaRPr>
                    </a:p>
                  </a:txBody>
                  <a:tcPr/>
                </a:tc>
              </a:tr>
              <a:tr h="370840">
                <a:tc>
                  <a:txBody>
                    <a:bodyPr/>
                    <a:lstStyle/>
                    <a:p>
                      <a:pPr algn="l"/>
                      <a:r>
                        <a:rPr lang="cs-CZ" b="1" dirty="0" smtClean="0">
                          <a:solidFill>
                            <a:srgbClr val="0070C0"/>
                          </a:solidFill>
                        </a:rPr>
                        <a:t>Vzdělávací oblast:</a:t>
                      </a:r>
                      <a:endParaRPr lang="cs-CZ" b="1" dirty="0">
                        <a:solidFill>
                          <a:srgbClr val="0070C0"/>
                        </a:solidFill>
                      </a:endParaRPr>
                    </a:p>
                  </a:txBody>
                  <a:tcPr/>
                </a:tc>
                <a:tc>
                  <a:txBody>
                    <a:bodyPr/>
                    <a:lstStyle/>
                    <a:p>
                      <a:pPr algn="l"/>
                      <a:r>
                        <a:rPr lang="cs-CZ" sz="1400" dirty="0" smtClean="0">
                          <a:solidFill>
                            <a:srgbClr val="0070C0"/>
                          </a:solidFill>
                        </a:rPr>
                        <a:t>Člověk a společnost</a:t>
                      </a:r>
                      <a:endParaRPr lang="cs-CZ" sz="1400" dirty="0">
                        <a:solidFill>
                          <a:srgbClr val="0070C0"/>
                        </a:solidFill>
                      </a:endParaRPr>
                    </a:p>
                  </a:txBody>
                  <a:tcPr/>
                </a:tc>
              </a:tr>
              <a:tr h="370840">
                <a:tc>
                  <a:txBody>
                    <a:bodyPr/>
                    <a:lstStyle/>
                    <a:p>
                      <a:pPr algn="l"/>
                      <a:r>
                        <a:rPr lang="cs-CZ" b="1" dirty="0" smtClean="0">
                          <a:solidFill>
                            <a:srgbClr val="0070C0"/>
                          </a:solidFill>
                        </a:rPr>
                        <a:t>Předmět:</a:t>
                      </a:r>
                      <a:endParaRPr lang="cs-CZ" b="1" dirty="0">
                        <a:solidFill>
                          <a:srgbClr val="0070C0"/>
                        </a:solidFill>
                      </a:endParaRPr>
                    </a:p>
                  </a:txBody>
                  <a:tcPr/>
                </a:tc>
                <a:tc>
                  <a:txBody>
                    <a:bodyPr/>
                    <a:lstStyle/>
                    <a:p>
                      <a:pPr algn="l"/>
                      <a:r>
                        <a:rPr lang="cs-CZ" sz="1400" dirty="0" smtClean="0">
                          <a:solidFill>
                            <a:srgbClr val="0070C0"/>
                          </a:solidFill>
                        </a:rPr>
                        <a:t>Základy společenských věd</a:t>
                      </a:r>
                      <a:endParaRPr lang="cs-CZ" sz="1400" dirty="0">
                        <a:solidFill>
                          <a:srgbClr val="0070C0"/>
                        </a:solidFill>
                      </a:endParaRPr>
                    </a:p>
                  </a:txBody>
                  <a:tcPr/>
                </a:tc>
              </a:tr>
              <a:tr h="370840">
                <a:tc>
                  <a:txBody>
                    <a:bodyPr/>
                    <a:lstStyle/>
                    <a:p>
                      <a:pPr algn="l"/>
                      <a:r>
                        <a:rPr lang="cs-CZ" b="1" dirty="0" smtClean="0">
                          <a:solidFill>
                            <a:srgbClr val="0070C0"/>
                          </a:solidFill>
                        </a:rPr>
                        <a:t>Tematický</a:t>
                      </a:r>
                      <a:r>
                        <a:rPr lang="cs-CZ" b="1" baseline="0" dirty="0" smtClean="0">
                          <a:solidFill>
                            <a:srgbClr val="0070C0"/>
                          </a:solidFill>
                        </a:rPr>
                        <a:t> okruh:</a:t>
                      </a:r>
                      <a:endParaRPr lang="cs-CZ" b="1" dirty="0">
                        <a:solidFill>
                          <a:srgbClr val="0070C0"/>
                        </a:solidFill>
                      </a:endParaRPr>
                    </a:p>
                  </a:txBody>
                  <a:tcPr/>
                </a:tc>
                <a:tc>
                  <a:txBody>
                    <a:bodyPr/>
                    <a:lstStyle/>
                    <a:p>
                      <a:pPr algn="l"/>
                      <a:r>
                        <a:rPr lang="cs-CZ" sz="1400" dirty="0" smtClean="0">
                          <a:solidFill>
                            <a:srgbClr val="0070C0"/>
                          </a:solidFill>
                        </a:rPr>
                        <a:t>Člověk a právo</a:t>
                      </a:r>
                      <a:endParaRPr lang="cs-CZ" sz="1400" dirty="0">
                        <a:solidFill>
                          <a:srgbClr val="0070C0"/>
                        </a:solidFill>
                      </a:endParaRPr>
                    </a:p>
                  </a:txBody>
                  <a:tcPr/>
                </a:tc>
              </a:tr>
              <a:tr h="370840">
                <a:tc>
                  <a:txBody>
                    <a:bodyPr/>
                    <a:lstStyle/>
                    <a:p>
                      <a:pPr algn="l"/>
                      <a:r>
                        <a:rPr lang="cs-CZ" b="1" dirty="0" smtClean="0">
                          <a:solidFill>
                            <a:srgbClr val="0070C0"/>
                          </a:solidFill>
                        </a:rPr>
                        <a:t>Téma:</a:t>
                      </a:r>
                      <a:endParaRPr lang="cs-CZ" b="1" dirty="0">
                        <a:solidFill>
                          <a:srgbClr val="0070C0"/>
                        </a:solidFill>
                      </a:endParaRPr>
                    </a:p>
                  </a:txBody>
                  <a:tcPr/>
                </a:tc>
                <a:tc>
                  <a:txBody>
                    <a:bodyPr/>
                    <a:lstStyle/>
                    <a:p>
                      <a:pPr algn="l"/>
                      <a:r>
                        <a:rPr lang="cs-CZ" sz="1400" dirty="0" smtClean="0">
                          <a:solidFill>
                            <a:srgbClr val="0070C0"/>
                          </a:solidFill>
                        </a:rPr>
                        <a:t>Práva</a:t>
                      </a:r>
                      <a:r>
                        <a:rPr lang="cs-CZ" sz="1400" baseline="0" dirty="0" smtClean="0">
                          <a:solidFill>
                            <a:srgbClr val="0070C0"/>
                          </a:solidFill>
                        </a:rPr>
                        <a:t> a povinnosti</a:t>
                      </a:r>
                      <a:endParaRPr lang="cs-CZ" sz="1400" dirty="0">
                        <a:solidFill>
                          <a:srgbClr val="0070C0"/>
                        </a:solidFill>
                      </a:endParaRPr>
                    </a:p>
                  </a:txBody>
                  <a:tcPr/>
                </a:tc>
              </a:tr>
              <a:tr h="370840">
                <a:tc>
                  <a:txBody>
                    <a:bodyPr/>
                    <a:lstStyle/>
                    <a:p>
                      <a:pPr algn="l"/>
                      <a:r>
                        <a:rPr lang="cs-CZ" b="1" dirty="0" smtClean="0">
                          <a:solidFill>
                            <a:srgbClr val="0070C0"/>
                          </a:solidFill>
                        </a:rPr>
                        <a:t>Název autora:</a:t>
                      </a:r>
                      <a:endParaRPr lang="cs-CZ" b="1" dirty="0">
                        <a:solidFill>
                          <a:srgbClr val="0070C0"/>
                        </a:solidFill>
                      </a:endParaRPr>
                    </a:p>
                  </a:txBody>
                  <a:tcPr/>
                </a:tc>
                <a:tc>
                  <a:txBody>
                    <a:bodyPr/>
                    <a:lstStyle/>
                    <a:p>
                      <a:pPr algn="l"/>
                      <a:r>
                        <a:rPr lang="cs-CZ" sz="1400" dirty="0" smtClean="0">
                          <a:solidFill>
                            <a:srgbClr val="0070C0"/>
                          </a:solidFill>
                        </a:rPr>
                        <a:t>Mgr. Miroslav Janata</a:t>
                      </a:r>
                      <a:endParaRPr lang="cs-CZ" sz="1400" dirty="0">
                        <a:solidFill>
                          <a:srgbClr val="0070C0"/>
                        </a:solidFill>
                      </a:endParaRPr>
                    </a:p>
                  </a:txBody>
                  <a:tcPr/>
                </a:tc>
              </a:tr>
              <a:tr h="370840">
                <a:tc>
                  <a:txBody>
                    <a:bodyPr/>
                    <a:lstStyle/>
                    <a:p>
                      <a:pPr algn="l"/>
                      <a:r>
                        <a:rPr lang="cs-CZ" b="1" dirty="0" smtClean="0">
                          <a:solidFill>
                            <a:srgbClr val="0070C0"/>
                          </a:solidFill>
                        </a:rPr>
                        <a:t>Vytvořeno dne:</a:t>
                      </a:r>
                      <a:endParaRPr lang="cs-CZ" b="1" dirty="0">
                        <a:solidFill>
                          <a:srgbClr val="0070C0"/>
                        </a:solidFill>
                      </a:endParaRPr>
                    </a:p>
                  </a:txBody>
                  <a:tcPr/>
                </a:tc>
                <a:tc>
                  <a:txBody>
                    <a:bodyPr/>
                    <a:lstStyle/>
                    <a:p>
                      <a:pPr algn="l"/>
                      <a:r>
                        <a:rPr lang="cs-CZ" sz="1400" dirty="0" smtClean="0">
                          <a:solidFill>
                            <a:srgbClr val="0070C0"/>
                          </a:solidFill>
                        </a:rPr>
                        <a:t>Leden 2013</a:t>
                      </a:r>
                      <a:endParaRPr lang="cs-CZ" sz="1400" dirty="0">
                        <a:solidFill>
                          <a:srgbClr val="0070C0"/>
                        </a:solidFill>
                      </a:endParaRPr>
                    </a:p>
                  </a:txBody>
                  <a:tcPr/>
                </a:tc>
              </a:tr>
              <a:tr h="370840">
                <a:tc>
                  <a:txBody>
                    <a:bodyPr/>
                    <a:lstStyle/>
                    <a:p>
                      <a:pPr algn="l"/>
                      <a:r>
                        <a:rPr lang="cs-CZ" b="1" baseline="0" dirty="0" smtClean="0">
                          <a:solidFill>
                            <a:srgbClr val="0070C0"/>
                          </a:solidFill>
                        </a:rPr>
                        <a:t>Anotace </a:t>
                      </a:r>
                      <a:endParaRPr lang="cs-CZ" b="1" dirty="0">
                        <a:solidFill>
                          <a:srgbClr val="0070C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000" dirty="0" smtClean="0">
                          <a:solidFill>
                            <a:srgbClr val="0070C0"/>
                          </a:solidFill>
                        </a:rPr>
                        <a:t>DUM je</a:t>
                      </a:r>
                      <a:r>
                        <a:rPr lang="cs-CZ" sz="1000" baseline="0" dirty="0" smtClean="0">
                          <a:solidFill>
                            <a:srgbClr val="0070C0"/>
                          </a:solidFill>
                        </a:rPr>
                        <a:t> určen žákům praktické školy, slouží  k seznámení </a:t>
                      </a:r>
                      <a:r>
                        <a:rPr lang="cs-CZ" sz="1000" baseline="0" dirty="0" smtClean="0">
                          <a:solidFill>
                            <a:srgbClr val="0070C0"/>
                          </a:solidFill>
                        </a:rPr>
                        <a:t>s pojmy </a:t>
                      </a:r>
                      <a:r>
                        <a:rPr lang="cs-CZ" sz="1000" baseline="0" dirty="0" smtClean="0">
                          <a:solidFill>
                            <a:srgbClr val="0070C0"/>
                          </a:solidFill>
                        </a:rPr>
                        <a:t>právo a povinnosti. </a:t>
                      </a:r>
                      <a:r>
                        <a:rPr lang="cs-CZ" sz="1000" dirty="0" smtClean="0">
                          <a:solidFill>
                            <a:srgbClr val="0070C0"/>
                          </a:solidFill>
                        </a:rPr>
                        <a:t>Soustředí se na různé druhy povinností</a:t>
                      </a:r>
                      <a:r>
                        <a:rPr lang="cs-CZ" sz="1000" baseline="0" dirty="0" smtClean="0">
                          <a:solidFill>
                            <a:srgbClr val="0070C0"/>
                          </a:solidFill>
                        </a:rPr>
                        <a:t>.</a:t>
                      </a:r>
                    </a:p>
                    <a:p>
                      <a:pPr marL="0" marR="0" indent="0" algn="l" defTabSz="914400" rtl="0" eaLnBrk="1" fontAlgn="auto" latinLnBrk="0" hangingPunct="1">
                        <a:lnSpc>
                          <a:spcPct val="100000"/>
                        </a:lnSpc>
                        <a:spcBef>
                          <a:spcPts val="0"/>
                        </a:spcBef>
                        <a:spcAft>
                          <a:spcPts val="0"/>
                        </a:spcAft>
                        <a:buClrTx/>
                        <a:buSzTx/>
                        <a:buFontTx/>
                        <a:buNone/>
                        <a:tabLst/>
                        <a:defRPr/>
                      </a:pPr>
                      <a:r>
                        <a:rPr lang="cs-CZ" sz="1000" dirty="0" smtClean="0">
                          <a:solidFill>
                            <a:srgbClr val="0070C0"/>
                          </a:solidFill>
                        </a:rPr>
                        <a:t>Pomůcky: interaktivní tabule, </a:t>
                      </a:r>
                      <a:r>
                        <a:rPr lang="cs-CZ" sz="1000" dirty="0" err="1" smtClean="0">
                          <a:solidFill>
                            <a:srgbClr val="0070C0"/>
                          </a:solidFill>
                        </a:rPr>
                        <a:t>dataprojektor</a:t>
                      </a:r>
                      <a:r>
                        <a:rPr lang="cs-CZ" sz="1000" dirty="0" smtClean="0">
                          <a:solidFill>
                            <a:srgbClr val="0070C0"/>
                          </a:solidFill>
                        </a:rPr>
                        <a:t>, učebnice.</a:t>
                      </a:r>
                      <a:endParaRPr lang="cs-CZ" sz="1400" dirty="0">
                        <a:solidFill>
                          <a:srgbClr val="0070C0"/>
                        </a:solidFill>
                      </a:endParaRPr>
                    </a:p>
                  </a:txBody>
                  <a:tcPr/>
                </a:tc>
              </a:tr>
              <a:tr h="370840">
                <a:tc>
                  <a:txBody>
                    <a:bodyPr/>
                    <a:lstStyle/>
                    <a:p>
                      <a:pPr algn="l"/>
                      <a:r>
                        <a:rPr lang="cs-CZ" b="1" dirty="0" smtClean="0">
                          <a:solidFill>
                            <a:srgbClr val="0070C0"/>
                          </a:solidFill>
                        </a:rPr>
                        <a:t>Klíčová slova:</a:t>
                      </a:r>
                      <a:endParaRPr lang="cs-CZ" b="1" dirty="0">
                        <a:solidFill>
                          <a:srgbClr val="0070C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050" dirty="0" smtClean="0">
                          <a:solidFill>
                            <a:srgbClr val="0070C0"/>
                          </a:solidFill>
                        </a:rPr>
                        <a:t>Právo, povinnosti, smluvní povinnost, mravní povinnost, náboženská</a:t>
                      </a:r>
                      <a:r>
                        <a:rPr lang="cs-CZ" sz="1050" baseline="0" dirty="0" smtClean="0">
                          <a:solidFill>
                            <a:srgbClr val="0070C0"/>
                          </a:solidFill>
                        </a:rPr>
                        <a:t> povinnosti,stavovská a profesní povinnost, právní povinnost</a:t>
                      </a:r>
                      <a:endParaRPr lang="cs-CZ" sz="1050" dirty="0">
                        <a:solidFill>
                          <a:srgbClr val="0070C0"/>
                        </a:solidFill>
                      </a:endParaRPr>
                    </a:p>
                  </a:txBody>
                  <a:tcPr/>
                </a:tc>
              </a:tr>
            </a:tbl>
          </a:graphicData>
        </a:graphic>
      </p:graphicFrame>
    </p:spTree>
  </p:cSld>
  <p:clrMapOvr>
    <a:masterClrMapping/>
  </p:clrMapOvr>
  <p:transition advClick="0" advTm="5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sz="6600" b="1" dirty="0" smtClean="0">
                <a:solidFill>
                  <a:srgbClr val="FF0000"/>
                </a:solidFill>
              </a:rPr>
              <a:t>Lidská</a:t>
            </a:r>
            <a:br>
              <a:rPr lang="cs-CZ" sz="6600" b="1" dirty="0" smtClean="0">
                <a:solidFill>
                  <a:srgbClr val="FF0000"/>
                </a:solidFill>
              </a:rPr>
            </a:br>
            <a:r>
              <a:rPr lang="cs-CZ" sz="6600" b="1" dirty="0" smtClean="0">
                <a:solidFill>
                  <a:srgbClr val="FF0000"/>
                </a:solidFill>
              </a:rPr>
              <a:t> práva</a:t>
            </a:r>
            <a:endParaRPr lang="cs-CZ" sz="6600" b="1"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2555776" y="404664"/>
            <a:ext cx="3672408" cy="1107996"/>
          </a:xfrm>
          <a:prstGeom prst="rect">
            <a:avLst/>
          </a:prstGeom>
          <a:noFill/>
        </p:spPr>
        <p:txBody>
          <a:bodyPr wrap="square" lIns="91440" tIns="45720" rIns="91440" bIns="45720">
            <a:spAutoFit/>
          </a:bodyPr>
          <a:lstStyle/>
          <a:p>
            <a:pPr algn="ctr"/>
            <a:r>
              <a:rPr lang="cs-CZ" sz="6600" cap="all" dirty="0" smtClean="0">
                <a:ln w="18415" cmpd="sng">
                  <a:solidFill>
                    <a:srgbClr val="FFFFFF"/>
                  </a:solidFill>
                  <a:prstDash val="solid"/>
                </a:ln>
                <a:solidFill>
                  <a:srgbClr val="FF0000"/>
                </a:solidFill>
                <a:effectLst>
                  <a:outerShdw blurRad="63500" dir="3600000" algn="tl" rotWithShape="0">
                    <a:srgbClr val="000000">
                      <a:alpha val="70000"/>
                    </a:srgbClr>
                  </a:outerShdw>
                </a:effectLst>
                <a:latin typeface="Arial Black" pitchFamily="34" charset="0"/>
                <a:cs typeface="Aharoni" pitchFamily="2" charset="-79"/>
              </a:rPr>
              <a:t>právo</a:t>
            </a:r>
            <a:endParaRPr lang="cs-CZ" sz="6600" cap="all" dirty="0">
              <a:ln w="18415" cmpd="sng">
                <a:solidFill>
                  <a:srgbClr val="FFFFFF"/>
                </a:solidFill>
                <a:prstDash val="solid"/>
              </a:ln>
              <a:solidFill>
                <a:srgbClr val="FF0000"/>
              </a:solidFill>
              <a:effectLst>
                <a:outerShdw blurRad="63500" dir="3600000" algn="tl" rotWithShape="0">
                  <a:srgbClr val="000000">
                    <a:alpha val="70000"/>
                  </a:srgbClr>
                </a:outerShdw>
              </a:effectLst>
              <a:latin typeface="Arial Black" pitchFamily="34" charset="0"/>
              <a:cs typeface="Aharoni" pitchFamily="2" charset="-79"/>
            </a:endParaRPr>
          </a:p>
        </p:txBody>
      </p:sp>
      <p:sp>
        <p:nvSpPr>
          <p:cNvPr id="5" name="TextovéPole 4"/>
          <p:cNvSpPr txBox="1"/>
          <p:nvPr/>
        </p:nvSpPr>
        <p:spPr>
          <a:xfrm>
            <a:off x="683568" y="1628800"/>
            <a:ext cx="7947697" cy="5139869"/>
          </a:xfrm>
          <a:prstGeom prst="rect">
            <a:avLst/>
          </a:prstGeom>
          <a:noFill/>
        </p:spPr>
        <p:txBody>
          <a:bodyPr wrap="square" rtlCol="0">
            <a:spAutoFit/>
          </a:bodyPr>
          <a:lstStyle/>
          <a:p>
            <a:pPr algn="ctr"/>
            <a:r>
              <a:rPr lang="cs-CZ" sz="3600" cap="all" dirty="0" smtClean="0"/>
              <a:t>soubor platných pravidel </a:t>
            </a:r>
          </a:p>
          <a:p>
            <a:pPr algn="ctr"/>
            <a:r>
              <a:rPr lang="cs-CZ" sz="3600" cap="all" dirty="0" smtClean="0"/>
              <a:t>chování (příkazů, zákazů nebo dovolení), </a:t>
            </a:r>
          </a:p>
          <a:p>
            <a:pPr algn="ctr"/>
            <a:r>
              <a:rPr lang="cs-CZ" sz="3600" cap="all" dirty="0" smtClean="0"/>
              <a:t>kterými se řídí lidské spolužití a které jsou uznávané </a:t>
            </a:r>
          </a:p>
          <a:p>
            <a:pPr algn="ctr"/>
            <a:r>
              <a:rPr lang="cs-CZ" sz="3600" cap="all" dirty="0" smtClean="0"/>
              <a:t>nebo přímo stanovené státem.</a:t>
            </a:r>
          </a:p>
          <a:p>
            <a:pPr algn="ctr"/>
            <a:r>
              <a:rPr lang="cs-CZ" sz="3600" cap="all" dirty="0" smtClean="0"/>
              <a:t> V případě nedodržování práva ho stát mocensky vynucuje. </a:t>
            </a:r>
          </a:p>
          <a:p>
            <a:endParaRPr lang="cs-CZ" sz="4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95536" y="404664"/>
            <a:ext cx="8748464" cy="923330"/>
          </a:xfrm>
          <a:prstGeom prst="rect">
            <a:avLst/>
          </a:prstGeom>
          <a:noFill/>
        </p:spPr>
        <p:txBody>
          <a:bodyPr wrap="square" lIns="91440" tIns="45720" rIns="91440" bIns="45720">
            <a:spAutoFit/>
          </a:bodyPr>
          <a:lstStyle/>
          <a:p>
            <a:pPr algn="ctr"/>
            <a:r>
              <a:rPr lang="cs-CZ" sz="5400" dirty="0" smtClean="0">
                <a:ln w="18415" cmpd="sng">
                  <a:solidFill>
                    <a:srgbClr val="FFFFFF"/>
                  </a:solidFill>
                  <a:prstDash val="solid"/>
                </a:ln>
                <a:solidFill>
                  <a:srgbClr val="FF0000"/>
                </a:solidFill>
                <a:effectLst>
                  <a:outerShdw blurRad="63500" dir="3600000" algn="tl" rotWithShape="0">
                    <a:srgbClr val="000000">
                      <a:alpha val="70000"/>
                    </a:srgbClr>
                  </a:outerShdw>
                </a:effectLst>
                <a:latin typeface="Arial Black" pitchFamily="34" charset="0"/>
              </a:rPr>
              <a:t>povinnost</a:t>
            </a:r>
            <a:endParaRPr lang="cs-CZ" sz="5400" dirty="0">
              <a:ln w="18415" cmpd="sng">
                <a:solidFill>
                  <a:srgbClr val="FFFFFF"/>
                </a:solidFill>
                <a:prstDash val="solid"/>
              </a:ln>
              <a:solidFill>
                <a:srgbClr val="FF0000"/>
              </a:solidFill>
              <a:effectLst>
                <a:outerShdw blurRad="63500" dir="3600000" algn="tl" rotWithShape="0">
                  <a:srgbClr val="000000">
                    <a:alpha val="70000"/>
                  </a:srgbClr>
                </a:outerShdw>
              </a:effectLst>
              <a:latin typeface="Arial Black" pitchFamily="34" charset="0"/>
            </a:endParaRPr>
          </a:p>
        </p:txBody>
      </p:sp>
      <p:sp>
        <p:nvSpPr>
          <p:cNvPr id="5" name="TextovéPole 4"/>
          <p:cNvSpPr txBox="1"/>
          <p:nvPr/>
        </p:nvSpPr>
        <p:spPr>
          <a:xfrm>
            <a:off x="647056" y="1268760"/>
            <a:ext cx="8496944" cy="3847207"/>
          </a:xfrm>
          <a:prstGeom prst="rect">
            <a:avLst/>
          </a:prstGeom>
          <a:noFill/>
        </p:spPr>
        <p:txBody>
          <a:bodyPr wrap="square" rtlCol="0">
            <a:spAutoFit/>
          </a:bodyPr>
          <a:lstStyle/>
          <a:p>
            <a:pPr algn="ctr"/>
            <a:r>
              <a:rPr lang="cs-CZ" sz="3200" dirty="0" smtClean="0"/>
              <a:t> </a:t>
            </a:r>
            <a:r>
              <a:rPr lang="cs-CZ" sz="2800" dirty="0" smtClean="0">
                <a:solidFill>
                  <a:srgbClr val="FFFF00"/>
                </a:solidFill>
              </a:rPr>
              <a:t>to, co člověk má udělat, musí udělat, dát, nedělat, nebo strpět</a:t>
            </a:r>
          </a:p>
          <a:p>
            <a:pPr algn="ctr"/>
            <a:r>
              <a:rPr lang="cs-CZ" sz="2400" b="1" dirty="0" smtClean="0">
                <a:solidFill>
                  <a:srgbClr val="FFC000"/>
                </a:solidFill>
              </a:rPr>
              <a:t>protože</a:t>
            </a:r>
            <a:r>
              <a:rPr lang="cs-CZ" sz="3200" dirty="0" smtClean="0"/>
              <a:t> </a:t>
            </a:r>
          </a:p>
          <a:p>
            <a:pPr algn="ctr">
              <a:buFont typeface="Arial" pitchFamily="34" charset="0"/>
              <a:buChar char="•"/>
            </a:pPr>
            <a:r>
              <a:rPr lang="cs-CZ" sz="2000" dirty="0" smtClean="0"/>
              <a:t> se k tomu sám zavázal - </a:t>
            </a:r>
            <a:r>
              <a:rPr lang="cs-CZ" sz="2000" b="1" dirty="0" smtClean="0"/>
              <a:t>smluvní povinnost</a:t>
            </a:r>
            <a:endParaRPr lang="cs-CZ" sz="2000" dirty="0" smtClean="0"/>
          </a:p>
          <a:p>
            <a:pPr algn="ctr">
              <a:buFont typeface="Arial" pitchFamily="34" charset="0"/>
              <a:buChar char="•"/>
            </a:pPr>
            <a:r>
              <a:rPr lang="cs-CZ" sz="2000" dirty="0" smtClean="0"/>
              <a:t> protože mu to přikazuje morálka nebo svědomí - </a:t>
            </a:r>
            <a:r>
              <a:rPr lang="cs-CZ" sz="2000" b="1" dirty="0" smtClean="0"/>
              <a:t>mravní povinnost</a:t>
            </a:r>
          </a:p>
          <a:p>
            <a:pPr algn="ctr">
              <a:buFont typeface="Arial" pitchFamily="34" charset="0"/>
              <a:buChar char="•"/>
            </a:pPr>
            <a:r>
              <a:rPr lang="cs-CZ" sz="2000" dirty="0" smtClean="0"/>
              <a:t> protože mu to ukládá jeho náboženství - </a:t>
            </a:r>
            <a:r>
              <a:rPr lang="cs-CZ" sz="2000" b="1" dirty="0" smtClean="0"/>
              <a:t>náboženská povinnost</a:t>
            </a:r>
          </a:p>
          <a:p>
            <a:pPr algn="ctr">
              <a:buFont typeface="Arial" pitchFamily="34" charset="0"/>
              <a:buChar char="•"/>
            </a:pPr>
            <a:r>
              <a:rPr lang="cs-CZ" sz="2000" dirty="0" smtClean="0"/>
              <a:t> protože to plyne z jeho stavu nebo profese  - </a:t>
            </a:r>
            <a:r>
              <a:rPr lang="cs-CZ" sz="2000" b="1" dirty="0" smtClean="0"/>
              <a:t>stavovská nebo profesní povinnost</a:t>
            </a:r>
          </a:p>
          <a:p>
            <a:pPr algn="ctr">
              <a:buFont typeface="Arial" pitchFamily="34" charset="0"/>
              <a:buChar char="•"/>
            </a:pPr>
            <a:r>
              <a:rPr lang="cs-CZ" sz="2000" dirty="0" smtClean="0"/>
              <a:t> protože mu to ukládá zákon nebo jiný platný předpis  - </a:t>
            </a:r>
            <a:r>
              <a:rPr lang="cs-CZ" sz="2000" b="1" dirty="0" smtClean="0"/>
              <a:t>zákonná povinnost</a:t>
            </a:r>
          </a:p>
          <a:p>
            <a:pPr algn="ctr"/>
            <a:endParaRPr lang="cs-CZ" sz="3200" dirty="0"/>
          </a:p>
        </p:txBody>
      </p:sp>
      <p:sp>
        <p:nvSpPr>
          <p:cNvPr id="6" name="Obdélník 5"/>
          <p:cNvSpPr/>
          <p:nvPr/>
        </p:nvSpPr>
        <p:spPr>
          <a:xfrm>
            <a:off x="899592" y="4941168"/>
            <a:ext cx="7848872" cy="1200329"/>
          </a:xfrm>
          <a:prstGeom prst="rect">
            <a:avLst/>
          </a:prstGeom>
          <a:solidFill>
            <a:schemeClr val="accent1"/>
          </a:solidFill>
        </p:spPr>
        <p:txBody>
          <a:bodyPr wrap="square">
            <a:spAutoFit/>
          </a:bodyPr>
          <a:lstStyle/>
          <a:p>
            <a:pPr algn="ctr"/>
            <a:r>
              <a:rPr lang="cs-CZ" sz="2400" b="1" dirty="0" smtClean="0">
                <a:solidFill>
                  <a:srgbClr val="002060"/>
                </a:solidFill>
              </a:rPr>
              <a:t>Povinnost se často chápe jen jako něco nepříjemného,  protože u příjemných  činností se o povinnostech nehovoří. </a:t>
            </a:r>
            <a:endParaRPr lang="cs-CZ" sz="2400" b="1" dirty="0">
              <a:solidFill>
                <a:srgbClr val="00206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95536" y="404664"/>
            <a:ext cx="8748464" cy="1107996"/>
          </a:xfrm>
          <a:prstGeom prst="rect">
            <a:avLst/>
          </a:prstGeom>
          <a:noFill/>
        </p:spPr>
        <p:txBody>
          <a:bodyPr wrap="square" lIns="91440" tIns="45720" rIns="91440" bIns="45720">
            <a:spAutoFit/>
          </a:bodyPr>
          <a:lstStyle/>
          <a:p>
            <a:pPr algn="ctr"/>
            <a:r>
              <a:rPr lang="cs-CZ" sz="6600" b="1" cap="all" dirty="0" smtClean="0">
                <a:solidFill>
                  <a:srgbClr val="FF0000"/>
                </a:solidFill>
              </a:rPr>
              <a:t>smluvní povinnost</a:t>
            </a:r>
          </a:p>
        </p:txBody>
      </p:sp>
      <p:sp>
        <p:nvSpPr>
          <p:cNvPr id="5" name="TextovéPole 4"/>
          <p:cNvSpPr txBox="1"/>
          <p:nvPr/>
        </p:nvSpPr>
        <p:spPr>
          <a:xfrm>
            <a:off x="395536" y="1484785"/>
            <a:ext cx="8748464" cy="3631763"/>
          </a:xfrm>
          <a:prstGeom prst="rect">
            <a:avLst/>
          </a:prstGeom>
          <a:noFill/>
        </p:spPr>
        <p:txBody>
          <a:bodyPr wrap="square" rtlCol="0">
            <a:spAutoFit/>
          </a:bodyPr>
          <a:lstStyle/>
          <a:p>
            <a:endParaRPr lang="cs-CZ" dirty="0" smtClean="0"/>
          </a:p>
          <a:p>
            <a:pPr algn="ctr"/>
            <a:r>
              <a:rPr lang="cs-CZ" sz="6000" cap="all" dirty="0" smtClean="0">
                <a:solidFill>
                  <a:srgbClr val="FFFF00"/>
                </a:solidFill>
              </a:rPr>
              <a:t>Dodržování daného slova </a:t>
            </a:r>
          </a:p>
          <a:p>
            <a:pPr algn="ctr"/>
            <a:r>
              <a:rPr lang="cs-CZ" sz="2800" cap="all" dirty="0" smtClean="0">
                <a:solidFill>
                  <a:srgbClr val="92D050"/>
                </a:solidFill>
              </a:rPr>
              <a:t>Co se řeklo, má se také stát</a:t>
            </a:r>
          </a:p>
          <a:p>
            <a:endParaRPr lang="cs-CZ" sz="2800" dirty="0" smtClean="0"/>
          </a:p>
          <a:p>
            <a:endParaRPr lang="cs-CZ" dirty="0" smtClean="0"/>
          </a:p>
          <a:p>
            <a:r>
              <a:rPr lang="cs-CZ" dirty="0" smtClean="0"/>
              <a:t>(</a:t>
            </a:r>
            <a:endParaRPr lang="cs-CZ" dirty="0"/>
          </a:p>
        </p:txBody>
      </p:sp>
      <p:sp>
        <p:nvSpPr>
          <p:cNvPr id="6" name="Obdélník 5"/>
          <p:cNvSpPr/>
          <p:nvPr/>
        </p:nvSpPr>
        <p:spPr>
          <a:xfrm>
            <a:off x="1043608" y="4797152"/>
            <a:ext cx="7416824" cy="1015663"/>
          </a:xfrm>
          <a:prstGeom prst="rect">
            <a:avLst/>
          </a:prstGeom>
          <a:solidFill>
            <a:srgbClr val="FFC000"/>
          </a:solidFill>
        </p:spPr>
        <p:txBody>
          <a:bodyPr wrap="square">
            <a:spAutoFit/>
          </a:bodyPr>
          <a:lstStyle/>
          <a:p>
            <a:r>
              <a:rPr lang="cs-CZ" sz="2000" dirty="0" smtClean="0">
                <a:solidFill>
                  <a:schemeClr val="tx2">
                    <a:lumMod val="25000"/>
                  </a:schemeClr>
                </a:solidFill>
              </a:rPr>
              <a:t>Povinnost ze smlouvy, ať už psané nebo nepsané, si člověk ukládá sám tím, že smlouvu uzavřel, a znamená zároveň oprávnění druhé strany dlužnou povinnost vymáhat.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467544" y="404664"/>
            <a:ext cx="8424936" cy="1107996"/>
          </a:xfrm>
          <a:prstGeom prst="rect">
            <a:avLst/>
          </a:prstGeom>
          <a:noFill/>
        </p:spPr>
        <p:txBody>
          <a:bodyPr wrap="square" lIns="91440" tIns="45720" rIns="91440" bIns="45720">
            <a:spAutoFit/>
          </a:bodyPr>
          <a:lstStyle/>
          <a:p>
            <a:pPr algn="ctr"/>
            <a:r>
              <a:rPr lang="cs-CZ" sz="6000" b="1" cap="all" dirty="0" smtClean="0">
                <a:solidFill>
                  <a:srgbClr val="FF0000"/>
                </a:solidFill>
              </a:rPr>
              <a:t>mravní </a:t>
            </a:r>
            <a:r>
              <a:rPr lang="cs-CZ" sz="6600" b="1" cap="all" dirty="0" smtClean="0">
                <a:solidFill>
                  <a:srgbClr val="FF0000"/>
                </a:solidFill>
              </a:rPr>
              <a:t>povinnost</a:t>
            </a:r>
            <a:endParaRPr lang="cs-CZ" sz="6600" b="1" cap="all" dirty="0">
              <a:ln w="18415" cmpd="sng">
                <a:solidFill>
                  <a:srgbClr val="FFFFFF"/>
                </a:solidFill>
                <a:prstDash val="solid"/>
              </a:ln>
              <a:solidFill>
                <a:srgbClr val="FF0000"/>
              </a:solidFill>
              <a:effectLst>
                <a:outerShdw blurRad="63500" dir="3600000" algn="tl" rotWithShape="0">
                  <a:srgbClr val="000000">
                    <a:alpha val="70000"/>
                  </a:srgbClr>
                </a:outerShdw>
              </a:effectLst>
            </a:endParaRPr>
          </a:p>
        </p:txBody>
      </p:sp>
      <p:sp>
        <p:nvSpPr>
          <p:cNvPr id="5" name="TextovéPole 4"/>
          <p:cNvSpPr txBox="1"/>
          <p:nvPr/>
        </p:nvSpPr>
        <p:spPr>
          <a:xfrm>
            <a:off x="611560" y="1484784"/>
            <a:ext cx="8280920" cy="5663089"/>
          </a:xfrm>
          <a:prstGeom prst="rect">
            <a:avLst/>
          </a:prstGeom>
          <a:noFill/>
        </p:spPr>
        <p:txBody>
          <a:bodyPr wrap="square" rtlCol="0">
            <a:spAutoFit/>
          </a:bodyPr>
          <a:lstStyle/>
          <a:p>
            <a:endParaRPr lang="cs-CZ" b="1" dirty="0" smtClean="0"/>
          </a:p>
          <a:p>
            <a:r>
              <a:rPr lang="cs-CZ" sz="2800" dirty="0" smtClean="0"/>
              <a:t>Povinnost mravní  (ze svědomí sice nelze soudně vymáhat), přesto však se jí člověk obvykle cítí vázán, ať už proto, že ji sám uznává, anebo jen proto, že cítí tlak okolní společnosti.</a:t>
            </a:r>
          </a:p>
          <a:p>
            <a:endParaRPr lang="cs-CZ" sz="2800" dirty="0" smtClean="0"/>
          </a:p>
          <a:p>
            <a:r>
              <a:rPr lang="cs-CZ" sz="2800" dirty="0" smtClean="0"/>
              <a:t>Zvláštní druh mravní povinnosti jsou tzv. čestné povinnosti, například povinnost zaplatit dluh ze hry nebo prohrané sázky. Také povinnost podílet se na obraně státu se často označuje jako čestná povinnost, je však dnes stanovena zákonem (všeobecná branná povinnost) a je tedy povinností právní.</a:t>
            </a:r>
          </a:p>
          <a:p>
            <a:endParaRPr lang="cs-CZ" dirty="0" smtClean="0"/>
          </a:p>
          <a:p>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971600" y="404664"/>
            <a:ext cx="6696744" cy="2123658"/>
          </a:xfrm>
          <a:prstGeom prst="rect">
            <a:avLst/>
          </a:prstGeom>
          <a:noFill/>
        </p:spPr>
        <p:txBody>
          <a:bodyPr wrap="square" lIns="91440" tIns="45720" rIns="91440" bIns="45720">
            <a:spAutoFit/>
          </a:bodyPr>
          <a:lstStyle/>
          <a:p>
            <a:pPr algn="ctr"/>
            <a:r>
              <a:rPr lang="cs-CZ" sz="6600" b="1" cap="all" dirty="0" smtClean="0">
                <a:solidFill>
                  <a:srgbClr val="FF0000"/>
                </a:solidFill>
              </a:rPr>
              <a:t>Náboženská povinnost</a:t>
            </a:r>
            <a:endParaRPr lang="cs-CZ" sz="6600" cap="all" dirty="0">
              <a:ln w="18415" cmpd="sng">
                <a:solidFill>
                  <a:srgbClr val="FFFFFF"/>
                </a:solidFill>
                <a:prstDash val="solid"/>
              </a:ln>
              <a:solidFill>
                <a:srgbClr val="FF0000"/>
              </a:solidFill>
              <a:effectLst>
                <a:outerShdw blurRad="63500" dir="3600000" algn="tl" rotWithShape="0">
                  <a:srgbClr val="000000">
                    <a:alpha val="70000"/>
                  </a:srgbClr>
                </a:outerShdw>
              </a:effectLst>
            </a:endParaRPr>
          </a:p>
        </p:txBody>
      </p:sp>
      <p:sp>
        <p:nvSpPr>
          <p:cNvPr id="6" name="Obdélník 5"/>
          <p:cNvSpPr/>
          <p:nvPr/>
        </p:nvSpPr>
        <p:spPr>
          <a:xfrm>
            <a:off x="683568" y="2924944"/>
            <a:ext cx="8136904" cy="2554545"/>
          </a:xfrm>
          <a:prstGeom prst="rect">
            <a:avLst/>
          </a:prstGeom>
        </p:spPr>
        <p:txBody>
          <a:bodyPr wrap="square">
            <a:spAutoFit/>
          </a:bodyPr>
          <a:lstStyle/>
          <a:p>
            <a:pPr algn="ctr"/>
            <a:r>
              <a:rPr lang="cs-CZ" sz="3200" dirty="0" smtClean="0">
                <a:solidFill>
                  <a:srgbClr val="FFFF00"/>
                </a:solidFill>
              </a:rPr>
              <a:t>Všechna náboženství  ukládají povinnosti, jimiž má člověk projevovat úctu a vděčnost Bohu nebo </a:t>
            </a:r>
            <a:r>
              <a:rPr lang="cs-CZ" sz="3200" dirty="0" smtClean="0">
                <a:solidFill>
                  <a:srgbClr val="FFFF00"/>
                </a:solidFill>
              </a:rPr>
              <a:t>božstvům  </a:t>
            </a:r>
            <a:r>
              <a:rPr lang="cs-CZ" sz="3200" dirty="0" smtClean="0">
                <a:solidFill>
                  <a:srgbClr val="FFFF00"/>
                </a:solidFill>
              </a:rPr>
              <a:t>(účast na obřadech, modlitby, oběti,  jak se chovat k jiným lidem = desatero</a:t>
            </a:r>
            <a:r>
              <a:rPr lang="cs-CZ" sz="3200" dirty="0" smtClean="0">
                <a:solidFill>
                  <a:srgbClr val="FFFF00"/>
                </a:solidFill>
              </a:rPr>
              <a:t>….).</a:t>
            </a:r>
            <a:endParaRPr lang="cs-CZ" sz="3200" dirty="0">
              <a:solidFill>
                <a:srgbClr val="FFFF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467544" y="404664"/>
            <a:ext cx="8352928" cy="1754326"/>
          </a:xfrm>
          <a:prstGeom prst="rect">
            <a:avLst/>
          </a:prstGeom>
          <a:noFill/>
        </p:spPr>
        <p:txBody>
          <a:bodyPr wrap="square" lIns="91440" tIns="45720" rIns="91440" bIns="45720">
            <a:spAutoFit/>
          </a:bodyPr>
          <a:lstStyle/>
          <a:p>
            <a:pPr algn="ctr"/>
            <a:r>
              <a:rPr lang="cs-CZ" sz="5400" b="1" cap="all" dirty="0" smtClean="0">
                <a:solidFill>
                  <a:srgbClr val="FF0000"/>
                </a:solidFill>
              </a:rPr>
              <a:t>Stavovská a profesní povinnost</a:t>
            </a:r>
            <a:endParaRPr lang="cs-CZ" sz="5400" cap="all" dirty="0">
              <a:ln w="18415" cmpd="sng">
                <a:solidFill>
                  <a:srgbClr val="FFFFFF"/>
                </a:solidFill>
                <a:prstDash val="solid"/>
              </a:ln>
              <a:solidFill>
                <a:srgbClr val="FF0000"/>
              </a:solidFill>
              <a:effectLst>
                <a:outerShdw blurRad="63500" dir="3600000" algn="tl" rotWithShape="0">
                  <a:srgbClr val="000000">
                    <a:alpha val="70000"/>
                  </a:srgbClr>
                </a:outerShdw>
              </a:effectLst>
            </a:endParaRPr>
          </a:p>
        </p:txBody>
      </p:sp>
      <p:sp>
        <p:nvSpPr>
          <p:cNvPr id="5" name="Obdélník 4"/>
          <p:cNvSpPr/>
          <p:nvPr/>
        </p:nvSpPr>
        <p:spPr>
          <a:xfrm>
            <a:off x="827584" y="2924944"/>
            <a:ext cx="7704856" cy="2016224"/>
          </a:xfrm>
          <a:prstGeom prst="rect">
            <a:avLst/>
          </a:prstGeom>
        </p:spPr>
        <p:txBody>
          <a:bodyPr wrap="square">
            <a:spAutoFit/>
          </a:bodyPr>
          <a:lstStyle/>
          <a:p>
            <a:r>
              <a:rPr lang="cs-CZ" sz="2000" dirty="0" smtClean="0"/>
              <a:t>stavovské povinnosti   - povinnost dospělých postarat se o staré rodiče</a:t>
            </a:r>
          </a:p>
          <a:p>
            <a:r>
              <a:rPr lang="cs-CZ" sz="2000" dirty="0" smtClean="0"/>
              <a:t>                                               - povinnost pomstít křivdu na příbuzných</a:t>
            </a:r>
          </a:p>
          <a:p>
            <a:r>
              <a:rPr lang="cs-CZ" sz="2000" dirty="0" smtClean="0"/>
              <a:t>                                                -povinnost šlechtice hájit svoji čest</a:t>
            </a:r>
          </a:p>
          <a:p>
            <a:endParaRPr lang="cs-CZ" sz="2000" dirty="0" smtClean="0"/>
          </a:p>
          <a:p>
            <a:r>
              <a:rPr lang="cs-CZ" sz="2000" dirty="0" smtClean="0"/>
              <a:t>profesní povinnosti       - mlčenlivost advokáta nebo duchovního</a:t>
            </a:r>
          </a:p>
          <a:p>
            <a:r>
              <a:rPr lang="cs-CZ" sz="2000" dirty="0" smtClean="0"/>
              <a:t>                                               - povinnosti lékaře vůči pacientům </a:t>
            </a:r>
            <a:endParaRPr lang="cs-CZ" sz="2000" dirty="0"/>
          </a:p>
        </p:txBody>
      </p:sp>
      <p:sp>
        <p:nvSpPr>
          <p:cNvPr id="7" name="Obdélník 6"/>
          <p:cNvSpPr/>
          <p:nvPr/>
        </p:nvSpPr>
        <p:spPr>
          <a:xfrm>
            <a:off x="827584" y="2204864"/>
            <a:ext cx="7416824" cy="523220"/>
          </a:xfrm>
          <a:prstGeom prst="rect">
            <a:avLst/>
          </a:prstGeom>
        </p:spPr>
        <p:txBody>
          <a:bodyPr wrap="square">
            <a:spAutoFit/>
          </a:bodyPr>
          <a:lstStyle/>
          <a:p>
            <a:pPr algn="ctr"/>
            <a:r>
              <a:rPr lang="cs-CZ" sz="2800" dirty="0" smtClean="0">
                <a:solidFill>
                  <a:srgbClr val="FFFF00"/>
                </a:solidFill>
              </a:rPr>
              <a:t>původně povinnosti mravní</a:t>
            </a:r>
            <a:endParaRPr lang="cs-CZ" sz="2800" dirty="0">
              <a:solidFill>
                <a:srgbClr val="FFFF00"/>
              </a:solidFill>
            </a:endParaRPr>
          </a:p>
        </p:txBody>
      </p:sp>
      <p:sp>
        <p:nvSpPr>
          <p:cNvPr id="8" name="Obdélník 7"/>
          <p:cNvSpPr/>
          <p:nvPr/>
        </p:nvSpPr>
        <p:spPr>
          <a:xfrm>
            <a:off x="1547664" y="5373216"/>
            <a:ext cx="6099747" cy="523220"/>
          </a:xfrm>
          <a:prstGeom prst="rect">
            <a:avLst/>
          </a:prstGeom>
        </p:spPr>
        <p:txBody>
          <a:bodyPr wrap="none">
            <a:spAutoFit/>
          </a:bodyPr>
          <a:lstStyle/>
          <a:p>
            <a:r>
              <a:rPr lang="cs-CZ" sz="2800" b="1" dirty="0" smtClean="0">
                <a:solidFill>
                  <a:srgbClr val="FFFF00"/>
                </a:solidFill>
              </a:rPr>
              <a:t>Často se  stávají povinnostmi právními</a:t>
            </a:r>
            <a:endParaRPr lang="cs-CZ" sz="2800" b="1"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467544" y="404664"/>
            <a:ext cx="8352928" cy="923330"/>
          </a:xfrm>
          <a:prstGeom prst="rect">
            <a:avLst/>
          </a:prstGeom>
          <a:noFill/>
        </p:spPr>
        <p:txBody>
          <a:bodyPr wrap="square" lIns="91440" tIns="45720" rIns="91440" bIns="45720">
            <a:spAutoFit/>
          </a:bodyPr>
          <a:lstStyle/>
          <a:p>
            <a:pPr algn="ctr"/>
            <a:r>
              <a:rPr lang="cs-CZ" sz="5400" b="1" cap="all" dirty="0" smtClean="0">
                <a:solidFill>
                  <a:srgbClr val="FF0000"/>
                </a:solidFill>
              </a:rPr>
              <a:t>Právní  povinnost</a:t>
            </a:r>
            <a:endParaRPr lang="cs-CZ" sz="5400" cap="all" dirty="0">
              <a:ln w="18415" cmpd="sng">
                <a:solidFill>
                  <a:srgbClr val="FFFFFF"/>
                </a:solidFill>
                <a:prstDash val="solid"/>
              </a:ln>
              <a:solidFill>
                <a:srgbClr val="FF0000"/>
              </a:solidFill>
              <a:effectLst>
                <a:outerShdw blurRad="63500" dir="3600000" algn="tl" rotWithShape="0">
                  <a:srgbClr val="000000">
                    <a:alpha val="70000"/>
                  </a:srgbClr>
                </a:outerShdw>
              </a:effectLst>
            </a:endParaRPr>
          </a:p>
        </p:txBody>
      </p:sp>
      <p:sp>
        <p:nvSpPr>
          <p:cNvPr id="9" name="Obdélník 8"/>
          <p:cNvSpPr/>
          <p:nvPr/>
        </p:nvSpPr>
        <p:spPr>
          <a:xfrm>
            <a:off x="2051720" y="1628800"/>
            <a:ext cx="5472608" cy="954107"/>
          </a:xfrm>
          <a:prstGeom prst="rect">
            <a:avLst/>
          </a:prstGeom>
        </p:spPr>
        <p:txBody>
          <a:bodyPr wrap="square">
            <a:spAutoFit/>
          </a:bodyPr>
          <a:lstStyle/>
          <a:p>
            <a:pPr algn="ctr"/>
            <a:r>
              <a:rPr lang="cs-CZ" sz="2800" dirty="0" smtClean="0"/>
              <a:t>ukládají je zákony a  musí být v souladu s lidskými právy</a:t>
            </a:r>
            <a:endParaRPr lang="cs-CZ" sz="2800" dirty="0"/>
          </a:p>
        </p:txBody>
      </p:sp>
      <p:sp>
        <p:nvSpPr>
          <p:cNvPr id="10" name="Obdélník 9"/>
          <p:cNvSpPr/>
          <p:nvPr/>
        </p:nvSpPr>
        <p:spPr>
          <a:xfrm>
            <a:off x="1835696" y="5229200"/>
            <a:ext cx="6120680" cy="369332"/>
          </a:xfrm>
          <a:prstGeom prst="rect">
            <a:avLst/>
          </a:prstGeom>
          <a:solidFill>
            <a:schemeClr val="bg1"/>
          </a:solidFill>
        </p:spPr>
        <p:txBody>
          <a:bodyPr wrap="square">
            <a:spAutoFit/>
          </a:bodyPr>
          <a:lstStyle/>
          <a:p>
            <a:r>
              <a:rPr lang="cs-CZ" dirty="0" smtClean="0">
                <a:hlinkClick r:id="rId2"/>
              </a:rPr>
              <a:t>http://cs.wikipedia.org/wiki/Listina_základních_práv_a_svobod</a:t>
            </a: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1455959" y="2967335"/>
            <a:ext cx="6232092"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Připrav se !!!</a:t>
            </a:r>
          </a:p>
          <a:p>
            <a:pPr algn="ct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Budeme opakovat!!!</a:t>
            </a:r>
            <a:endParaRPr lang="cs-CZ"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1264022" y="836712"/>
            <a:ext cx="7390165" cy="424731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1. Napiš, jaká práva máš</a:t>
            </a:r>
          </a:p>
          <a:p>
            <a:pPr algn="ct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Ty.</a:t>
            </a:r>
            <a:endPar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2. Jaké právo nemáš </a:t>
            </a:r>
          </a:p>
          <a:p>
            <a:pPr algn="ct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do  18 let?</a:t>
            </a:r>
          </a:p>
          <a:p>
            <a:pPr algn="ctr"/>
            <a:endParaRPr lang="cs-CZ"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1259632" y="2204864"/>
            <a:ext cx="650941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Jaké povinnosti máš?</a:t>
            </a:r>
          </a:p>
          <a:p>
            <a:pPr algn="ct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Vůči komu?</a:t>
            </a:r>
            <a:endParaRPr lang="cs-CZ"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63688" y="3068960"/>
            <a:ext cx="6682855" cy="1477328"/>
          </a:xfrm>
          <a:prstGeom prst="rect">
            <a:avLst/>
          </a:prstGeom>
          <a:noFill/>
        </p:spPr>
        <p:txBody>
          <a:bodyPr wrap="none" rtlCol="0">
            <a:spAutoFit/>
          </a:bodyPr>
          <a:lstStyle/>
          <a:p>
            <a:r>
              <a:rPr lang="cs-CZ" dirty="0" smtClean="0"/>
              <a:t>Prezentace slouží k doplnění výkladu Práva a povinnosti.</a:t>
            </a:r>
          </a:p>
          <a:p>
            <a:r>
              <a:rPr lang="cs-CZ" dirty="0" smtClean="0"/>
              <a:t>Kliknutím na odkaz www. Lze využít webové stránky. </a:t>
            </a:r>
          </a:p>
          <a:p>
            <a:r>
              <a:rPr lang="cs-CZ" dirty="0" smtClean="0"/>
              <a:t>Nutné přihlášení k internetu.</a:t>
            </a:r>
          </a:p>
          <a:p>
            <a:endParaRPr lang="cs-CZ" dirty="0" smtClean="0"/>
          </a:p>
          <a:p>
            <a:r>
              <a:rPr lang="cs-CZ" dirty="0" smtClean="0"/>
              <a:t>Materiály použity z </a:t>
            </a:r>
            <a:r>
              <a:rPr lang="cs-CZ" dirty="0" err="1" smtClean="0"/>
              <a:t>Wikipedie</a:t>
            </a:r>
            <a:r>
              <a:rPr lang="cs-CZ" smtClean="0"/>
              <a:t>: http://cs.wikipedia.org/wiki/Povinnost</a:t>
            </a:r>
            <a:endParaRPr lang="cs-CZ" dirty="0"/>
          </a:p>
        </p:txBody>
      </p:sp>
      <p:sp>
        <p:nvSpPr>
          <p:cNvPr id="3" name="Zástupný symbol pro obsah 2"/>
          <p:cNvSpPr txBox="1">
            <a:spLocks/>
          </p:cNvSpPr>
          <p:nvPr/>
        </p:nvSpPr>
        <p:spPr>
          <a:xfrm>
            <a:off x="357188" y="1785938"/>
            <a:ext cx="8229600" cy="2857500"/>
          </a:xfrm>
          <a:prstGeom prst="rect">
            <a:avLst/>
          </a:prstGeom>
        </p:spPr>
        <p:txBody>
          <a:bodyPr/>
          <a:lstStyle/>
          <a:p>
            <a:pPr marL="411480" marR="0" lvl="0" indent="-342900" algn="ctr" defTabSz="914400" rtl="0" eaLnBrk="1" fontAlgn="auto" latinLnBrk="0" hangingPunct="1">
              <a:lnSpc>
                <a:spcPct val="100000"/>
              </a:lnSpc>
              <a:spcBef>
                <a:spcPts val="700"/>
              </a:spcBef>
              <a:spcAft>
                <a:spcPts val="0"/>
              </a:spcAft>
              <a:buClr>
                <a:schemeClr val="tx2"/>
              </a:buClr>
              <a:buSzPct val="95000"/>
              <a:buFont typeface="Arial" charset="0"/>
              <a:buNone/>
              <a:tabLst/>
              <a:defRPr/>
            </a:pPr>
            <a:r>
              <a:rPr kumimoji="0" lang="cs-CZ" sz="3000" b="1" i="0" u="none" strike="noStrike" kern="1200" cap="none" spc="0" normalizeH="0" baseline="0" noProof="0" dirty="0" smtClean="0">
                <a:ln>
                  <a:noFill/>
                </a:ln>
                <a:solidFill>
                  <a:schemeClr val="accent5">
                    <a:lumMod val="75000"/>
                  </a:schemeClr>
                </a:solidFill>
                <a:effectLst/>
                <a:uLnTx/>
                <a:uFillTx/>
                <a:latin typeface="+mn-lt"/>
                <a:ea typeface="+mn-ea"/>
                <a:cs typeface="+mn-cs"/>
              </a:rPr>
              <a:t>METODICKÝ POPIS A POUŽITÉ ZDROJE</a:t>
            </a:r>
          </a:p>
        </p:txBody>
      </p:sp>
      <p:pic>
        <p:nvPicPr>
          <p:cNvPr id="4" name="Picture 2"/>
          <p:cNvPicPr>
            <a:picLocks noChangeAspect="1" noChangeArrowheads="1"/>
          </p:cNvPicPr>
          <p:nvPr/>
        </p:nvPicPr>
        <p:blipFill>
          <a:blip r:embed="rId2" cstate="print"/>
          <a:srcRect/>
          <a:stretch>
            <a:fillRect/>
          </a:stretch>
        </p:blipFill>
        <p:spPr bwMode="auto">
          <a:xfrm>
            <a:off x="1531938" y="260350"/>
            <a:ext cx="6081712" cy="1485900"/>
          </a:xfrm>
          <a:prstGeom prst="rect">
            <a:avLst/>
          </a:prstGeom>
          <a:solidFill>
            <a:srgbClr val="FFFFFF"/>
          </a:solid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Vlastní 5">
      <a:dk1>
        <a:srgbClr val="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285</TotalTime>
  <Words>555</Words>
  <Application>Microsoft Office PowerPoint</Application>
  <PresentationFormat>Předvádění na obrazovce (4:3)</PresentationFormat>
  <Paragraphs>82</Paragraphs>
  <Slides>13</Slides>
  <Notes>0</Notes>
  <HiddenSlides>1</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Metro</vt:lpstr>
      <vt:lpstr>Snímek 1</vt:lpstr>
      <vt:lpstr>Lidská  práva</vt:lpstr>
      <vt:lpstr>Snímek 3</vt:lpstr>
      <vt:lpstr>Snímek 4</vt:lpstr>
      <vt:lpstr>Snímek 5</vt:lpstr>
      <vt:lpstr>Snímek 6</vt:lpstr>
      <vt:lpstr>Snímek 7</vt:lpstr>
      <vt:lpstr>Snímek 8</vt:lpstr>
      <vt:lpstr>Snímek 9</vt:lpstr>
      <vt:lpstr>Snímek 10</vt:lpstr>
      <vt:lpstr>Snímek 11</vt:lpstr>
      <vt:lpstr>Snímek 12</vt:lpstr>
      <vt:lpstr>Snímek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Mirda</dc:creator>
  <cp:lastModifiedBy>Dum</cp:lastModifiedBy>
  <cp:revision>36</cp:revision>
  <dcterms:created xsi:type="dcterms:W3CDTF">2013-04-20T16:52:31Z</dcterms:created>
  <dcterms:modified xsi:type="dcterms:W3CDTF">2014-09-09T10:40:56Z</dcterms:modified>
</cp:coreProperties>
</file>