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0" r:id="rId2"/>
    <p:sldId id="278" r:id="rId3"/>
    <p:sldId id="257" r:id="rId4"/>
    <p:sldId id="261" r:id="rId5"/>
    <p:sldId id="258" r:id="rId6"/>
    <p:sldId id="264" r:id="rId7"/>
    <p:sldId id="262" r:id="rId8"/>
    <p:sldId id="263" r:id="rId9"/>
    <p:sldId id="265" r:id="rId10"/>
    <p:sldId id="267" r:id="rId11"/>
    <p:sldId id="268" r:id="rId12"/>
    <p:sldId id="271" r:id="rId13"/>
    <p:sldId id="270" r:id="rId14"/>
    <p:sldId id="269" r:id="rId15"/>
    <p:sldId id="272" r:id="rId16"/>
    <p:sldId id="277" r:id="rId17"/>
    <p:sldId id="276" r:id="rId18"/>
    <p:sldId id="275" r:id="rId19"/>
    <p:sldId id="274" r:id="rId20"/>
    <p:sldId id="273" r:id="rId21"/>
    <p:sldId id="279" r:id="rId22"/>
    <p:sldId id="280" r:id="rId23"/>
    <p:sldId id="266" r:id="rId2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3" d="100"/>
          <a:sy n="73" d="100"/>
        </p:scale>
        <p:origin x="-107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26.8.2014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slide" Target="slide11.xml"/><Relationship Id="rId4" Type="http://schemas.openxmlformats.org/officeDocument/2006/relationships/image" Target="../media/image6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7" Type="http://schemas.openxmlformats.org/officeDocument/2006/relationships/image" Target="../media/image11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slide" Target="slide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slide" Target="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slide" Target="slide2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3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6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7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wmf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slide" Target="slide2.xml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Tilia-cordata2.JPG" TargetMode="External"/><Relationship Id="rId2" Type="http://schemas.openxmlformats.org/officeDocument/2006/relationships/hyperlink" Target="http://cs.wikipedia.org/wiki/Soubor:Gamble_oak_leaves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548680"/>
            <a:ext cx="8229600" cy="3600400"/>
          </a:xfrm>
        </p:spPr>
        <p:txBody>
          <a:bodyPr>
            <a:normAutofit/>
          </a:bodyPr>
          <a:lstStyle/>
          <a:p>
            <a:pPr algn="ctr"/>
            <a:r>
              <a:rPr lang="cs-CZ" sz="2000" dirty="0" smtClean="0"/>
              <a:t/>
            </a:r>
            <a:br>
              <a:rPr lang="cs-CZ" sz="2000" dirty="0" smtClean="0"/>
            </a:b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4293096"/>
            <a:ext cx="8229600" cy="4525963"/>
          </a:xfrm>
        </p:spPr>
        <p:txBody>
          <a:bodyPr/>
          <a:lstStyle/>
          <a:p>
            <a:pPr algn="ctr">
              <a:buNone/>
            </a:pPr>
            <a:endParaRPr lang="cs-CZ" sz="2400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7" name="Zástupný symbol pro obsah 1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666070545"/>
              </p:ext>
            </p:extLst>
          </p:nvPr>
        </p:nvGraphicFramePr>
        <p:xfrm>
          <a:off x="468313" y="1844675"/>
          <a:ext cx="8229600" cy="462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projektu MŠMT: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CZ.1.07/1.5.00/34.0865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Číslo materiálu: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smtClean="0">
                          <a:solidFill>
                            <a:srgbClr val="0070C0"/>
                          </a:solidFill>
                        </a:rPr>
                        <a:t>VY_32_INOVACE_20_03_symboly</a:t>
                      </a:r>
                      <a:r>
                        <a:rPr lang="cs-CZ" sz="1400" baseline="0" smtClean="0">
                          <a:solidFill>
                            <a:srgbClr val="0070C0"/>
                          </a:solidFill>
                        </a:rPr>
                        <a:t> 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ČR</a:t>
                      </a:r>
                      <a:endParaRPr lang="cs-CZ" sz="1400" dirty="0" smtClean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školy: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ZŠ,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PŠ a MŠ Česká Lípa, Moskevská 679, příspěvková organizace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Ročník: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I. ročník</a:t>
                      </a:r>
                      <a:r>
                        <a:rPr lang="cs-CZ" sz="1400" baseline="0" dirty="0" smtClean="0">
                          <a:solidFill>
                            <a:srgbClr val="0070C0"/>
                          </a:solidFill>
                        </a:rPr>
                        <a:t> praktické školy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Vzdělávací oblast: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společnost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Předmět: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Základy společenských věd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Tematický</a:t>
                      </a:r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 okruh: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Člověk a dějiny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Téma: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Stát a jeho symboly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Název autora: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Mgr. Miroslav Janata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Vytvořeno dne: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Listopad 2012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baseline="0" dirty="0" smtClean="0">
                          <a:solidFill>
                            <a:srgbClr val="0070C0"/>
                          </a:solidFill>
                        </a:rPr>
                        <a:t>Anotace 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DUM je</a:t>
                      </a:r>
                      <a:r>
                        <a:rPr lang="cs-CZ" sz="1000" baseline="0" dirty="0" smtClean="0">
                          <a:solidFill>
                            <a:srgbClr val="0070C0"/>
                          </a:solidFill>
                        </a:rPr>
                        <a:t> určen žákům praktické školy, slouží  k opakování látky  Stát a jeho symboly.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 Pomůcky: interaktivní tabule, </a:t>
                      </a:r>
                      <a:r>
                        <a:rPr lang="cs-CZ" sz="1000" dirty="0" err="1" smtClean="0">
                          <a:solidFill>
                            <a:srgbClr val="0070C0"/>
                          </a:solidFill>
                        </a:rPr>
                        <a:t>dataprojektor</a:t>
                      </a:r>
                      <a:r>
                        <a:rPr lang="cs-CZ" sz="1000" dirty="0" smtClean="0">
                          <a:solidFill>
                            <a:srgbClr val="0070C0"/>
                          </a:solidFill>
                        </a:rPr>
                        <a:t>, učebnice.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l"/>
                      <a:r>
                        <a:rPr lang="cs-CZ" b="1" dirty="0" smtClean="0">
                          <a:solidFill>
                            <a:srgbClr val="0070C0"/>
                          </a:solidFill>
                        </a:rPr>
                        <a:t>Klíčová slova:</a:t>
                      </a:r>
                      <a:endParaRPr lang="cs-CZ" b="1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dirty="0" smtClean="0">
                          <a:solidFill>
                            <a:srgbClr val="0070C0"/>
                          </a:solidFill>
                        </a:rPr>
                        <a:t>Státní vlajka,  státní znak, národní strom, hymna</a:t>
                      </a:r>
                      <a:endParaRPr lang="cs-CZ" sz="1400" dirty="0">
                        <a:solidFill>
                          <a:srgbClr val="0070C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 advClick="0" advTm="5000"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Okay\Desktop\DUM\ČR SATELIT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844824"/>
            <a:ext cx="7620001" cy="4152900"/>
          </a:xfrm>
          <a:prstGeom prst="rect">
            <a:avLst/>
          </a:prstGeom>
          <a:noFill/>
        </p:spPr>
      </p:pic>
      <p:sp>
        <p:nvSpPr>
          <p:cNvPr id="3" name="Obdélník 2"/>
          <p:cNvSpPr/>
          <p:nvPr/>
        </p:nvSpPr>
        <p:spPr>
          <a:xfrm>
            <a:off x="683568" y="692696"/>
            <a:ext cx="7488832" cy="2585323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prstDash val="solid"/>
                </a:ln>
                <a:solidFill>
                  <a:schemeClr val="accent6">
                    <a:lumMod val="75000"/>
                  </a:schemeClr>
                </a:soli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</a:rPr>
              <a:t>OPAKOVÁNÍ státních symbolů ČR</a:t>
            </a:r>
            <a:endParaRPr lang="cs-CZ" sz="5400" b="1" cap="all" spc="0" dirty="0">
              <a:ln>
                <a:prstDash val="solid"/>
              </a:ln>
              <a:solidFill>
                <a:schemeClr val="accent6">
                  <a:lumMod val="75000"/>
                </a:schemeClr>
              </a:soli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b="1" dirty="0" smtClean="0">
                <a:solidFill>
                  <a:schemeClr val="tx1">
                    <a:lumMod val="75000"/>
                  </a:schemeClr>
                </a:solidFill>
              </a:rPr>
              <a:t>Státní vlajka ČR má barvy</a:t>
            </a:r>
            <a:endParaRPr lang="cs-CZ" sz="4400" b="1" dirty="0">
              <a:solidFill>
                <a:schemeClr val="tx1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06327" y="1628800"/>
            <a:ext cx="7340472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Žlutá, modrá, červená</a:t>
            </a:r>
            <a:endParaRPr lang="cs-CZ" sz="5400" b="1" cap="none" spc="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179230" y="2636912"/>
            <a:ext cx="684033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3" action="ppaction://hlinksldjump"/>
              </a:rPr>
              <a:t>Modrá, bílá, červená</a:t>
            </a:r>
            <a:endParaRPr lang="cs-CZ" sz="5400" b="1" cap="none" spc="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2379278" y="3717032"/>
            <a:ext cx="445506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Žlutá a černá</a:t>
            </a:r>
            <a:endParaRPr lang="cs-CZ" sz="5400" b="1" cap="none" spc="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259632" y="4725144"/>
            <a:ext cx="69172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solidFill>
                  <a:schemeClr val="tx2">
                    <a:lumMod val="75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Zlatá, černá a modrá</a:t>
            </a:r>
            <a:endParaRPr lang="cs-CZ" sz="5400" b="1" cap="none" spc="0" dirty="0">
              <a:ln w="11430"/>
              <a:solidFill>
                <a:schemeClr val="tx2">
                  <a:lumMod val="75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6000" b="1" dirty="0" smtClean="0"/>
              <a:t>Ve státním znaku ČR je</a:t>
            </a:r>
            <a:endParaRPr lang="cs-CZ" sz="6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3622425" y="1628800"/>
            <a:ext cx="21082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OREL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935636" y="2636912"/>
            <a:ext cx="732751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DVOUHLAVÁ ORLICE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116818" y="3717032"/>
            <a:ext cx="297998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DVA LVI 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657674" y="4725144"/>
            <a:ext cx="618631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3" action="ppaction://hlinksldjump"/>
              </a:rPr>
              <a:t>DVOUOCASÝ LEV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00B050"/>
                </a:solidFill>
              </a:rPr>
              <a:t>Národní strom ČR je</a:t>
            </a:r>
            <a:r>
              <a:rPr lang="cs-CZ" dirty="0" smtClean="0"/>
              <a:t>:</a:t>
            </a:r>
            <a:endParaRPr lang="cs-CZ" dirty="0"/>
          </a:p>
        </p:txBody>
      </p:sp>
      <p:pic>
        <p:nvPicPr>
          <p:cNvPr id="9" name="Zástupný symbol pro obsah 8" descr="dub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899592" y="1196752"/>
            <a:ext cx="2880320" cy="2113784"/>
          </a:xfrm>
        </p:spPr>
      </p:pic>
      <p:pic>
        <p:nvPicPr>
          <p:cNvPr id="10" name="Obrázek 9" descr="javor.jpg">
            <a:hlinkClick r:id="rId2" action="ppaction://hlinksldjump"/>
          </p:cNvPr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364088" y="2780928"/>
            <a:ext cx="2880320" cy="1916832"/>
          </a:xfrm>
          <a:prstGeom prst="rect">
            <a:avLst/>
          </a:prstGeom>
        </p:spPr>
      </p:pic>
      <p:pic>
        <p:nvPicPr>
          <p:cNvPr id="11" name="Obrázek 10" descr="lípa.JPG">
            <a:hlinkClick r:id="rId5" action="ppaction://hlinksldjump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971600" y="4437112"/>
            <a:ext cx="2808486" cy="2154436"/>
          </a:xfrm>
          <a:prstGeom prst="rect">
            <a:avLst/>
          </a:prstGeom>
        </p:spPr>
      </p:pic>
      <p:sp>
        <p:nvSpPr>
          <p:cNvPr id="12" name="Obdélník 11"/>
          <p:cNvSpPr/>
          <p:nvPr/>
        </p:nvSpPr>
        <p:spPr>
          <a:xfrm>
            <a:off x="3779912" y="5229200"/>
            <a:ext cx="31414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dirty="0" smtClean="0">
                <a:ln/>
                <a:solidFill>
                  <a:schemeClr val="accent3"/>
                </a:solidFill>
                <a:hlinkClick r:id="rId5" action="ppaction://hlinksldjump"/>
              </a:rPr>
              <a:t>LÍPA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4004320" y="1637184"/>
            <a:ext cx="3141404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  <a:hlinkClick r:id="rId2" action="ppaction://hlinksldjump"/>
              </a:rPr>
              <a:t>DUB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1835696" y="3356992"/>
            <a:ext cx="2520280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">
                <a:rot lat="0" lon="0" rev="18900000"/>
              </a:lightRig>
            </a:scene3d>
            <a:sp3d extrusionH="31750" contourW="6350" prstMaterial="powder">
              <a:bevelT w="19050" h="19050" prst="angle"/>
              <a:contourClr>
                <a:schemeClr val="accent3">
                  <a:tint val="100000"/>
                  <a:shade val="100000"/>
                  <a:satMod val="100000"/>
                  <a:hueMod val="100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/>
                <a:solidFill>
                  <a:schemeClr val="accent3"/>
                </a:solidFill>
                <a:effectLst/>
                <a:hlinkClick r:id="rId2" action="ppaction://hlinksldjump"/>
              </a:rPr>
              <a:t>JAVOR</a:t>
            </a:r>
            <a:endParaRPr lang="cs-CZ" sz="5400" b="1" cap="none" spc="0" dirty="0">
              <a:ln/>
              <a:solidFill>
                <a:schemeClr val="accent3"/>
              </a:solidFill>
              <a:effectLst/>
            </a:endParaRPr>
          </a:p>
        </p:txBody>
      </p:sp>
      <p:cxnSp>
        <p:nvCxnSpPr>
          <p:cNvPr id="17" name="Přímá spojovací šipka 16"/>
          <p:cNvCxnSpPr/>
          <p:nvPr/>
        </p:nvCxnSpPr>
        <p:spPr>
          <a:xfrm>
            <a:off x="3563888" y="2132856"/>
            <a:ext cx="1440160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4355976" y="3789040"/>
            <a:ext cx="93610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3779912" y="5733256"/>
            <a:ext cx="864096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6000" b="1" dirty="0" smtClean="0"/>
              <a:t>VLAJKA ČR</a:t>
            </a:r>
            <a:endParaRPr lang="cs-CZ" sz="6000" b="1" dirty="0"/>
          </a:p>
        </p:txBody>
      </p:sp>
      <p:pic>
        <p:nvPicPr>
          <p:cNvPr id="11" name="Zástupný symbol pro obsah 10" descr="04 vlajka.pn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4932039" y="1484784"/>
            <a:ext cx="3744417" cy="2088232"/>
          </a:xfrm>
        </p:spPr>
      </p:pic>
      <p:pic>
        <p:nvPicPr>
          <p:cNvPr id="12" name="Obrázek 11" descr="Flag_of_the_Czech_Republic.svg.pn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5" cstate="print"/>
          <a:stretch>
            <a:fillRect/>
          </a:stretch>
        </p:blipFill>
        <p:spPr>
          <a:xfrm>
            <a:off x="611560" y="3717032"/>
            <a:ext cx="4032448" cy="2232247"/>
          </a:xfrm>
          <a:prstGeom prst="rect">
            <a:avLst/>
          </a:prstGeom>
        </p:spPr>
      </p:pic>
      <p:pic>
        <p:nvPicPr>
          <p:cNvPr id="13" name="Obrázek 12" descr="Flag_of_the_Philippines.svg.pn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004048" y="3717032"/>
            <a:ext cx="3672408" cy="2232248"/>
          </a:xfrm>
          <a:prstGeom prst="rect">
            <a:avLst/>
          </a:prstGeom>
        </p:spPr>
      </p:pic>
      <p:pic>
        <p:nvPicPr>
          <p:cNvPr id="14" name="Obrázek 13" descr="Flag_of_the_Philippines1.png">
            <a:hlinkClick r:id="rId4" action="ppaction://hlinksldjump"/>
          </p:cNvPr>
          <p:cNvPicPr>
            <a:picLocks noChangeAspect="1"/>
          </p:cNvPicPr>
          <p:nvPr/>
        </p:nvPicPr>
        <p:blipFill>
          <a:blip r:embed="rId7" cstate="print"/>
          <a:stretch>
            <a:fillRect/>
          </a:stretch>
        </p:blipFill>
        <p:spPr>
          <a:xfrm>
            <a:off x="683568" y="1524238"/>
            <a:ext cx="3960440" cy="2048778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642194"/>
          </a:xfrm>
        </p:spPr>
        <p:txBody>
          <a:bodyPr>
            <a:noAutofit/>
          </a:bodyPr>
          <a:lstStyle/>
          <a:p>
            <a:r>
              <a:rPr lang="cs-CZ" sz="5400" b="1" dirty="0" smtClean="0"/>
              <a:t>VE VLACE PREZIDENTA ČR </a:t>
            </a:r>
            <a:br>
              <a:rPr lang="cs-CZ" sz="5400" b="1" dirty="0" smtClean="0"/>
            </a:br>
            <a:r>
              <a:rPr lang="cs-CZ" sz="5400" b="1" dirty="0" smtClean="0"/>
              <a:t>JE NÁPIS:</a:t>
            </a:r>
            <a:endParaRPr lang="cs-CZ" sz="5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705275"/>
          </a:xfrm>
        </p:spPr>
        <p:txBody>
          <a:bodyPr>
            <a:noAutofit/>
          </a:bodyPr>
          <a:lstStyle/>
          <a:p>
            <a:pPr>
              <a:buNone/>
            </a:pPr>
            <a:endParaRPr lang="cs-CZ" sz="5400" b="1" dirty="0" smtClean="0">
              <a:solidFill>
                <a:schemeClr val="tx2">
                  <a:lumMod val="75000"/>
                </a:schemeClr>
              </a:solidFill>
            </a:endParaRPr>
          </a:p>
          <a:p>
            <a:pPr>
              <a:buNone/>
            </a:pPr>
            <a:endParaRPr lang="cs-CZ" sz="5400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1150467" y="2060848"/>
            <a:ext cx="636616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2" action="ppaction://hlinksldjump"/>
              </a:rPr>
              <a:t>vždy s úsměvem</a:t>
            </a:r>
            <a:endParaRPr lang="cs-CZ" sz="5400" b="1" cap="all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2177816" y="2967335"/>
            <a:ext cx="478836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2" action="ppaction://hlinksldjump"/>
              </a:rPr>
              <a:t>Krev a čest</a:t>
            </a:r>
            <a:endParaRPr lang="cs-CZ" sz="5400" b="1" cap="all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1498907" y="5013176"/>
            <a:ext cx="537820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all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3" action="ppaction://hlinksldjump"/>
              </a:rPr>
              <a:t>Pravda vítězí</a:t>
            </a:r>
            <a:endParaRPr lang="cs-CZ" sz="5400" b="1" cap="all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941475" y="4005064"/>
            <a:ext cx="691727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glow" dir="t">
                <a:rot lat="0" lon="0" rev="3600000"/>
              </a:lightRig>
            </a:scene3d>
            <a:sp3d prstMaterial="softEdge">
              <a:bevelT w="29210" h="16510"/>
              <a:contourClr>
                <a:schemeClr val="accent4">
                  <a:alpha val="9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>
                  <a:prstDash val="solid"/>
                </a:ln>
                <a:gradFill rotWithShape="1">
                  <a:gsLst>
                    <a:gs pos="0">
                      <a:schemeClr val="accent4">
                        <a:tint val="70000"/>
                        <a:satMod val="200000"/>
                      </a:schemeClr>
                    </a:gs>
                    <a:gs pos="40000">
                      <a:schemeClr val="accent4">
                        <a:tint val="90000"/>
                        <a:satMod val="130000"/>
                      </a:schemeClr>
                    </a:gs>
                    <a:gs pos="50000">
                      <a:schemeClr val="accent4">
                        <a:tint val="90000"/>
                        <a:satMod val="130000"/>
                      </a:schemeClr>
                    </a:gs>
                    <a:gs pos="68000">
                      <a:schemeClr val="accent4">
                        <a:tint val="90000"/>
                        <a:satMod val="130000"/>
                      </a:schemeClr>
                    </a:gs>
                    <a:gs pos="100000">
                      <a:schemeClr val="accent4">
                        <a:tint val="70000"/>
                        <a:satMod val="200000"/>
                      </a:schemeClr>
                    </a:gs>
                  </a:gsLst>
                  <a:lin ang="5400000"/>
                </a:gradFill>
                <a:effectLst>
                  <a:outerShdw blurRad="88000" dist="50800" dir="5040000" algn="tl">
                    <a:schemeClr val="accent4">
                      <a:tint val="80000"/>
                      <a:satMod val="250000"/>
                      <a:alpha val="45000"/>
                    </a:schemeClr>
                  </a:outerShdw>
                </a:effectLst>
                <a:hlinkClick r:id="rId2" action="ppaction://hlinksldjump"/>
              </a:rPr>
              <a:t>V jednotě je síla</a:t>
            </a:r>
            <a:endParaRPr lang="cs-CZ" sz="5400" b="1" cap="all" spc="0" dirty="0">
              <a:ln>
                <a:prstDash val="solid"/>
              </a:ln>
              <a:gradFill rotWithShape="1">
                <a:gsLst>
                  <a:gs pos="0">
                    <a:schemeClr val="accent4">
                      <a:tint val="70000"/>
                      <a:satMod val="200000"/>
                    </a:schemeClr>
                  </a:gs>
                  <a:gs pos="40000">
                    <a:schemeClr val="accent4">
                      <a:tint val="90000"/>
                      <a:satMod val="130000"/>
                    </a:schemeClr>
                  </a:gs>
                  <a:gs pos="50000">
                    <a:schemeClr val="accent4">
                      <a:tint val="90000"/>
                      <a:satMod val="130000"/>
                    </a:schemeClr>
                  </a:gs>
                  <a:gs pos="68000">
                    <a:schemeClr val="accent4">
                      <a:tint val="90000"/>
                      <a:satMod val="130000"/>
                    </a:schemeClr>
                  </a:gs>
                  <a:gs pos="100000">
                    <a:schemeClr val="accent4">
                      <a:tint val="70000"/>
                      <a:satMod val="200000"/>
                    </a:schemeClr>
                  </a:gs>
                </a:gsLst>
                <a:lin ang="5400000"/>
              </a:gradFill>
              <a:effectLst>
                <a:outerShdw blurRad="88000" dist="50800" dir="5040000" algn="tl">
                  <a:schemeClr val="accent4">
                    <a:tint val="80000"/>
                    <a:satMod val="250000"/>
                    <a:alpha val="45000"/>
                  </a:scheme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HYMNA ČR ZAČÍNÁ SLOVY:</a:t>
            </a:r>
            <a:endParaRPr lang="cs-CZ" sz="5400" b="1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hlinkClick r:id="rId2" action="ppaction://hlinksldjump"/>
              </a:rPr>
              <a:t>BUĎ ZDRÁVA HRDÁ ZEMI……</a:t>
            </a:r>
          </a:p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hlinkClick r:id="rId2" action="ppaction://hlinksldjump"/>
              </a:rPr>
              <a:t>KDE JSTE VY, CO TU NEJSTE JIŽ……</a:t>
            </a:r>
          </a:p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hlinkClick r:id="rId3" action="ppaction://hlinksldjump"/>
              </a:rPr>
              <a:t>KDE DOMOV MŮJ…..</a:t>
            </a:r>
            <a:endParaRPr lang="cs-CZ" sz="4800" b="1" dirty="0" smtClean="0">
              <a:solidFill>
                <a:schemeClr val="accent1">
                  <a:lumMod val="50000"/>
                </a:schemeClr>
              </a:solidFill>
              <a:hlinkClick r:id="rId2" action="ppaction://hlinksldjump"/>
            </a:endParaRPr>
          </a:p>
          <a:p>
            <a:r>
              <a:rPr lang="cs-CZ" sz="4800" b="1" dirty="0" smtClean="0">
                <a:solidFill>
                  <a:schemeClr val="accent1">
                    <a:lumMod val="50000"/>
                  </a:schemeClr>
                </a:solidFill>
                <a:hlinkClick r:id="rId2" action="ppaction://hlinksldjump"/>
              </a:rPr>
              <a:t>NAD TATROU SE BLÍZKÁ……</a:t>
            </a:r>
            <a:endParaRPr lang="cs-CZ" sz="4800" b="1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4" name="Zástupný symbol pro obsah 3" descr="04 vlajka.pn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1605" y="1554163"/>
            <a:ext cx="6793189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6" name="Zástupný symbol pro obsah 5" descr="02 malý státní znak.pn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797013" y="1554163"/>
            <a:ext cx="3702373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6" name="Zástupný symbol pro obsah 5" descr="08 LÍPA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251605" y="1554163"/>
            <a:ext cx="6793189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4" name="Zástupný symbol pro obsah 3" descr="04 vlajka.pn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1331640" y="1556792"/>
            <a:ext cx="6793189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6" name="Zástupný symbol pro obsah 5" descr="07 prezidentská zástava.pn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385219" y="1554163"/>
            <a:ext cx="4525962" cy="452596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</a:t>
            </a:r>
            <a:endParaRPr lang="cs-CZ" dirty="0"/>
          </a:p>
        </p:txBody>
      </p:sp>
      <p:pic>
        <p:nvPicPr>
          <p:cNvPr id="6" name="Zástupný symbol pro obsah 5" descr="08 hymna.jpg">
            <a:hlinkClick r:id="rId2" action="ppaction://hlinksldjump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/>
          <a:stretch>
            <a:fillRect/>
          </a:stretch>
        </p:blipFill>
        <p:spPr>
          <a:xfrm>
            <a:off x="2051720" y="1196752"/>
            <a:ext cx="5000625" cy="3152775"/>
          </a:xfrm>
        </p:spPr>
      </p:pic>
      <p:sp>
        <p:nvSpPr>
          <p:cNvPr id="8" name="Obdélník 7"/>
          <p:cNvSpPr/>
          <p:nvPr/>
        </p:nvSpPr>
        <p:spPr>
          <a:xfrm>
            <a:off x="1259632" y="4293096"/>
            <a:ext cx="6494085" cy="175432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KDE DOMOV MŮJ, </a:t>
            </a:r>
          </a:p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KDE DOMOV MŮJ</a:t>
            </a:r>
            <a:endParaRPr lang="cs-CZ" sz="54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86034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tretch>
            <a:fillRect/>
          </a:stretch>
        </p:blipFill>
        <p:spPr bwMode="auto">
          <a:xfrm>
            <a:off x="2339752" y="1412776"/>
            <a:ext cx="4104456" cy="396044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86034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tretch>
            <a:fillRect/>
          </a:stretch>
        </p:blipFill>
        <p:spPr bwMode="auto">
          <a:xfrm>
            <a:off x="2339752" y="1412776"/>
            <a:ext cx="4104456" cy="396044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86034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tretch>
            <a:fillRect/>
          </a:stretch>
        </p:blipFill>
        <p:spPr bwMode="auto">
          <a:xfrm>
            <a:off x="2339752" y="1412776"/>
            <a:ext cx="4104456" cy="396044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86034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tretch>
            <a:fillRect/>
          </a:stretch>
        </p:blipFill>
        <p:spPr bwMode="auto">
          <a:xfrm>
            <a:off x="2339752" y="1412776"/>
            <a:ext cx="4104456" cy="396044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86034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tretch>
            <a:fillRect/>
          </a:stretch>
        </p:blipFill>
        <p:spPr bwMode="auto">
          <a:xfrm>
            <a:off x="2339752" y="1412776"/>
            <a:ext cx="4104456" cy="396044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Program Files (x86)\Microsoft Office\MEDIA\CAGCAT10\j0286034.wmf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>
            <a:biLevel thresh="50000"/>
          </a:blip>
          <a:stretch>
            <a:fillRect/>
          </a:stretch>
        </p:blipFill>
        <p:spPr bwMode="auto">
          <a:xfrm>
            <a:off x="2411760" y="1412776"/>
            <a:ext cx="4104456" cy="3960440"/>
          </a:xfrm>
          <a:prstGeom prst="rect">
            <a:avLst/>
          </a:prstGeom>
          <a:solidFill>
            <a:schemeClr val="tx1">
              <a:lumMod val="75000"/>
            </a:schemeClr>
          </a:solidFill>
          <a:ln>
            <a:noFill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825095" y="1124744"/>
            <a:ext cx="5493812" cy="4154984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ctr"/>
            <a:r>
              <a:rPr lang="cs-CZ" sz="6600" b="1" cap="none" spc="0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Nakresli vlajku</a:t>
            </a:r>
          </a:p>
          <a:p>
            <a:pPr algn="ctr"/>
            <a:r>
              <a:rPr lang="cs-CZ" sz="66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  <a:hlinkClick r:id="rId2" action="ppaction://hlinksldjump"/>
              </a:rPr>
              <a:t>České republiky</a:t>
            </a:r>
            <a:endParaRPr lang="cs-CZ" sz="6600" b="1" cap="none" spc="0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3356992"/>
            <a:ext cx="8352928" cy="203132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Prezentace slouží k opakování učiva o symbolech ČR.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Kliknutím na mapu ČR se otevře 1. otázka. Žák postupně klikne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 na odpověď. Při správné odpovědi se otevře „důkaz“ a dalším kliknutím na obrázek se dostane na další otázku. Při špatné odpovědi se objeví „</a:t>
            </a:r>
            <a:r>
              <a:rPr lang="cs-CZ" dirty="0" err="1" smtClean="0">
                <a:solidFill>
                  <a:schemeClr val="tx2">
                    <a:lumMod val="75000"/>
                  </a:schemeClr>
                </a:solidFill>
              </a:rPr>
              <a:t>smajlík</a:t>
            </a:r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“. Kliknutím na něj se žák vrátí k původní otázce. </a:t>
            </a:r>
          </a:p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Klinutím na poslední úkol – Nakresli vlajku ČR se vrátíme zpět na začátek prezentace.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539552" y="2333779"/>
            <a:ext cx="4904484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dirty="0" smtClean="0"/>
              <a:t>Metodický popis</a:t>
            </a:r>
            <a:endParaRPr lang="cs-CZ" sz="5400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1969368"/>
            <a:ext cx="8686800" cy="838200"/>
          </a:xfrm>
        </p:spPr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2780928"/>
            <a:ext cx="8686800" cy="5184576"/>
          </a:xfrm>
        </p:spPr>
        <p:txBody>
          <a:bodyPr>
            <a:normAutofit fontScale="32500" lnSpcReduction="20000"/>
          </a:bodyPr>
          <a:lstStyle/>
          <a:p>
            <a:r>
              <a:rPr lang="cs-CZ" dirty="0" smtClean="0"/>
              <a:t>Obrázek </a:t>
            </a:r>
          </a:p>
          <a:p>
            <a:r>
              <a:rPr lang="cs-CZ" dirty="0" smtClean="0"/>
              <a:t>citace</a:t>
            </a:r>
          </a:p>
          <a:p>
            <a:r>
              <a:rPr lang="cs-CZ" dirty="0" smtClean="0"/>
              <a:t>2 </a:t>
            </a:r>
          </a:p>
          <a:p>
            <a:r>
              <a:rPr lang="cs-CZ" dirty="0" smtClean="0"/>
              <a:t>SATELITNÍ MAPA ČR.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http://cs.wikipedia.org/wiki/Soubor:Satellite_image_of_Czech_Republic_in_September_2003.jpg</a:t>
            </a:r>
          </a:p>
          <a:p>
            <a:r>
              <a:rPr lang="cs-CZ" dirty="0" smtClean="0"/>
              <a:t>5</a:t>
            </a:r>
          </a:p>
          <a:p>
            <a:r>
              <a:rPr lang="cs-CZ" dirty="0" smtClean="0"/>
              <a:t>-Dub.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</a:t>
            </a:r>
            <a:r>
              <a:rPr lang="cs-CZ" u="sng" dirty="0" smtClean="0">
                <a:hlinkClick r:id="rId2"/>
              </a:rPr>
              <a:t>http://cs.wikipedia.org/wiki/Soubor:Gamble_oak_leaves.jpg</a:t>
            </a:r>
            <a:endParaRPr lang="cs-CZ" dirty="0" smtClean="0"/>
          </a:p>
          <a:p>
            <a:r>
              <a:rPr lang="cs-CZ" dirty="0" smtClean="0"/>
              <a:t>-Lípa.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</a:t>
            </a:r>
            <a:r>
              <a:rPr lang="cs-CZ" u="sng" dirty="0" smtClean="0">
                <a:hlinkClick r:id="rId3"/>
              </a:rPr>
              <a:t>http://cs.wikipedia.org/wiki/Soubor:Tilia-cordata2.JPG</a:t>
            </a:r>
            <a:endParaRPr lang="cs-CZ" dirty="0" smtClean="0"/>
          </a:p>
          <a:p>
            <a:r>
              <a:rPr lang="cs-CZ" dirty="0" smtClean="0"/>
              <a:t>-Javor.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http://cs.wikipedia.org/wiki/Soubor:Maple_leaves.jpg</a:t>
            </a:r>
          </a:p>
          <a:p>
            <a:r>
              <a:rPr lang="cs-CZ" dirty="0" smtClean="0"/>
              <a:t>10</a:t>
            </a:r>
          </a:p>
          <a:p>
            <a:r>
              <a:rPr lang="cs-CZ" dirty="0" smtClean="0"/>
              <a:t>Malý státní znak.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http://cs.wikipedia.org/wiki/Soubor:Small_coat_of_arms_of_the_Czech_Republic.svg</a:t>
            </a:r>
          </a:p>
          <a:p>
            <a:r>
              <a:rPr lang="cs-CZ" dirty="0" smtClean="0"/>
              <a:t>11</a:t>
            </a:r>
          </a:p>
          <a:p>
            <a:r>
              <a:rPr lang="cs-CZ" dirty="0" smtClean="0"/>
              <a:t>-Lípa.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http://cs.wikipedia.org/wiki/Soubor:Tilia-cordata2.JPG</a:t>
            </a:r>
          </a:p>
          <a:p>
            <a:r>
              <a:rPr lang="cs-CZ" dirty="0" smtClean="0"/>
              <a:t>13</a:t>
            </a:r>
          </a:p>
          <a:p>
            <a:r>
              <a:rPr lang="cs-CZ" dirty="0" smtClean="0"/>
              <a:t>Vlajka prezidenta ČR.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http://cs.wikipedia.org/wiki/Soubor:Flag_of_the_president_of_the_Czech_Republic.svg</a:t>
            </a:r>
          </a:p>
          <a:p>
            <a:r>
              <a:rPr lang="cs-CZ" dirty="0" smtClean="0"/>
              <a:t>14</a:t>
            </a:r>
          </a:p>
          <a:p>
            <a:r>
              <a:rPr lang="cs-CZ" dirty="0" smtClean="0"/>
              <a:t>Hymna. In: </a:t>
            </a:r>
            <a:r>
              <a:rPr lang="cs-CZ" i="1" dirty="0" err="1" smtClean="0"/>
              <a:t>Wikipedia</a:t>
            </a:r>
            <a:r>
              <a:rPr lang="cs-CZ" i="1" dirty="0" smtClean="0"/>
              <a:t>: </a:t>
            </a:r>
            <a:r>
              <a:rPr lang="cs-CZ" i="1" dirty="0" err="1" smtClean="0"/>
              <a:t>the</a:t>
            </a:r>
            <a:r>
              <a:rPr lang="cs-CZ" i="1" dirty="0" smtClean="0"/>
              <a:t> free </a:t>
            </a:r>
            <a:r>
              <a:rPr lang="cs-CZ" i="1" dirty="0" err="1" smtClean="0"/>
              <a:t>encyclopedia</a:t>
            </a:r>
            <a:r>
              <a:rPr lang="cs-CZ" dirty="0" smtClean="0"/>
              <a:t> [online]. San </a:t>
            </a:r>
            <a:r>
              <a:rPr lang="cs-CZ" dirty="0" err="1" smtClean="0"/>
              <a:t>Francisco</a:t>
            </a:r>
            <a:r>
              <a:rPr lang="cs-CZ" dirty="0" smtClean="0"/>
              <a:t> (CA): </a:t>
            </a:r>
            <a:r>
              <a:rPr lang="cs-CZ" dirty="0" err="1" smtClean="0"/>
              <a:t>Wikimedia</a:t>
            </a:r>
            <a:r>
              <a:rPr lang="cs-CZ" dirty="0" smtClean="0"/>
              <a:t> </a:t>
            </a:r>
            <a:r>
              <a:rPr lang="cs-CZ" dirty="0" err="1" smtClean="0"/>
              <a:t>Foundation</a:t>
            </a:r>
            <a:r>
              <a:rPr lang="cs-CZ" dirty="0" smtClean="0"/>
              <a:t>, 2001- [cit. 2013-04-27]. Dostupné z: http://cs.wikipedia.org/wiki/Soubor:Skroup-Anthem.jpg</a:t>
            </a:r>
          </a:p>
          <a:p>
            <a:r>
              <a:rPr lang="cs-CZ" dirty="0" smtClean="0"/>
              <a:t> </a:t>
            </a:r>
          </a:p>
          <a:p>
            <a:r>
              <a:rPr lang="cs-CZ" dirty="0" smtClean="0"/>
              <a:t> 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2">
      <a:dk1>
        <a:srgbClr val="FF0000"/>
      </a:dk1>
      <a:lt1>
        <a:sysClr val="window" lastClr="FFFFFF"/>
      </a:lt1>
      <a:dk2>
        <a:srgbClr val="0070C0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142</TotalTime>
  <Words>573</Words>
  <Application>Microsoft Office PowerPoint</Application>
  <PresentationFormat>Předvádění na obrazovce (4:3)</PresentationFormat>
  <Paragraphs>85</Paragraphs>
  <Slides>23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23</vt:i4>
      </vt:variant>
    </vt:vector>
  </HeadingPairs>
  <TitlesOfParts>
    <vt:vector size="24" baseType="lpstr">
      <vt:lpstr>Cesta</vt:lpstr>
      <vt:lpstr> </vt:lpstr>
      <vt:lpstr>Prezentace aplikace PowerPoint</vt:lpstr>
      <vt:lpstr>Státní vlajka ČR má barvy</vt:lpstr>
      <vt:lpstr>Ve státním znaku ČR je</vt:lpstr>
      <vt:lpstr>Národní strom ČR je:</vt:lpstr>
      <vt:lpstr>VLAJKA ČR</vt:lpstr>
      <vt:lpstr>VE VLACE PREZIDENTA ČR  JE NÁPIS:</vt:lpstr>
      <vt:lpstr>HYMNA ČR ZAČÍNÁ SLOVY:</vt:lpstr>
      <vt:lpstr>ANO</vt:lpstr>
      <vt:lpstr>ANO</vt:lpstr>
      <vt:lpstr>ANO</vt:lpstr>
      <vt:lpstr>ANO</vt:lpstr>
      <vt:lpstr>ANO</vt:lpstr>
      <vt:lpstr>ANO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společenských věd 1. ročník PŠ Autor: Miroslav Janata Škola: ZŠ,PŠ a MŠ Česká Lípa </dc:title>
  <dc:creator>Mirda</dc:creator>
  <cp:lastModifiedBy>pc</cp:lastModifiedBy>
  <cp:revision>21</cp:revision>
  <dcterms:created xsi:type="dcterms:W3CDTF">2013-04-27T10:53:53Z</dcterms:created>
  <dcterms:modified xsi:type="dcterms:W3CDTF">2014-08-26T09:14:17Z</dcterms:modified>
</cp:coreProperties>
</file>