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935581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VY_32_INOVACE_221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7.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Pohyb a klid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výkladu učiva</a:t>
                      </a:r>
                      <a:r>
                        <a:rPr lang="cs-CZ" sz="1400" b="1" baseline="0" dirty="0" smtClean="0"/>
                        <a:t> – Pohyb a klid. Žáci si uvědomí, že tyto pojmy jsou relativní. Dokáží rozlišit, zda je těleso v klidu,  či pohybu vzhledem k jiným tělesům.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15. 9. 2012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20. 9. </a:t>
                      </a:r>
                      <a:r>
                        <a:rPr lang="cs-CZ" sz="1400" b="1" smtClean="0"/>
                        <a:t>2012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 A KLID</a:t>
            </a:r>
            <a:endParaRPr lang="cs-CZ" sz="8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verka\Local Settings\Temporary Internet Files\Content.IE5\A9TKC5NN\MC9004370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2267773" cy="226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243 0.05504 C 0.23698 0.06568 0.32187 0.06591 0.40729 0.06822 C 0.46493 0.08973 0.55677 0.08094 0.60121 0.08186 C 0.61875 0.08025 0.63576 0.07238 0.65312 0.07169 C 0.68142 0.07007 0.73837 0.06984 0.73837 0.07007 " pathEditMode="relative" rAng="0" ptsTypes="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88" y="1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73" y="3939940"/>
            <a:ext cx="2111499" cy="2615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cap="all" dirty="0">
                <a:latin typeface="Times New Roman" pitchFamily="18" charset="0"/>
                <a:cs typeface="Times New Roman" pitchFamily="18" charset="0"/>
              </a:rPr>
              <a:t>Vzájemný pohyb těles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Pohyb </a:t>
            </a:r>
            <a:r>
              <a:rPr lang="cs-CZ" sz="2800" b="1" dirty="0"/>
              <a:t>je základní vlastností všech těles.</a:t>
            </a:r>
            <a:endParaRPr lang="cs-CZ" sz="2800" dirty="0"/>
          </a:p>
          <a:p>
            <a:pPr marL="45720" indent="0">
              <a:buNone/>
            </a:pPr>
            <a:endParaRPr lang="cs-CZ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Pohyb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= změna polohy tělesa vůči jinému tělesu v závislosti na čase.</a:t>
            </a:r>
            <a:endParaRPr lang="cs-CZ" sz="2800" b="1" u="sng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sz="2800" b="1" u="sng" dirty="0">
                <a:latin typeface="Times New Roman" pitchFamily="18" charset="0"/>
                <a:cs typeface="Times New Roman" pitchFamily="18" charset="0"/>
              </a:rPr>
              <a:t>Klid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2800" b="1" u="sng" dirty="0">
                <a:latin typeface="Times New Roman" pitchFamily="18" charset="0"/>
                <a:cs typeface="Times New Roman" pitchFamily="18" charset="0"/>
              </a:rPr>
              <a:t>pohyb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tělesa můžeme posuzovat jedině vzhledem k jinému tělesu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481962"/>
            <a:ext cx="6336704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Documents and Settings\verka\Local Settings\Temporary Internet Files\Content.IE5\A9TKC5NN\MC9003228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40114"/>
            <a:ext cx="1728192" cy="148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6156176" y="5067671"/>
            <a:ext cx="144016" cy="18002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364088" y="5001051"/>
            <a:ext cx="144016" cy="1323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618 0.10384 C 0.12882 0.11147 0.16163 0.11378 0.19479 0.11587 C 0.23107 0.12095 0.26736 0.12535 0.30364 0.12974 C 0.31354 0.13437 0.32465 0.13437 0.33507 0.13575 C 0.3618 0.13922 0.38871 0.14084 0.41562 0.14362 C 0.47291 0.1494 0.53003 0.15402 0.58732 0.15957 C 0.61007 0.16189 0.63316 0.16767 0.6559 0.16767 " pathEditMode="relative" ptsTypes="ffffffA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1781 C 0.0085 0.05389 0.00678 0.11356 -0.00138 0.15495 C -0.00086 0.15819 -0.00138 0.16212 0.00018 0.1649 C 0.00139 0.16721 0.00435 0.16721 0.00608 0.16883 C 0.00973 0.17207 0.01285 0.17831 0.01511 0.18294 C 0.01563 0.18479 0.01615 0.18687 0.0165 0.18872 C 0.01702 0.19149 0.01806 0.19681 0.01806 0.19681 " pathEditMode="relative" ptsTypes="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/>
              <a:t>Pohyb a klid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Totéž těleso může být v pohybu vzhledem k jednomu tělesu a současně v klidu vzhledem k jinému tělesu     (= </a:t>
            </a:r>
            <a:r>
              <a:rPr lang="cs-CZ" sz="2800" b="1" u="sng" dirty="0">
                <a:latin typeface="Times New Roman" pitchFamily="18" charset="0"/>
                <a:cs typeface="Times New Roman" pitchFamily="18" charset="0"/>
              </a:rPr>
              <a:t>vlastnost relativní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).</a:t>
            </a:r>
            <a:endParaRPr lang="cs-CZ" sz="2800" dirty="0"/>
          </a:p>
          <a:p>
            <a:pPr marL="0" indent="0">
              <a:buNone/>
            </a:pPr>
            <a:endParaRPr lang="cs-CZ" sz="2800" b="1" dirty="0"/>
          </a:p>
        </p:txBody>
      </p:sp>
      <p:pic>
        <p:nvPicPr>
          <p:cNvPr id="3074" name="Picture 2" descr="C:\Documents and Settings\verka\Local Settings\Temporary Internet Files\Content.IE5\A9TKC5NN\MC9003553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40593"/>
            <a:ext cx="2524113" cy="254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verka\Local Settings\Temporary Internet Files\Content.IE5\PIE2V6CF\MC9003380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009" y="3040593"/>
            <a:ext cx="3249199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verka\Local Settings\Temporary Internet Files\Content.IE5\JDDYVBRV\MC9000904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44265"/>
            <a:ext cx="2258185" cy="176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54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Otázky: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Doplň tabulku a zdůvodni své rozhodnutí: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035444"/>
              </p:ext>
            </p:extLst>
          </p:nvPr>
        </p:nvGraphicFramePr>
        <p:xfrm>
          <a:off x="539552" y="1628800"/>
          <a:ext cx="7920879" cy="4487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2715"/>
                <a:gridCol w="1202276"/>
                <a:gridCol w="1555888"/>
              </a:tblGrid>
              <a:tr h="5334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cs-CZ" sz="280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 klidu</a:t>
                      </a:r>
                      <a:endParaRPr lang="cs-CZ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b="1" kern="120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 pohybu</a:t>
                      </a:r>
                      <a:endParaRPr lang="cs-CZ" sz="2800" b="1" kern="1200" baseline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0546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volant vůči témuž autu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121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cestující v autě vůči projíždějícímu autu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546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cestující v autě vůči stojícímu autu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3597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cestující v autě vůči vlaku jedoucímu po rovnoběžné dráze stejnou rychlostí a směrem jako auto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2) Uveď příklady těles, která jsou vůči jinému tělesu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v klidu.</a:t>
            </a:r>
          </a:p>
          <a:p>
            <a:pPr marL="0" indent="0">
              <a:buNone/>
            </a:pPr>
            <a:r>
              <a:rPr lang="cs-CZ" sz="2800" b="1" dirty="0" smtClean="0"/>
              <a:t>3) Uveď příklady těles, která jsou vůči jinému tělesu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v pohybu.</a:t>
            </a:r>
          </a:p>
          <a:p>
            <a:pPr marL="0" indent="0">
              <a:buNone/>
            </a:pPr>
            <a:r>
              <a:rPr lang="cs-CZ" sz="2800" b="1" dirty="0" smtClean="0"/>
              <a:t>4) Vysvětli, co znamená pojem relativní.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</a:t>
            </a:r>
            <a:r>
              <a:rPr lang="cs-CZ" dirty="0" smtClean="0"/>
              <a:t>www.office.microsoft.com</a:t>
            </a:r>
          </a:p>
          <a:p>
            <a:r>
              <a:rPr lang="cs-CZ" dirty="0">
                <a:cs typeface="Times New Roman" pitchFamily="18" charset="0"/>
              </a:rPr>
              <a:t>Není-li uveden zdroj, je použitý materiál z vlastních zdrojů </a:t>
            </a:r>
            <a:r>
              <a:rPr lang="cs-CZ" dirty="0" smtClean="0">
                <a:cs typeface="Times New Roman" pitchFamily="18" charset="0"/>
              </a:rPr>
              <a:t>autorky.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231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251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POHYB A KLID</vt:lpstr>
      <vt:lpstr>Vzájemný pohyb těles</vt:lpstr>
      <vt:lpstr>Pohyb a klid</vt:lpstr>
      <vt:lpstr>Otázky: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23</cp:revision>
  <dcterms:created xsi:type="dcterms:W3CDTF">2012-10-04T17:02:39Z</dcterms:created>
  <dcterms:modified xsi:type="dcterms:W3CDTF">2013-03-31T09:28:38Z</dcterms:modified>
</cp:coreProperties>
</file>