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31.3.2013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4891987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VY_32_INOVACE_222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Rozdělení pohybů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/>
                        <a:t>Prezentace slouží k objasnění základních pojmů – trajektorie,</a:t>
                      </a:r>
                      <a:r>
                        <a:rPr lang="cs-CZ" sz="1400" b="1" baseline="0" dirty="0" smtClean="0"/>
                        <a:t> </a:t>
                      </a:r>
                      <a:r>
                        <a:rPr lang="cs-CZ" sz="1400" b="1" dirty="0" smtClean="0"/>
                        <a:t>dráha a rozdělením pohybů.  Doporučuji použít obrázky z učebnice: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BOHUNĚK, Jiří a kol. </a:t>
                      </a:r>
                      <a:r>
                        <a:rPr lang="cs-CZ" sz="1400" i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Fyzika 7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Praha: SPN, 1992, ISBN 80-04-26252-X. str. 13 – 17.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400" b="1" dirty="0" smtClean="0"/>
                        <a:t>Žáci si pochopení učiva ověří  doplněním tabulky.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15. 9. 2012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27. 9. 2012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33703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</a:t>
            </a:r>
            <a:r>
              <a:rPr lang="cs-CZ" sz="8800" b="1" cap="all" dirty="0" smtClean="0">
                <a:solidFill>
                  <a:srgbClr val="8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Pohybů</a:t>
            </a:r>
            <a:endParaRPr lang="cs-CZ" sz="8800" b="1" cap="all" dirty="0">
              <a:solidFill>
                <a:srgbClr val="8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verka\Local Settings\Temporary Internet Files\Content.IE5\JDDYVBRV\MC9003538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698871"/>
            <a:ext cx="2736304" cy="2563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Trajektorie a dráha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502920" indent="-457200"/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Čára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, kterou při pohybu těleso opisuje, se nazývá 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trajektorie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pohybu tělesa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502920" indent="-457200"/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  <a:p>
            <a:pPr marL="502920" indent="-457200"/>
            <a:endParaRPr lang="cs-CZ" sz="2800" b="1" u="sng" dirty="0" smtClean="0">
              <a:latin typeface="Times New Roman" pitchFamily="18" charset="0"/>
              <a:cs typeface="Times New Roman" pitchFamily="18" charset="0"/>
            </a:endParaRPr>
          </a:p>
          <a:p>
            <a:pPr marL="502920" indent="-457200"/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  <a:p>
            <a:pPr marL="502920" indent="-457200"/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Délku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trajektorie, kterou pohybující se těleso opíše za určitou dobu, nazýváme 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dráha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tělesa.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/>
          </a:p>
        </p:txBody>
      </p:sp>
      <p:pic>
        <p:nvPicPr>
          <p:cNvPr id="1026" name="Picture 2" descr="C:\Documents and Settings\verka\Local Settings\Temporary Internet Files\Content.IE5\PIE2V6CF\MC9003842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64904"/>
            <a:ext cx="1296144" cy="102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olný tvar 6"/>
          <p:cNvSpPr/>
          <p:nvPr/>
        </p:nvSpPr>
        <p:spPr>
          <a:xfrm>
            <a:off x="1473958" y="2260537"/>
            <a:ext cx="5869453" cy="2369632"/>
          </a:xfrm>
          <a:custGeom>
            <a:avLst/>
            <a:gdLst>
              <a:gd name="connsiteX0" fmla="*/ 0 w 5869453"/>
              <a:gd name="connsiteY0" fmla="*/ 1356120 h 2369632"/>
              <a:gd name="connsiteX1" fmla="*/ 54591 w 5869453"/>
              <a:gd name="connsiteY1" fmla="*/ 1492597 h 2369632"/>
              <a:gd name="connsiteX2" fmla="*/ 191069 w 5869453"/>
              <a:gd name="connsiteY2" fmla="*/ 1710962 h 2369632"/>
              <a:gd name="connsiteX3" fmla="*/ 518615 w 5869453"/>
              <a:gd name="connsiteY3" fmla="*/ 1902030 h 2369632"/>
              <a:gd name="connsiteX4" fmla="*/ 1023582 w 5869453"/>
              <a:gd name="connsiteY4" fmla="*/ 2011212 h 2369632"/>
              <a:gd name="connsiteX5" fmla="*/ 1433015 w 5869453"/>
              <a:gd name="connsiteY5" fmla="*/ 2024860 h 2369632"/>
              <a:gd name="connsiteX6" fmla="*/ 1897039 w 5869453"/>
              <a:gd name="connsiteY6" fmla="*/ 1915678 h 2369632"/>
              <a:gd name="connsiteX7" fmla="*/ 2279176 w 5869453"/>
              <a:gd name="connsiteY7" fmla="*/ 1656370 h 2369632"/>
              <a:gd name="connsiteX8" fmla="*/ 2647666 w 5869453"/>
              <a:gd name="connsiteY8" fmla="*/ 1356120 h 2369632"/>
              <a:gd name="connsiteX9" fmla="*/ 2934269 w 5869453"/>
              <a:gd name="connsiteY9" fmla="*/ 905744 h 2369632"/>
              <a:gd name="connsiteX10" fmla="*/ 2961564 w 5869453"/>
              <a:gd name="connsiteY10" fmla="*/ 537254 h 2369632"/>
              <a:gd name="connsiteX11" fmla="*/ 2756848 w 5869453"/>
              <a:gd name="connsiteY11" fmla="*/ 209708 h 2369632"/>
              <a:gd name="connsiteX12" fmla="*/ 2251881 w 5869453"/>
              <a:gd name="connsiteY12" fmla="*/ 4991 h 2369632"/>
              <a:gd name="connsiteX13" fmla="*/ 1801505 w 5869453"/>
              <a:gd name="connsiteY13" fmla="*/ 86878 h 2369632"/>
              <a:gd name="connsiteX14" fmla="*/ 1569493 w 5869453"/>
              <a:gd name="connsiteY14" fmla="*/ 346185 h 2369632"/>
              <a:gd name="connsiteX15" fmla="*/ 1419367 w 5869453"/>
              <a:gd name="connsiteY15" fmla="*/ 701027 h 2369632"/>
              <a:gd name="connsiteX16" fmla="*/ 1446663 w 5869453"/>
              <a:gd name="connsiteY16" fmla="*/ 1151403 h 2369632"/>
              <a:gd name="connsiteX17" fmla="*/ 1569493 w 5869453"/>
              <a:gd name="connsiteY17" fmla="*/ 1642723 h 2369632"/>
              <a:gd name="connsiteX18" fmla="*/ 1801505 w 5869453"/>
              <a:gd name="connsiteY18" fmla="*/ 1956621 h 2369632"/>
              <a:gd name="connsiteX19" fmla="*/ 2142699 w 5869453"/>
              <a:gd name="connsiteY19" fmla="*/ 2161338 h 2369632"/>
              <a:gd name="connsiteX20" fmla="*/ 2647666 w 5869453"/>
              <a:gd name="connsiteY20" fmla="*/ 2270520 h 2369632"/>
              <a:gd name="connsiteX21" fmla="*/ 3261815 w 5869453"/>
              <a:gd name="connsiteY21" fmla="*/ 2120394 h 2369632"/>
              <a:gd name="connsiteX22" fmla="*/ 3534770 w 5869453"/>
              <a:gd name="connsiteY22" fmla="*/ 1861087 h 2369632"/>
              <a:gd name="connsiteX23" fmla="*/ 3848669 w 5869453"/>
              <a:gd name="connsiteY23" fmla="*/ 1397063 h 2369632"/>
              <a:gd name="connsiteX24" fmla="*/ 4107976 w 5869453"/>
              <a:gd name="connsiteY24" fmla="*/ 1205994 h 2369632"/>
              <a:gd name="connsiteX25" fmla="*/ 4299045 w 5869453"/>
              <a:gd name="connsiteY25" fmla="*/ 1560836 h 2369632"/>
              <a:gd name="connsiteX26" fmla="*/ 4435523 w 5869453"/>
              <a:gd name="connsiteY26" fmla="*/ 2106747 h 2369632"/>
              <a:gd name="connsiteX27" fmla="*/ 4790364 w 5869453"/>
              <a:gd name="connsiteY27" fmla="*/ 2325111 h 2369632"/>
              <a:gd name="connsiteX28" fmla="*/ 5377218 w 5869453"/>
              <a:gd name="connsiteY28" fmla="*/ 2352406 h 2369632"/>
              <a:gd name="connsiteX29" fmla="*/ 5732060 w 5869453"/>
              <a:gd name="connsiteY29" fmla="*/ 2120394 h 2369632"/>
              <a:gd name="connsiteX30" fmla="*/ 5786651 w 5869453"/>
              <a:gd name="connsiteY30" fmla="*/ 1929326 h 2369632"/>
              <a:gd name="connsiteX31" fmla="*/ 5841242 w 5869453"/>
              <a:gd name="connsiteY31" fmla="*/ 1683666 h 2369632"/>
              <a:gd name="connsiteX32" fmla="*/ 5854890 w 5869453"/>
              <a:gd name="connsiteY32" fmla="*/ 1574484 h 2369632"/>
              <a:gd name="connsiteX33" fmla="*/ 5868538 w 5869453"/>
              <a:gd name="connsiteY33" fmla="*/ 1574484 h 2369632"/>
              <a:gd name="connsiteX34" fmla="*/ 5827594 w 5869453"/>
              <a:gd name="connsiteY34" fmla="*/ 1533541 h 23696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869453" h="2369632">
                <a:moveTo>
                  <a:pt x="0" y="1356120"/>
                </a:moveTo>
                <a:cubicBezTo>
                  <a:pt x="11373" y="1394788"/>
                  <a:pt x="22746" y="1433457"/>
                  <a:pt x="54591" y="1492597"/>
                </a:cubicBezTo>
                <a:cubicBezTo>
                  <a:pt x="86436" y="1551737"/>
                  <a:pt x="113732" y="1642723"/>
                  <a:pt x="191069" y="1710962"/>
                </a:cubicBezTo>
                <a:cubicBezTo>
                  <a:pt x="268406" y="1779201"/>
                  <a:pt x="379863" y="1851988"/>
                  <a:pt x="518615" y="1902030"/>
                </a:cubicBezTo>
                <a:cubicBezTo>
                  <a:pt x="657367" y="1952072"/>
                  <a:pt x="871182" y="1990740"/>
                  <a:pt x="1023582" y="2011212"/>
                </a:cubicBezTo>
                <a:cubicBezTo>
                  <a:pt x="1175982" y="2031684"/>
                  <a:pt x="1287439" y="2040782"/>
                  <a:pt x="1433015" y="2024860"/>
                </a:cubicBezTo>
                <a:cubicBezTo>
                  <a:pt x="1578591" y="2008938"/>
                  <a:pt x="1756012" y="1977093"/>
                  <a:pt x="1897039" y="1915678"/>
                </a:cubicBezTo>
                <a:cubicBezTo>
                  <a:pt x="2038066" y="1854263"/>
                  <a:pt x="2154072" y="1749630"/>
                  <a:pt x="2279176" y="1656370"/>
                </a:cubicBezTo>
                <a:cubicBezTo>
                  <a:pt x="2404280" y="1563110"/>
                  <a:pt x="2538484" y="1481224"/>
                  <a:pt x="2647666" y="1356120"/>
                </a:cubicBezTo>
                <a:cubicBezTo>
                  <a:pt x="2756848" y="1231016"/>
                  <a:pt x="2881953" y="1042222"/>
                  <a:pt x="2934269" y="905744"/>
                </a:cubicBezTo>
                <a:cubicBezTo>
                  <a:pt x="2986585" y="769266"/>
                  <a:pt x="2991134" y="653260"/>
                  <a:pt x="2961564" y="537254"/>
                </a:cubicBezTo>
                <a:cubicBezTo>
                  <a:pt x="2931994" y="421248"/>
                  <a:pt x="2875128" y="298418"/>
                  <a:pt x="2756848" y="209708"/>
                </a:cubicBezTo>
                <a:cubicBezTo>
                  <a:pt x="2638568" y="120998"/>
                  <a:pt x="2411105" y="25463"/>
                  <a:pt x="2251881" y="4991"/>
                </a:cubicBezTo>
                <a:cubicBezTo>
                  <a:pt x="2092657" y="-15481"/>
                  <a:pt x="1915236" y="30012"/>
                  <a:pt x="1801505" y="86878"/>
                </a:cubicBezTo>
                <a:cubicBezTo>
                  <a:pt x="1687774" y="143744"/>
                  <a:pt x="1633183" y="243827"/>
                  <a:pt x="1569493" y="346185"/>
                </a:cubicBezTo>
                <a:cubicBezTo>
                  <a:pt x="1505803" y="448543"/>
                  <a:pt x="1439839" y="566824"/>
                  <a:pt x="1419367" y="701027"/>
                </a:cubicBezTo>
                <a:cubicBezTo>
                  <a:pt x="1398895" y="835230"/>
                  <a:pt x="1421642" y="994454"/>
                  <a:pt x="1446663" y="1151403"/>
                </a:cubicBezTo>
                <a:cubicBezTo>
                  <a:pt x="1471684" y="1308352"/>
                  <a:pt x="1510353" y="1508520"/>
                  <a:pt x="1569493" y="1642723"/>
                </a:cubicBezTo>
                <a:cubicBezTo>
                  <a:pt x="1628633" y="1776926"/>
                  <a:pt x="1705971" y="1870185"/>
                  <a:pt x="1801505" y="1956621"/>
                </a:cubicBezTo>
                <a:cubicBezTo>
                  <a:pt x="1897039" y="2043057"/>
                  <a:pt x="2001672" y="2109022"/>
                  <a:pt x="2142699" y="2161338"/>
                </a:cubicBezTo>
                <a:cubicBezTo>
                  <a:pt x="2283726" y="2213654"/>
                  <a:pt x="2461147" y="2277344"/>
                  <a:pt x="2647666" y="2270520"/>
                </a:cubicBezTo>
                <a:cubicBezTo>
                  <a:pt x="2834185" y="2263696"/>
                  <a:pt x="3113964" y="2188633"/>
                  <a:pt x="3261815" y="2120394"/>
                </a:cubicBezTo>
                <a:cubicBezTo>
                  <a:pt x="3409666" y="2052155"/>
                  <a:pt x="3436961" y="1981642"/>
                  <a:pt x="3534770" y="1861087"/>
                </a:cubicBezTo>
                <a:cubicBezTo>
                  <a:pt x="3632579" y="1740532"/>
                  <a:pt x="3753135" y="1506245"/>
                  <a:pt x="3848669" y="1397063"/>
                </a:cubicBezTo>
                <a:cubicBezTo>
                  <a:pt x="3944203" y="1287881"/>
                  <a:pt x="4032913" y="1178698"/>
                  <a:pt x="4107976" y="1205994"/>
                </a:cubicBezTo>
                <a:cubicBezTo>
                  <a:pt x="4183039" y="1233289"/>
                  <a:pt x="4244454" y="1410711"/>
                  <a:pt x="4299045" y="1560836"/>
                </a:cubicBezTo>
                <a:cubicBezTo>
                  <a:pt x="4353636" y="1710962"/>
                  <a:pt x="4353636" y="1979368"/>
                  <a:pt x="4435523" y="2106747"/>
                </a:cubicBezTo>
                <a:cubicBezTo>
                  <a:pt x="4517410" y="2234126"/>
                  <a:pt x="4633415" y="2284168"/>
                  <a:pt x="4790364" y="2325111"/>
                </a:cubicBezTo>
                <a:cubicBezTo>
                  <a:pt x="4947313" y="2366054"/>
                  <a:pt x="5220269" y="2386526"/>
                  <a:pt x="5377218" y="2352406"/>
                </a:cubicBezTo>
                <a:cubicBezTo>
                  <a:pt x="5534167" y="2318286"/>
                  <a:pt x="5663821" y="2190907"/>
                  <a:pt x="5732060" y="2120394"/>
                </a:cubicBezTo>
                <a:cubicBezTo>
                  <a:pt x="5800299" y="2049881"/>
                  <a:pt x="5768454" y="2002114"/>
                  <a:pt x="5786651" y="1929326"/>
                </a:cubicBezTo>
                <a:cubicBezTo>
                  <a:pt x="5804848" y="1856538"/>
                  <a:pt x="5829869" y="1742806"/>
                  <a:pt x="5841242" y="1683666"/>
                </a:cubicBezTo>
                <a:cubicBezTo>
                  <a:pt x="5852615" y="1624526"/>
                  <a:pt x="5850341" y="1592681"/>
                  <a:pt x="5854890" y="1574484"/>
                </a:cubicBezTo>
                <a:cubicBezTo>
                  <a:pt x="5859439" y="1556287"/>
                  <a:pt x="5873087" y="1581308"/>
                  <a:pt x="5868538" y="1574484"/>
                </a:cubicBezTo>
                <a:cubicBezTo>
                  <a:pt x="5863989" y="1567660"/>
                  <a:pt x="5845791" y="1550600"/>
                  <a:pt x="5827594" y="153354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45 0.08095 C 0.01771 0.08974 0.02153 0.08881 0.02743 0.09482 C 0.03021 0.10523 0.02812 0.09899 0.0349 0.11263 C 0.04358 0.12998 0.02812 0.10662 0.03941 0.12466 C 0.04427 0.13229 0.05035 0.13738 0.05729 0.14062 C 0.06562 0.15172 0.07899 0.15403 0.0901 0.15842 C 0.11979 0.17022 0.15035 0.17161 0.18125 0.17438 C 0.19271 0.17346 0.20521 0.17716 0.21545 0.17045 C 0.22847 0.16166 0.23854 0.14663 0.25278 0.14062 C 0.25677 0.13553 0.26111 0.13483 0.26632 0.13252 C 0.26979 0.12581 0.27101 0.12304 0.27674 0.12073 C 0.28316 0.11518 0.28837 0.10662 0.29323 0.09876 C 0.29444 0.09691 0.29479 0.09436 0.29618 0.09274 C 0.29878 0.08951 0.30503 0.08488 0.30503 0.08488 C 0.30851 0.07794 0.31181 0.07355 0.31701 0.06892 C 0.32066 0.05505 0.32708 0.0421 0.33194 0.02914 C 0.33785 0.01365 0.33941 -0.00786 0.34097 -0.02451 C 0.34045 -0.03307 0.34028 -0.04185 0.33941 -0.05041 C 0.33872 -0.05689 0.3375 -0.05573 0.3349 -0.06036 C 0.32795 -0.07192 0.32205 -0.08487 0.31111 -0.09019 C 0.30851 -0.09343 0.30642 -0.09736 0.30365 -0.10013 C 0.29844 -0.10499 0.29253 -0.1043 0.28715 -0.108 C 0.27691 -0.1147 0.26667 -0.11702 0.2559 -0.12187 C 0.23038 -0.12025 0.22222 -0.12488 0.2066 -0.10407 C 0.20104 -0.08903 0.18993 -0.07839 0.18125 -0.06614 C 0.17951 -0.05943 0.17622 -0.05666 0.17378 -0.05041 C 0.16701 -0.03284 0.1783 -0.05689 0.16927 -0.03839 C 0.16823 -0.0222 0.16875 -0.00231 0.16476 0.01342 C 0.16632 0.04487 0.16997 0.07447 0.17674 0.10477 C 0.17986 0.11911 0.18021 0.13738 0.18576 0.15056 C 0.18837 0.1568 0.19167 0.16235 0.19462 0.16837 C 0.19601 0.17114 0.20556 0.17299 0.20799 0.17438 C 0.22552 0.18456 0.20434 0.17253 0.21858 0.18224 C 0.22847 0.18895 0.2408 0.19173 0.25139 0.19612 C 0.26128 0.20514 0.27413 0.20398 0.28576 0.20606 C 0.30417 0.21254 0.31094 0.20953 0.3349 0.20815 C 0.34149 0.2063 0.34531 0.20283 0.35139 0.20028 C 0.36007 0.18803 0.34792 0.20375 0.35885 0.19427 C 0.37083 0.18386 0.35365 0.19126 0.37222 0.18432 C 0.37622 0.18294 0.3842 0.18039 0.3842 0.18039 C 0.38837 0.17461 0.39253 0.17276 0.39757 0.16837 C 0.40017 0.16605 0.40243 0.16282 0.40503 0.1605 C 0.40608 0.15842 0.40677 0.15634 0.40799 0.15449 C 0.40885 0.1531 0.41024 0.15218 0.41111 0.15056 C 0.41319 0.14663 0.41701 0.13853 0.41701 0.13853 C 0.42222 0.1124 0.44184 0.09274 0.4559 0.07494 C 0.4599 0.07563 0.46406 0.07517 0.46771 0.07702 C 0.46944 0.07794 0.46979 0.08072 0.47083 0.0828 C 0.47535 0.09159 0.47656 0.09251 0.4783 0.10084 C 0.48142 0.1161 0.48281 0.13136 0.48576 0.14663 C 0.4875 0.15588 0.48802 0.16559 0.49323 0.1723 C 0.49531 0.18109 0.50087 0.18918 0.5066 0.19427 C 0.50851 0.20283 0.51042 0.21069 0.51406 0.21809 C 0.51458 0.22133 0.51389 0.22526 0.51545 0.22803 C 0.51771 0.23173 0.52448 0.2359 0.52448 0.2359 C 0.55208 0.2352 0.57899 0.24122 0.60503 0.23012 C 0.60608 0.22873 0.60677 0.22688 0.60799 0.22595 C 0.60937 0.2248 0.61128 0.22549 0.6125 0.2241 C 0.61441 0.22202 0.61528 0.21832 0.61701 0.21601 C 0.61823 0.21439 0.62031 0.2137 0.62153 0.21208 C 0.62986 0.20121 0.62187 0.2063 0.63038 0.20213 C 0.63507 0.19311 0.63889 0.19473 0.64392 0.18432 C 0.6474 0.16397 0.65139 0.13784 0.65139 0.11679 " pathEditMode="relative" ptsTypes="ffffff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u="sng" dirty="0" smtClean="0"/>
              <a:t>Druhy pohybů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86800" cy="4929411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I. Podle tvaru trajektorie rozlišujeme pohyb </a:t>
            </a:r>
          </a:p>
          <a:p>
            <a:pPr marL="560070" indent="-514350">
              <a:buAutoNum type="arabicParenR"/>
            </a:pP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přímočarý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			2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křivočarý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40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5" name="Picture 7" descr="C:\Documents and Settings\verka\Local Settings\Temporary Internet Files\Content.IE5\PIE2V6CF\MC900383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20888"/>
            <a:ext cx="2400881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verka\Local Settings\Temporary Internet Files\Content.IE5\PIE2V6CF\MP9004004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20888"/>
            <a:ext cx="2534344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579296" cy="5361459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II. Podle trajektorie jednotlivých bodů tělesa na pohyb 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posuvný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	2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 otáčivý</a:t>
            </a:r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3074" name="Picture 2" descr="C:\Documents and Settings\verka\Local Settings\Temporary Internet Files\Content.IE5\A9TKC5NN\MC9000893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16832"/>
            <a:ext cx="3177181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verka\Local Settings\Temporary Internet Files\Content.IE5\PIE2V6CF\MC900446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60848"/>
            <a:ext cx="3217860" cy="3001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023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030019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III. Podle změny rychlosti na pohyb </a:t>
            </a:r>
          </a:p>
          <a:p>
            <a:pPr marL="4572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rovnoměrný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	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		2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nerovnoměrný</a:t>
            </a:r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4098" name="Picture 2" descr="C:\Documents and Settings\verka\Local Settings\Temporary Internet Files\Content.IE5\A9TKC5NN\MC9002807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20888"/>
            <a:ext cx="2705498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verka\Local Settings\Temporary Internet Files\Content.IE5\A9TKC5NN\MC900441409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564904"/>
            <a:ext cx="3447663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291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688632"/>
          </a:xfrm>
        </p:spPr>
        <p:txBody>
          <a:bodyPr>
            <a:normAutofit fontScale="85000" lnSpcReduction="20000"/>
          </a:bodyPr>
          <a:lstStyle/>
          <a:p>
            <a:r>
              <a:rPr lang="cs-CZ" sz="3300" b="1" u="sng" dirty="0">
                <a:latin typeface="Times New Roman" pitchFamily="18" charset="0"/>
                <a:cs typeface="Times New Roman" pitchFamily="18" charset="0"/>
              </a:rPr>
              <a:t>Pohyb přímočarý</a:t>
            </a:r>
            <a:r>
              <a:rPr lang="cs-CZ" sz="3300" b="1" dirty="0">
                <a:latin typeface="Times New Roman" pitchFamily="18" charset="0"/>
                <a:cs typeface="Times New Roman" pitchFamily="18" charset="0"/>
              </a:rPr>
              <a:t> – trajektorií je část přímky.</a:t>
            </a:r>
            <a:endParaRPr lang="cs-CZ" sz="3300" b="1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300" b="1" u="sng" dirty="0">
                <a:latin typeface="Times New Roman" pitchFamily="18" charset="0"/>
                <a:cs typeface="Times New Roman" pitchFamily="18" charset="0"/>
              </a:rPr>
              <a:t>Pohyb křivočarý</a:t>
            </a:r>
            <a:r>
              <a:rPr lang="cs-CZ" sz="3300" b="1" dirty="0">
                <a:latin typeface="Times New Roman" pitchFamily="18" charset="0"/>
                <a:cs typeface="Times New Roman" pitchFamily="18" charset="0"/>
              </a:rPr>
              <a:t> – trajektorií není část přímky.</a:t>
            </a:r>
            <a:endParaRPr lang="cs-CZ" sz="3300" b="1" u="sng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3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3300" b="1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300" b="1" u="sng" dirty="0">
                <a:latin typeface="Times New Roman" pitchFamily="18" charset="0"/>
                <a:cs typeface="Times New Roman" pitchFamily="18" charset="0"/>
              </a:rPr>
              <a:t>Pohyb posuvný</a:t>
            </a:r>
            <a:r>
              <a:rPr lang="cs-CZ" sz="3300" b="1" dirty="0">
                <a:latin typeface="Times New Roman" pitchFamily="18" charset="0"/>
                <a:cs typeface="Times New Roman" pitchFamily="18" charset="0"/>
              </a:rPr>
              <a:t> – všechny body tělesa se pohybují po trajektoriích stejného tvaru a proběhnou stejné dráhy.</a:t>
            </a:r>
            <a:endParaRPr lang="cs-CZ" sz="3300" b="1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300" b="1" u="sng" dirty="0">
                <a:latin typeface="Times New Roman" pitchFamily="18" charset="0"/>
                <a:cs typeface="Times New Roman" pitchFamily="18" charset="0"/>
              </a:rPr>
              <a:t>Pohyb otáčivý</a:t>
            </a:r>
            <a:r>
              <a:rPr lang="cs-CZ" sz="3300" b="1" dirty="0">
                <a:latin typeface="Times New Roman" pitchFamily="18" charset="0"/>
                <a:cs typeface="Times New Roman" pitchFamily="18" charset="0"/>
              </a:rPr>
              <a:t> – trajektorie všech bodů mají tvar kružnice, ale body různě vzdálené od osy proběhnou různé dráhy.</a:t>
            </a:r>
            <a:endParaRPr lang="cs-CZ" sz="3300" b="1" u="sng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3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3300" b="1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300" b="1" u="sng" dirty="0">
                <a:latin typeface="Times New Roman" pitchFamily="18" charset="0"/>
                <a:cs typeface="Times New Roman" pitchFamily="18" charset="0"/>
              </a:rPr>
              <a:t>Pohyb rovnoměrný</a:t>
            </a:r>
            <a:r>
              <a:rPr lang="cs-CZ" sz="3300" b="1" dirty="0">
                <a:latin typeface="Times New Roman" pitchFamily="18" charset="0"/>
                <a:cs typeface="Times New Roman" pitchFamily="18" charset="0"/>
              </a:rPr>
              <a:t> – těleso urazí za stejné doby vždy stejné dráhy.	</a:t>
            </a:r>
            <a:endParaRPr lang="cs-CZ" sz="3300" b="1" u="sng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300" b="1" u="sng" dirty="0">
                <a:latin typeface="Times New Roman" pitchFamily="18" charset="0"/>
                <a:cs typeface="Times New Roman" pitchFamily="18" charset="0"/>
              </a:rPr>
              <a:t>Pohyb nerovnoměrný</a:t>
            </a:r>
            <a:r>
              <a:rPr lang="cs-CZ" sz="3300" b="1" dirty="0">
                <a:latin typeface="Times New Roman" pitchFamily="18" charset="0"/>
                <a:cs typeface="Times New Roman" pitchFamily="18" charset="0"/>
              </a:rPr>
              <a:t> – těleso urazí za stejné doby různé dráhy.</a:t>
            </a:r>
            <a:endParaRPr lang="cs-CZ" sz="3300" b="1" u="sng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Doplň tabulku a své rozhodnutí zdůvodni</a:t>
            </a:r>
            <a:endParaRPr lang="cs-CZ" sz="36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2890413"/>
              </p:ext>
            </p:extLst>
          </p:nvPr>
        </p:nvGraphicFramePr>
        <p:xfrm>
          <a:off x="395536" y="980728"/>
          <a:ext cx="8435280" cy="50983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264"/>
                <a:gridCol w="1008112"/>
                <a:gridCol w="936104"/>
                <a:gridCol w="1152128"/>
                <a:gridCol w="936104"/>
                <a:gridCol w="936104"/>
                <a:gridCol w="1090464"/>
              </a:tblGrid>
              <a:tr h="49251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pohyb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pohyb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pohyb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251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posuvný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otáčivý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přímočarý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křivo-</a:t>
                      </a:r>
                      <a:r>
                        <a:rPr lang="cs-CZ" sz="1800" b="1" dirty="0" err="1" smtClean="0"/>
                        <a:t>čarý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rovno-měrný</a:t>
                      </a:r>
                      <a:endParaRPr lang="cs-CZ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err="1" smtClean="0"/>
                        <a:t>nerovno</a:t>
                      </a:r>
                      <a:r>
                        <a:rPr lang="cs-CZ" sz="1800" b="1" dirty="0" smtClean="0"/>
                        <a:t>-měrný</a:t>
                      </a:r>
                      <a:endParaRPr lang="cs-CZ" sz="1800" b="1" dirty="0"/>
                    </a:p>
                  </a:txBody>
                  <a:tcPr/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buben</a:t>
                      </a:r>
                      <a:r>
                        <a:rPr lang="cs-CZ" sz="2200" b="1" baseline="0" dirty="0" smtClean="0"/>
                        <a:t> pračky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výtah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pásový dopravník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žák jdoucí do školy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auto na dálnici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padající předmět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vykopnutý míč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2514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utahovaný vrt</a:t>
                      </a:r>
                      <a:endParaRPr lang="cs-CZ" sz="2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</a:t>
            </a:r>
            <a:r>
              <a:rPr lang="cs-CZ" dirty="0" smtClean="0"/>
              <a:t>www.office.microsoft.com</a:t>
            </a:r>
          </a:p>
          <a:p>
            <a:r>
              <a:rPr lang="cs-CZ" dirty="0">
                <a:cs typeface="Times New Roman" pitchFamily="18" charset="0"/>
              </a:rPr>
              <a:t>Není-li uveden zdroj, je použitý materiál z vlastních zdrojů </a:t>
            </a:r>
            <a:r>
              <a:rPr lang="cs-CZ" dirty="0" smtClean="0">
                <a:cs typeface="Times New Roman" pitchFamily="18" charset="0"/>
              </a:rPr>
              <a:t>autorky.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80040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268</Words>
  <Application>Microsoft Office PowerPoint</Application>
  <PresentationFormat>Předvádění na obrazovce (4:3)</PresentationFormat>
  <Paragraphs>74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ROZDĚLENÍ Pohybů</vt:lpstr>
      <vt:lpstr>Trajektorie a dráha</vt:lpstr>
      <vt:lpstr>Druhy pohybů</vt:lpstr>
      <vt:lpstr>Prezentace aplikace PowerPoint</vt:lpstr>
      <vt:lpstr>Prezentace aplikace PowerPoint</vt:lpstr>
      <vt:lpstr>Prezentace aplikace PowerPoint</vt:lpstr>
      <vt:lpstr>Doplň tabulku a své rozhodnutí zdůvodni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27</cp:revision>
  <dcterms:created xsi:type="dcterms:W3CDTF">2012-10-04T17:02:39Z</dcterms:created>
  <dcterms:modified xsi:type="dcterms:W3CDTF">2013-03-31T09:29:11Z</dcterms:modified>
</cp:coreProperties>
</file>