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49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9858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5420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7299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2809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4.11.2012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0305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4.11.2012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5564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4.11.2012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328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5220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3150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6606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156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9385E-5342-4074-B21B-5568296DFC37}" type="datetimeFigureOut">
              <a:rPr lang="cs-CZ" smtClean="0"/>
              <a:t>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9618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0985404"/>
              </p:ext>
            </p:extLst>
          </p:nvPr>
        </p:nvGraphicFramePr>
        <p:xfrm>
          <a:off x="539552" y="1691774"/>
          <a:ext cx="8064896" cy="513281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Člověk a příroda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VY_32_INOVACE_223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7.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Fyzika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Prezentace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Mgr.  </a:t>
                      </a:r>
                      <a:r>
                        <a:rPr lang="cs-CZ" sz="1400" b="1" smtClean="0"/>
                        <a:t>Květoslava Latoňová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Rychlost rovnoměrného pohybu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dirty="0" smtClean="0"/>
                        <a:t>Prezentace slouží k výkladu učiva. Seznamuje</a:t>
                      </a:r>
                      <a:r>
                        <a:rPr lang="cs-CZ" sz="1400" b="1" baseline="0" dirty="0" smtClean="0"/>
                        <a:t> s  nejčastěji užívanými jednotkami a jejich převodem. Pro zpestření hodiny žáci doplní tabulku. Využijí učebnice: </a:t>
                      </a: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JÁCHIM, František; TESAŘ, Jiří. </a:t>
                      </a:r>
                      <a:r>
                        <a:rPr lang="cs-CZ" sz="140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Fyzika 7</a:t>
                      </a: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Praha: SPN, 2001, ISBN 80-7235-116-8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400" b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tabulek.</a:t>
                      </a:r>
                      <a:endParaRPr lang="cs-CZ" sz="1400" b="1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23. 9. 2012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4. 10. </a:t>
                      </a:r>
                      <a:r>
                        <a:rPr lang="cs-CZ" sz="1400" b="1" smtClean="0"/>
                        <a:t>2012</a:t>
                      </a:r>
                      <a:endParaRPr lang="cs-CZ" sz="14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7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620688"/>
            <a:ext cx="8229600" cy="3730426"/>
          </a:xfrm>
        </p:spPr>
        <p:txBody>
          <a:bodyPr>
            <a:noAutofit/>
          </a:bodyPr>
          <a:lstStyle/>
          <a:p>
            <a:r>
              <a:rPr lang="cs-CZ" sz="8000" b="1" u="sng" dirty="0" smtClean="0">
                <a:solidFill>
                  <a:srgbClr val="663300"/>
                </a:solidFill>
              </a:rPr>
              <a:t>RYCHLOST ROVNOMĚRNÉHO POHYBU</a:t>
            </a:r>
            <a:endParaRPr lang="cs-CZ" sz="8000" b="1" u="sng" dirty="0">
              <a:solidFill>
                <a:srgbClr val="663300"/>
              </a:solidFill>
            </a:endParaRPr>
          </a:p>
        </p:txBody>
      </p:sp>
      <p:pic>
        <p:nvPicPr>
          <p:cNvPr id="2050" name="Picture 2" descr="C:\Documents and Settings\verka\Local Settings\Temporary Internet Files\Content.IE5\A9TKC5NN\MC90019738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221086"/>
            <a:ext cx="3096344" cy="2126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Documents and Settings\verka\Local Settings\Temporary Internet Files\Content.IE5\PIE2V6CF\MC90021500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255" y="3717031"/>
            <a:ext cx="2373900" cy="2747653"/>
          </a:xfrm>
          <a:prstGeom prst="rect">
            <a:avLst/>
          </a:prstGeom>
          <a:noFill/>
          <a:scene3d>
            <a:camera prst="orthographicFront">
              <a:rot lat="0" lon="0" rev="420000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9539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600" b="1" u="sng" dirty="0" smtClean="0"/>
              <a:t>Pojem rychlost:</a:t>
            </a:r>
            <a:endParaRPr lang="cs-CZ" sz="3600" b="1" u="sng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502920" indent="-457200"/>
                <a:r>
                  <a:rPr lang="cs-CZ" b="1" dirty="0">
                    <a:latin typeface="Times New Roman" pitchFamily="18" charset="0"/>
                    <a:cs typeface="Times New Roman" pitchFamily="18" charset="0"/>
                  </a:rPr>
                  <a:t>Rychlost rovnoměrného pohybu určíme tak, že dráhu </a:t>
                </a:r>
                <a:r>
                  <a:rPr lang="cs-CZ" b="1" u="sng" dirty="0">
                    <a:latin typeface="Times New Roman" pitchFamily="18" charset="0"/>
                    <a:cs typeface="Times New Roman" pitchFamily="18" charset="0"/>
                  </a:rPr>
                  <a:t>s</a:t>
                </a:r>
                <a:r>
                  <a:rPr lang="cs-CZ" b="1" dirty="0">
                    <a:latin typeface="Times New Roman" pitchFamily="18" charset="0"/>
                    <a:cs typeface="Times New Roman" pitchFamily="18" charset="0"/>
                  </a:rPr>
                  <a:t> dělíme dobou pohybu </a:t>
                </a:r>
                <a:r>
                  <a:rPr lang="cs-CZ" b="1" u="sng" dirty="0">
                    <a:latin typeface="Times New Roman" pitchFamily="18" charset="0"/>
                    <a:cs typeface="Times New Roman" pitchFamily="18" charset="0"/>
                  </a:rPr>
                  <a:t>t</a:t>
                </a:r>
                <a:r>
                  <a:rPr lang="cs-CZ" b="1" dirty="0">
                    <a:latin typeface="Times New Roman" pitchFamily="18" charset="0"/>
                    <a:cs typeface="Times New Roman" pitchFamily="18" charset="0"/>
                  </a:rPr>
                  <a:t>. </a:t>
                </a:r>
              </a:p>
              <a:p>
                <a:pPr marL="502920" indent="-457200"/>
                <a:endParaRPr lang="cs-CZ" b="1" dirty="0"/>
              </a:p>
              <a:p>
                <a:pPr marL="502920" indent="-457200"/>
                <a:r>
                  <a:rPr lang="cs-CZ" b="1" u="sng" dirty="0">
                    <a:latin typeface="Times New Roman" pitchFamily="18" charset="0"/>
                    <a:cs typeface="Times New Roman" pitchFamily="18" charset="0"/>
                  </a:rPr>
                  <a:t>vzorec:</a:t>
                </a:r>
                <a:r>
                  <a:rPr lang="cs-CZ" b="1" dirty="0"/>
                  <a:t>     v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>
                            <a:latin typeface="Cambria Math"/>
                          </a:rPr>
                          <m:t>𝒔</m:t>
                        </m:r>
                      </m:num>
                      <m:den>
                        <m:r>
                          <a:rPr lang="cs-CZ" b="1" i="1">
                            <a:latin typeface="Cambria Math"/>
                          </a:rPr>
                          <m:t>𝒕</m:t>
                        </m:r>
                      </m:den>
                    </m:f>
                  </m:oMath>
                </a14:m>
                <a:endParaRPr lang="cs-CZ" dirty="0"/>
              </a:p>
              <a:p>
                <a:pPr marL="45720" indent="0">
                  <a:buNone/>
                </a:pPr>
                <a:endParaRPr lang="cs-CZ" b="1" u="sng" dirty="0"/>
              </a:p>
              <a:p>
                <a:pPr marL="502920" indent="-457200"/>
                <a:r>
                  <a:rPr lang="cs-CZ" b="1" u="sng" dirty="0">
                    <a:latin typeface="Times New Roman" pitchFamily="18" charset="0"/>
                    <a:cs typeface="Times New Roman" pitchFamily="18" charset="0"/>
                  </a:rPr>
                  <a:t>fyzikální veličina:</a:t>
                </a:r>
              </a:p>
              <a:p>
                <a:pPr marL="45720" indent="0">
                  <a:buNone/>
                </a:pPr>
                <a:r>
                  <a:rPr lang="cs-CZ" b="1" dirty="0" smtClean="0"/>
                  <a:t>	  </a:t>
                </a:r>
                <a:r>
                  <a:rPr lang="cs-CZ" b="1" dirty="0"/>
                  <a:t>rychlost		v		</a:t>
                </a:r>
                <a:r>
                  <a:rPr lang="en-US" b="1" dirty="0"/>
                  <a:t>[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>
                            <a:latin typeface="Cambria Math"/>
                          </a:rPr>
                          <m:t>𝒎</m:t>
                        </m:r>
                      </m:num>
                      <m:den>
                        <m:r>
                          <a:rPr lang="cs-CZ" b="1" i="1">
                            <a:latin typeface="Cambria Math"/>
                          </a:rPr>
                          <m:t>𝒔</m:t>
                        </m:r>
                      </m:den>
                    </m:f>
                  </m:oMath>
                </a14:m>
                <a:r>
                  <a:rPr lang="en-US" b="1" dirty="0"/>
                  <a:t>]</a:t>
                </a:r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037" t="-188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bdélník 3"/>
          <p:cNvSpPr/>
          <p:nvPr/>
        </p:nvSpPr>
        <p:spPr>
          <a:xfrm>
            <a:off x="2555776" y="3212976"/>
            <a:ext cx="1368152" cy="100811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403648" y="5293437"/>
            <a:ext cx="5616624" cy="7200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8849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Nadpis 1"/>
              <p:cNvSpPr>
                <a:spLocks noGrp="1"/>
              </p:cNvSpPr>
              <p:nvPr>
                <p:ph type="title"/>
              </p:nvPr>
            </p:nvSpPr>
            <p:spPr/>
            <p:txBody>
              <a:bodyPr>
                <a:normAutofit/>
              </a:bodyPr>
              <a:lstStyle/>
              <a:p>
                <a:pPr algn="l"/>
                <a:r>
                  <a:rPr lang="cs-CZ" sz="3600" b="1" dirty="0" smtClean="0"/>
                  <a:t>Převod z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0" smtClean="0">
                            <a:latin typeface="Cambria Math"/>
                          </a:rPr>
                          <m:t>𝐦</m:t>
                        </m:r>
                      </m:num>
                      <m:den>
                        <m:r>
                          <a:rPr lang="cs-CZ" sz="3600" b="1" i="0" smtClean="0">
                            <a:latin typeface="Cambria Math"/>
                          </a:rPr>
                          <m:t>𝐬</m:t>
                        </m:r>
                      </m:den>
                    </m:f>
                    <m:r>
                      <a:rPr lang="cs-CZ" sz="3600" b="1" i="0" smtClean="0">
                        <a:latin typeface="Cambria Math"/>
                      </a:rPr>
                      <m:t>  </m:t>
                    </m:r>
                  </m:oMath>
                </a14:m>
                <a:r>
                  <a:rPr lang="cs-CZ" sz="3600" b="1" dirty="0" smtClean="0"/>
                  <a:t>na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6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3600" b="1" i="0" smtClean="0">
                            <a:latin typeface="Cambria Math"/>
                          </a:rPr>
                          <m:t>𝐤𝐦</m:t>
                        </m:r>
                      </m:num>
                      <m:den>
                        <m:r>
                          <a:rPr lang="cs-CZ" sz="3600" b="1" i="0" smtClean="0">
                            <a:latin typeface="Cambria Math"/>
                          </a:rPr>
                          <m:t>𝐡</m:t>
                        </m:r>
                      </m:den>
                    </m:f>
                  </m:oMath>
                </a14:m>
                <a:r>
                  <a:rPr lang="cs-CZ" sz="3600" b="1" dirty="0" smtClean="0"/>
                  <a:t>  a zpět:</a:t>
                </a:r>
                <a:endParaRPr lang="cs-CZ" sz="3600" b="1" dirty="0"/>
              </a:p>
            </p:txBody>
          </p:sp>
        </mc:Choice>
        <mc:Fallback xmlns="">
          <p:sp>
            <p:nvSpPr>
              <p:cNvPr id="2" name="Nadpis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1">
                <a:blip r:embed="rId2"/>
                <a:stretch>
                  <a:fillRect l="-222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2060849"/>
                <a:ext cx="8229600" cy="3744416"/>
              </a:xfrm>
            </p:spPr>
            <p:txBody>
              <a:bodyPr/>
              <a:lstStyle/>
              <a:p>
                <a:r>
                  <a:rPr lang="cs-CZ" cap="all" dirty="0" smtClean="0"/>
                  <a:t>1</a:t>
                </a:r>
                <a:r>
                  <a:rPr lang="cs-CZ" b="1" cap="all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 cap="all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0" cap="all" smtClean="0">
                            <a:latin typeface="Cambria Math"/>
                          </a:rPr>
                          <m:t>𝐦</m:t>
                        </m:r>
                      </m:num>
                      <m:den>
                        <m:r>
                          <a:rPr lang="cs-CZ" b="1" i="0" cap="all" smtClean="0">
                            <a:latin typeface="Cambria Math"/>
                          </a:rPr>
                          <m:t>𝐬</m:t>
                        </m:r>
                      </m:den>
                    </m:f>
                  </m:oMath>
                </a14:m>
                <a:r>
                  <a:rPr lang="cs-CZ" b="1" cap="all" dirty="0" smtClean="0"/>
                  <a:t>  </a:t>
                </a:r>
                <a:r>
                  <a:rPr lang="cs-CZ" cap="all" dirty="0"/>
                  <a:t>=</a:t>
                </a:r>
                <a:r>
                  <a:rPr lang="cs-CZ" b="1" cap="all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 cap="all"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0" cap="all" smtClean="0">
                            <a:latin typeface="Cambria Math"/>
                          </a:rPr>
                          <m:t>𝟏</m:t>
                        </m:r>
                        <m:r>
                          <a:rPr lang="cs-CZ" b="1" i="0" cap="all" smtClean="0">
                            <a:latin typeface="Cambria Math"/>
                          </a:rPr>
                          <m:t> </m:t>
                        </m:r>
                        <m:r>
                          <a:rPr lang="cs-CZ" b="1" i="0" cap="all" smtClean="0">
                            <a:latin typeface="Cambria Math"/>
                          </a:rPr>
                          <m:t>𝐦</m:t>
                        </m:r>
                      </m:num>
                      <m:den>
                        <m:r>
                          <a:rPr lang="cs-CZ" b="1" i="0" cap="all" smtClean="0">
                            <a:latin typeface="Cambria Math"/>
                          </a:rPr>
                          <m:t>𝟏</m:t>
                        </m:r>
                        <m:r>
                          <a:rPr lang="cs-CZ" b="1" i="0" cap="all" smtClean="0">
                            <a:latin typeface="Cambria Math"/>
                          </a:rPr>
                          <m:t> </m:t>
                        </m:r>
                        <m:r>
                          <a:rPr lang="cs-CZ" b="1" i="0" cap="all" smtClean="0">
                            <a:latin typeface="Cambria Math"/>
                          </a:rPr>
                          <m:t>𝐬</m:t>
                        </m:r>
                        <m:r>
                          <a:rPr lang="cs-CZ" b="1" i="0" cap="all" smtClean="0">
                            <a:latin typeface="Cambria Math"/>
                          </a:rPr>
                          <m:t> </m:t>
                        </m:r>
                      </m:den>
                    </m:f>
                    <m:r>
                      <a:rPr lang="cs-CZ" b="1" i="1" cap="all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b="1" i="1" cap="all"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cap="all" smtClean="0">
                            <a:latin typeface="Cambria Math"/>
                          </a:rPr>
                          <m:t>𝟑𝟔𝟎𝟎</m:t>
                        </m:r>
                        <m:r>
                          <a:rPr lang="cs-CZ" b="1" i="0" cap="all" smtClean="0">
                            <a:latin typeface="Cambria Math"/>
                          </a:rPr>
                          <m:t> </m:t>
                        </m:r>
                        <m:r>
                          <a:rPr lang="cs-CZ" b="1" i="0" cap="all" smtClean="0">
                            <a:latin typeface="Cambria Math"/>
                          </a:rPr>
                          <m:t>𝐦</m:t>
                        </m:r>
                      </m:num>
                      <m:den>
                        <m:r>
                          <a:rPr lang="cs-CZ" b="1" i="0" cap="all" smtClean="0">
                            <a:latin typeface="Cambria Math"/>
                          </a:rPr>
                          <m:t>𝟑𝟔𝟎𝟎</m:t>
                        </m:r>
                        <m:r>
                          <a:rPr lang="cs-CZ" b="1" i="0" cap="all" smtClean="0">
                            <a:latin typeface="Cambria Math"/>
                          </a:rPr>
                          <m:t> </m:t>
                        </m:r>
                        <m:r>
                          <a:rPr lang="cs-CZ" b="1" i="0" cap="all" smtClean="0">
                            <a:latin typeface="Cambria Math"/>
                          </a:rPr>
                          <m:t>𝐬</m:t>
                        </m:r>
                      </m:den>
                    </m:f>
                  </m:oMath>
                </a14:m>
                <a:r>
                  <a:rPr lang="cs-CZ" b="1" cap="all" dirty="0"/>
                  <a:t>   </a:t>
                </a:r>
                <a:r>
                  <a:rPr lang="cs-CZ" cap="all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 cap="all"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0" cap="all" smtClean="0">
                            <a:latin typeface="Cambria Math"/>
                          </a:rPr>
                          <m:t>𝟑</m:t>
                        </m:r>
                        <m:r>
                          <a:rPr lang="cs-CZ" b="1" i="0" cap="all" smtClean="0">
                            <a:latin typeface="Cambria Math"/>
                          </a:rPr>
                          <m:t>,</m:t>
                        </m:r>
                        <m:r>
                          <a:rPr lang="cs-CZ" b="1" i="0" cap="all" smtClean="0">
                            <a:latin typeface="Cambria Math"/>
                          </a:rPr>
                          <m:t>𝟔</m:t>
                        </m:r>
                        <m:r>
                          <a:rPr lang="cs-CZ" b="1" i="0" cap="all" smtClean="0">
                            <a:latin typeface="Cambria Math"/>
                          </a:rPr>
                          <m:t> </m:t>
                        </m:r>
                        <m:r>
                          <a:rPr lang="cs-CZ" b="1" i="0" cap="all" smtClean="0">
                            <a:latin typeface="Cambria Math"/>
                          </a:rPr>
                          <m:t>𝐤𝐦</m:t>
                        </m:r>
                      </m:num>
                      <m:den>
                        <m:r>
                          <a:rPr lang="cs-CZ" b="1" i="0" cap="all" smtClean="0">
                            <a:latin typeface="Cambria Math"/>
                          </a:rPr>
                          <m:t>𝟏</m:t>
                        </m:r>
                        <m:r>
                          <a:rPr lang="cs-CZ" b="1" i="0" cap="all" smtClean="0">
                            <a:latin typeface="Cambria Math"/>
                          </a:rPr>
                          <m:t> </m:t>
                        </m:r>
                        <m:r>
                          <a:rPr lang="cs-CZ" b="1" i="0" cap="all" smtClean="0">
                            <a:latin typeface="Cambria Math"/>
                          </a:rPr>
                          <m:t>𝐡</m:t>
                        </m:r>
                      </m:den>
                    </m:f>
                  </m:oMath>
                </a14:m>
                <a:r>
                  <a:rPr lang="cs-CZ" b="1" cap="all" dirty="0"/>
                  <a:t> </a:t>
                </a:r>
                <a:r>
                  <a:rPr lang="cs-CZ" cap="all" dirty="0"/>
                  <a:t>= </a:t>
                </a:r>
                <a:r>
                  <a:rPr lang="cs-CZ" b="1" cap="all" dirty="0" smtClean="0"/>
                  <a:t>3,6</a:t>
                </a:r>
                <a:r>
                  <a:rPr lang="cs-CZ" cap="all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 cap="all"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0" cap="all" smtClean="0">
                            <a:latin typeface="Cambria Math"/>
                          </a:rPr>
                          <m:t>𝐤𝐦</m:t>
                        </m:r>
                      </m:num>
                      <m:den>
                        <m:r>
                          <a:rPr lang="cs-CZ" b="1" i="0" cap="all" smtClean="0">
                            <a:latin typeface="Cambria Math"/>
                          </a:rPr>
                          <m:t>𝐡</m:t>
                        </m:r>
                      </m:den>
                    </m:f>
                  </m:oMath>
                </a14:m>
                <a:endParaRPr lang="cs-CZ" cap="all" dirty="0" smtClean="0"/>
              </a:p>
              <a:p>
                <a:pPr marL="0" indent="0">
                  <a:buNone/>
                </a:pPr>
                <a:endParaRPr lang="cs-CZ" b="1" u="sng" cap="all" dirty="0"/>
              </a:p>
              <a:p>
                <a:r>
                  <a:rPr lang="cs-CZ" b="1" cap="all" dirty="0" smtClean="0"/>
                  <a:t> </a:t>
                </a:r>
                <a:r>
                  <a:rPr lang="cs-CZ" cap="all" dirty="0" smtClean="0"/>
                  <a:t>1</a:t>
                </a:r>
                <a:r>
                  <a:rPr lang="cs-CZ" b="1" cap="all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 cap="all"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0" cap="all" smtClean="0">
                            <a:latin typeface="Cambria Math"/>
                          </a:rPr>
                          <m:t>𝐤𝐦</m:t>
                        </m:r>
                      </m:num>
                      <m:den>
                        <m:r>
                          <a:rPr lang="cs-CZ" b="1" i="0" cap="all" smtClean="0">
                            <a:latin typeface="Cambria Math"/>
                          </a:rPr>
                          <m:t>𝐡</m:t>
                        </m:r>
                      </m:den>
                    </m:f>
                  </m:oMath>
                </a14:m>
                <a:r>
                  <a:rPr lang="cs-CZ" b="1" cap="all" dirty="0"/>
                  <a:t> </a:t>
                </a:r>
                <a:r>
                  <a:rPr lang="cs-CZ" cap="all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 cap="all"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0" cap="all" smtClean="0">
                            <a:latin typeface="Cambria Math"/>
                          </a:rPr>
                          <m:t>𝟏𝟎𝟎𝟎</m:t>
                        </m:r>
                        <m:r>
                          <a:rPr lang="cs-CZ" b="1" i="0" cap="all" smtClean="0">
                            <a:latin typeface="Cambria Math"/>
                          </a:rPr>
                          <m:t> </m:t>
                        </m:r>
                        <m:r>
                          <a:rPr lang="cs-CZ" b="1" i="0" cap="all" smtClean="0">
                            <a:latin typeface="Cambria Math"/>
                          </a:rPr>
                          <m:t>𝐦</m:t>
                        </m:r>
                      </m:num>
                      <m:den>
                        <m:r>
                          <a:rPr lang="cs-CZ" b="1" i="0" cap="all" smtClean="0">
                            <a:latin typeface="Cambria Math"/>
                          </a:rPr>
                          <m:t>𝟑𝟔𝟎𝟎</m:t>
                        </m:r>
                        <m:r>
                          <a:rPr lang="cs-CZ" b="1" i="0" cap="all" smtClean="0">
                            <a:latin typeface="Cambria Math"/>
                          </a:rPr>
                          <m:t> </m:t>
                        </m:r>
                        <m:r>
                          <a:rPr lang="cs-CZ" b="1" i="0" cap="all" smtClean="0">
                            <a:latin typeface="Cambria Math"/>
                          </a:rPr>
                          <m:t>𝐬</m:t>
                        </m:r>
                      </m:den>
                    </m:f>
                  </m:oMath>
                </a14:m>
                <a:r>
                  <a:rPr lang="cs-CZ" cap="all" dirty="0"/>
                  <a:t>  </a:t>
                </a:r>
                <a:r>
                  <a:rPr lang="cs-CZ" cap="all" dirty="0" smtClean="0"/>
                  <a:t>= </a:t>
                </a:r>
                <a:r>
                  <a:rPr lang="cs-CZ" b="1" cap="all" dirty="0" smtClean="0"/>
                  <a:t>1000 : 3600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 cap="all"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0" cap="all" smtClean="0">
                            <a:latin typeface="Cambria Math"/>
                          </a:rPr>
                          <m:t>𝐦</m:t>
                        </m:r>
                      </m:num>
                      <m:den>
                        <m:r>
                          <a:rPr lang="cs-CZ" b="1" i="0" cap="all" smtClean="0">
                            <a:latin typeface="Cambria Math"/>
                          </a:rPr>
                          <m:t>𝐬</m:t>
                        </m:r>
                      </m:den>
                    </m:f>
                  </m:oMath>
                </a14:m>
                <a:r>
                  <a:rPr lang="cs-CZ" cap="all" dirty="0"/>
                  <a:t>  </a:t>
                </a:r>
                <a:r>
                  <a:rPr lang="cs-CZ" b="1" cap="all" dirty="0"/>
                  <a:t>= 0,28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 cap="all"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0" cap="all" smtClean="0">
                            <a:latin typeface="Cambria Math"/>
                          </a:rPr>
                          <m:t>𝐦</m:t>
                        </m:r>
                      </m:num>
                      <m:den>
                        <m:r>
                          <a:rPr lang="cs-CZ" b="1" i="0" cap="all" smtClean="0">
                            <a:latin typeface="Cambria Math"/>
                          </a:rPr>
                          <m:t>𝐬</m:t>
                        </m:r>
                      </m:den>
                    </m:f>
                  </m:oMath>
                </a14:m>
                <a:endParaRPr lang="cs-CZ" b="1" u="sng" cap="all" dirty="0"/>
              </a:p>
              <a:p>
                <a:pPr marL="0" indent="0">
                  <a:buNone/>
                </a:pPr>
                <a:r>
                  <a:rPr lang="pl-PL" b="1" cap="all" dirty="0"/>
                  <a:t> </a:t>
                </a:r>
                <a:endParaRPr lang="cs-CZ" b="1" u="sng" cap="all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2060849"/>
                <a:ext cx="8229600" cy="3744416"/>
              </a:xfrm>
              <a:blipFill rotWithShape="1">
                <a:blip r:embed="rId3"/>
                <a:stretch>
                  <a:fillRect l="-17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14050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600" b="1" dirty="0" smtClean="0"/>
              <a:t>příklady:</a:t>
            </a:r>
            <a:endParaRPr lang="cs-CZ" sz="36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Zástupný symbol pro text 5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457200" y="1268760"/>
                <a:ext cx="4040188" cy="906115"/>
              </a:xfrm>
            </p:spPr>
            <p:txBody>
              <a:bodyPr>
                <a:normAutofit/>
              </a:bodyPr>
              <a:lstStyle/>
              <a:p>
                <a:r>
                  <a:rPr lang="cs-CZ" sz="2800" dirty="0" smtClean="0"/>
                  <a:t>převeď na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cap="all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i="0" cap="all" smtClean="0">
                            <a:latin typeface="Cambria Math"/>
                          </a:rPr>
                          <m:t>𝐤𝐦</m:t>
                        </m:r>
                      </m:num>
                      <m:den>
                        <m:r>
                          <a:rPr lang="cs-CZ" sz="2800" b="1" i="0" cap="all" smtClean="0">
                            <a:latin typeface="Cambria Math"/>
                          </a:rPr>
                          <m:t>𝐡</m:t>
                        </m:r>
                      </m:den>
                    </m:f>
                  </m:oMath>
                </a14:m>
                <a:endParaRPr lang="cs-CZ" sz="2800" dirty="0"/>
              </a:p>
            </p:txBody>
          </p:sp>
        </mc:Choice>
        <mc:Fallback xmlns="">
          <p:sp>
            <p:nvSpPr>
              <p:cNvPr id="6" name="Zástupný symbol pro text 5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457200" y="1268760"/>
                <a:ext cx="4040188" cy="906115"/>
              </a:xfrm>
              <a:blipFill rotWithShape="1">
                <a:blip r:embed="rId2"/>
                <a:stretch>
                  <a:fillRect l="-3017" b="-939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Zástupný symbol pro obsah 6"/>
              <p:cNvSpPr>
                <a:spLocks noGrp="1"/>
              </p:cNvSpPr>
              <p:nvPr>
                <p:ph sz="half" idx="2"/>
              </p:nvPr>
            </p:nvSpPr>
            <p:spPr/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cs-CZ" sz="2800" b="1" dirty="0" smtClean="0"/>
                  <a:t>5,3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 cap="all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i="0" cap="all" smtClean="0">
                            <a:latin typeface="Cambria Math"/>
                          </a:rPr>
                          <m:t>𝐦</m:t>
                        </m:r>
                      </m:num>
                      <m:den>
                        <m:r>
                          <a:rPr lang="cs-CZ" sz="2800" b="1" i="0" cap="all" smtClean="0">
                            <a:latin typeface="Cambria Math"/>
                          </a:rPr>
                          <m:t>𝐬</m:t>
                        </m:r>
                        <m:r>
                          <a:rPr lang="cs-CZ" sz="2800" b="1" i="0" cap="all" smtClean="0">
                            <a:latin typeface="Cambria Math"/>
                          </a:rPr>
                          <m:t> </m:t>
                        </m:r>
                      </m:den>
                    </m:f>
                  </m:oMath>
                </a14:m>
                <a:r>
                  <a:rPr lang="cs-CZ" sz="2800" b="1" dirty="0" smtClean="0"/>
                  <a:t> =</a:t>
                </a:r>
                <a:endParaRPr lang="cs-CZ" sz="2800" b="1" dirty="0"/>
              </a:p>
              <a:p>
                <a:pPr marL="0" indent="0">
                  <a:buNone/>
                </a:pPr>
                <a:r>
                  <a:rPr lang="cs-CZ" sz="2800" b="1" dirty="0" smtClean="0"/>
                  <a:t>30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 cap="all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cap="all">
                            <a:latin typeface="Cambria Math"/>
                          </a:rPr>
                          <m:t>𝐦</m:t>
                        </m:r>
                      </m:num>
                      <m:den>
                        <m:r>
                          <a:rPr lang="cs-CZ" sz="2800" b="1" cap="all">
                            <a:latin typeface="Cambria Math"/>
                          </a:rPr>
                          <m:t>𝐬</m:t>
                        </m:r>
                        <m:r>
                          <a:rPr lang="cs-CZ" sz="2800" b="1" cap="all">
                            <a:latin typeface="Cambria Math"/>
                          </a:rPr>
                          <m:t> </m:t>
                        </m:r>
                      </m:den>
                    </m:f>
                  </m:oMath>
                </a14:m>
                <a:r>
                  <a:rPr lang="cs-CZ" sz="2800" b="1" dirty="0"/>
                  <a:t> =</a:t>
                </a:r>
              </a:p>
              <a:p>
                <a:pPr marL="0" indent="0">
                  <a:buNone/>
                </a:pPr>
                <a:r>
                  <a:rPr lang="cs-CZ" sz="2800" b="1" dirty="0" smtClean="0"/>
                  <a:t>17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 cap="all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cap="all">
                            <a:latin typeface="Cambria Math"/>
                          </a:rPr>
                          <m:t>𝐦</m:t>
                        </m:r>
                      </m:num>
                      <m:den>
                        <m:r>
                          <a:rPr lang="cs-CZ" sz="2800" b="1" cap="all">
                            <a:latin typeface="Cambria Math"/>
                          </a:rPr>
                          <m:t>𝐬</m:t>
                        </m:r>
                        <m:r>
                          <a:rPr lang="cs-CZ" sz="2800" b="1" cap="all">
                            <a:latin typeface="Cambria Math"/>
                          </a:rPr>
                          <m:t> </m:t>
                        </m:r>
                      </m:den>
                    </m:f>
                  </m:oMath>
                </a14:m>
                <a:r>
                  <a:rPr lang="cs-CZ" sz="2800" b="1" dirty="0"/>
                  <a:t> =</a:t>
                </a:r>
              </a:p>
              <a:p>
                <a:pPr marL="0" indent="0">
                  <a:buNone/>
                </a:pPr>
                <a:r>
                  <a:rPr lang="cs-CZ" sz="2800" b="1" dirty="0" smtClean="0"/>
                  <a:t>120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 cap="all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cap="all">
                            <a:latin typeface="Cambria Math"/>
                          </a:rPr>
                          <m:t>𝐦</m:t>
                        </m:r>
                      </m:num>
                      <m:den>
                        <m:r>
                          <a:rPr lang="cs-CZ" sz="2800" b="1" cap="all">
                            <a:latin typeface="Cambria Math"/>
                          </a:rPr>
                          <m:t>𝐬</m:t>
                        </m:r>
                        <m:r>
                          <a:rPr lang="cs-CZ" sz="2800" b="1" cap="all">
                            <a:latin typeface="Cambria Math"/>
                          </a:rPr>
                          <m:t> </m:t>
                        </m:r>
                      </m:den>
                    </m:f>
                  </m:oMath>
                </a14:m>
                <a:r>
                  <a:rPr lang="cs-CZ" sz="2800" b="1" dirty="0"/>
                  <a:t> =</a:t>
                </a:r>
              </a:p>
              <a:p>
                <a:pPr marL="0" indent="0">
                  <a:buNone/>
                </a:pPr>
                <a:r>
                  <a:rPr lang="cs-CZ" sz="2800" b="1" dirty="0" smtClean="0"/>
                  <a:t>1,2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 cap="all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cap="all">
                            <a:latin typeface="Cambria Math"/>
                          </a:rPr>
                          <m:t>𝐦</m:t>
                        </m:r>
                      </m:num>
                      <m:den>
                        <m:r>
                          <a:rPr lang="cs-CZ" sz="2800" b="1" cap="all">
                            <a:latin typeface="Cambria Math"/>
                          </a:rPr>
                          <m:t>𝐬</m:t>
                        </m:r>
                        <m:r>
                          <a:rPr lang="cs-CZ" sz="2800" b="1" cap="all">
                            <a:latin typeface="Cambria Math"/>
                          </a:rPr>
                          <m:t> </m:t>
                        </m:r>
                      </m:den>
                    </m:f>
                  </m:oMath>
                </a14:m>
                <a:r>
                  <a:rPr lang="cs-CZ" sz="2800" b="1" dirty="0"/>
                  <a:t> =</a:t>
                </a:r>
              </a:p>
              <a:p>
                <a:pPr marL="0" indent="0">
                  <a:buNone/>
                </a:pPr>
                <a:r>
                  <a:rPr lang="cs-CZ" sz="2800" b="1" dirty="0" smtClean="0"/>
                  <a:t>67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 cap="all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cap="all">
                            <a:latin typeface="Cambria Math"/>
                          </a:rPr>
                          <m:t>𝐦</m:t>
                        </m:r>
                      </m:num>
                      <m:den>
                        <m:r>
                          <a:rPr lang="cs-CZ" sz="2800" b="1" cap="all">
                            <a:latin typeface="Cambria Math"/>
                          </a:rPr>
                          <m:t>𝐬</m:t>
                        </m:r>
                        <m:r>
                          <a:rPr lang="cs-CZ" sz="2800" b="1" cap="all">
                            <a:latin typeface="Cambria Math"/>
                          </a:rPr>
                          <m:t> </m:t>
                        </m:r>
                      </m:den>
                    </m:f>
                  </m:oMath>
                </a14:m>
                <a:r>
                  <a:rPr lang="cs-CZ" sz="2800" b="1" dirty="0"/>
                  <a:t> =</a:t>
                </a:r>
              </a:p>
              <a:p>
                <a:pPr marL="0" indent="0">
                  <a:buNone/>
                </a:pPr>
                <a:endParaRPr lang="cs-CZ" sz="2800" b="1" dirty="0"/>
              </a:p>
            </p:txBody>
          </p:sp>
        </mc:Choice>
        <mc:Fallback xmlns="">
          <p:sp>
            <p:nvSpPr>
              <p:cNvPr id="7" name="Zástupný symbol pro obsah 6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 rotWithShape="1">
                <a:blip r:embed="rId3"/>
                <a:stretch>
                  <a:fillRect l="-3017" t="-108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Zástupný symbol pro text 7"/>
              <p:cNvSpPr>
                <a:spLocks noGrp="1"/>
              </p:cNvSpPr>
              <p:nvPr>
                <p:ph type="body" sz="quarter" idx="3"/>
              </p:nvPr>
            </p:nvSpPr>
            <p:spPr>
              <a:xfrm>
                <a:off x="4644008" y="1154733"/>
                <a:ext cx="4041775" cy="906115"/>
              </a:xfrm>
            </p:spPr>
            <p:txBody>
              <a:bodyPr>
                <a:normAutofit/>
              </a:bodyPr>
              <a:lstStyle/>
              <a:p>
                <a:r>
                  <a:rPr lang="cs-CZ" sz="2800" dirty="0" smtClean="0"/>
                  <a:t>převeď na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cap="all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i="0" cap="all" smtClean="0">
                            <a:latin typeface="Cambria Math"/>
                          </a:rPr>
                          <m:t>𝐦</m:t>
                        </m:r>
                      </m:num>
                      <m:den>
                        <m:r>
                          <a:rPr lang="cs-CZ" sz="2800" b="1" i="0" cap="all" smtClean="0">
                            <a:latin typeface="Cambria Math"/>
                          </a:rPr>
                          <m:t>𝐬</m:t>
                        </m:r>
                      </m:den>
                    </m:f>
                  </m:oMath>
                </a14:m>
                <a:endParaRPr lang="cs-CZ" sz="2800" dirty="0"/>
              </a:p>
            </p:txBody>
          </p:sp>
        </mc:Choice>
        <mc:Fallback xmlns="">
          <p:sp>
            <p:nvSpPr>
              <p:cNvPr id="8" name="Zástupný symbol pro text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quarter" idx="3"/>
              </p:nvPr>
            </p:nvSpPr>
            <p:spPr>
              <a:xfrm>
                <a:off x="4644008" y="1154733"/>
                <a:ext cx="4041775" cy="906115"/>
              </a:xfrm>
              <a:blipFill rotWithShape="1">
                <a:blip r:embed="rId4"/>
                <a:stretch>
                  <a:fillRect l="-3167" b="-100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Zástupný symbol pro obsah 8"/>
              <p:cNvSpPr>
                <a:spLocks noGrp="1"/>
              </p:cNvSpPr>
              <p:nvPr>
                <p:ph sz="quarter" idx="4"/>
              </p:nvPr>
            </p:nvSpPr>
            <p:spPr>
              <a:xfrm>
                <a:off x="4644008" y="1988840"/>
                <a:ext cx="4041775" cy="4320480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cs-CZ" sz="2800" b="1" dirty="0" smtClean="0"/>
                  <a:t>6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cap="all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cap="all">
                            <a:latin typeface="Cambria Math"/>
                          </a:rPr>
                          <m:t>𝐤𝐦</m:t>
                        </m:r>
                      </m:num>
                      <m:den>
                        <m:r>
                          <a:rPr lang="cs-CZ" sz="2800" b="1" cap="all">
                            <a:latin typeface="Cambria Math"/>
                          </a:rPr>
                          <m:t>𝐡</m:t>
                        </m:r>
                      </m:den>
                    </m:f>
                  </m:oMath>
                </a14:m>
                <a:r>
                  <a:rPr lang="cs-CZ" sz="2800" b="1" dirty="0" smtClean="0"/>
                  <a:t> =</a:t>
                </a:r>
              </a:p>
              <a:p>
                <a:pPr marL="0" indent="0">
                  <a:buNone/>
                </a:pPr>
                <a:r>
                  <a:rPr lang="cs-CZ" sz="2800" b="1" dirty="0" smtClean="0"/>
                  <a:t>50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cap="all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cap="all">
                            <a:latin typeface="Cambria Math"/>
                          </a:rPr>
                          <m:t>𝐤𝐦</m:t>
                        </m:r>
                      </m:num>
                      <m:den>
                        <m:r>
                          <a:rPr lang="cs-CZ" sz="2800" b="1" cap="all">
                            <a:latin typeface="Cambria Math"/>
                          </a:rPr>
                          <m:t>𝐡</m:t>
                        </m:r>
                      </m:den>
                    </m:f>
                  </m:oMath>
                </a14:m>
                <a:r>
                  <a:rPr lang="cs-CZ" sz="2800" b="1" dirty="0" smtClean="0"/>
                  <a:t> =</a:t>
                </a:r>
              </a:p>
              <a:p>
                <a:pPr marL="0" indent="0">
                  <a:buNone/>
                </a:pPr>
                <a:r>
                  <a:rPr lang="cs-CZ" sz="2800" b="1" dirty="0" smtClean="0"/>
                  <a:t>130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cap="all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cap="all">
                            <a:latin typeface="Cambria Math"/>
                          </a:rPr>
                          <m:t>𝐤𝐦</m:t>
                        </m:r>
                      </m:num>
                      <m:den>
                        <m:r>
                          <a:rPr lang="cs-CZ" sz="2800" b="1" cap="all">
                            <a:latin typeface="Cambria Math"/>
                          </a:rPr>
                          <m:t>𝐡</m:t>
                        </m:r>
                      </m:den>
                    </m:f>
                  </m:oMath>
                </a14:m>
                <a:r>
                  <a:rPr lang="cs-CZ" sz="2800" b="1" dirty="0" smtClean="0"/>
                  <a:t> =</a:t>
                </a:r>
              </a:p>
              <a:p>
                <a:pPr marL="0" indent="0">
                  <a:buNone/>
                </a:pPr>
                <a:r>
                  <a:rPr lang="cs-CZ" sz="2800" b="1" dirty="0" smtClean="0"/>
                  <a:t>28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cap="all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cap="all">
                            <a:latin typeface="Cambria Math"/>
                          </a:rPr>
                          <m:t>𝐤𝐦</m:t>
                        </m:r>
                      </m:num>
                      <m:den>
                        <m:r>
                          <a:rPr lang="cs-CZ" sz="2800" b="1" cap="all">
                            <a:latin typeface="Cambria Math"/>
                          </a:rPr>
                          <m:t>𝐡</m:t>
                        </m:r>
                      </m:den>
                    </m:f>
                  </m:oMath>
                </a14:m>
                <a:r>
                  <a:rPr lang="cs-CZ" sz="2800" b="1" dirty="0" smtClean="0"/>
                  <a:t> =</a:t>
                </a:r>
              </a:p>
              <a:p>
                <a:pPr marL="0" indent="0">
                  <a:buNone/>
                </a:pPr>
                <a:r>
                  <a:rPr lang="cs-CZ" sz="2800" b="1" dirty="0" smtClean="0"/>
                  <a:t>98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cap="all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cap="all">
                            <a:latin typeface="Cambria Math"/>
                          </a:rPr>
                          <m:t>𝐤𝐦</m:t>
                        </m:r>
                      </m:num>
                      <m:den>
                        <m:r>
                          <a:rPr lang="cs-CZ" sz="2800" b="1" cap="all">
                            <a:latin typeface="Cambria Math"/>
                          </a:rPr>
                          <m:t>𝐡</m:t>
                        </m:r>
                      </m:den>
                    </m:f>
                  </m:oMath>
                </a14:m>
                <a:r>
                  <a:rPr lang="cs-CZ" sz="2800" b="1" dirty="0" smtClean="0"/>
                  <a:t> =</a:t>
                </a:r>
              </a:p>
              <a:p>
                <a:pPr marL="0" indent="0">
                  <a:buNone/>
                </a:pPr>
                <a:r>
                  <a:rPr lang="cs-CZ" sz="2800" b="1" dirty="0" smtClean="0"/>
                  <a:t>290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cap="all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cap="all">
                            <a:latin typeface="Cambria Math"/>
                          </a:rPr>
                          <m:t>𝐤𝐦</m:t>
                        </m:r>
                      </m:num>
                      <m:den>
                        <m:r>
                          <a:rPr lang="cs-CZ" sz="2800" b="1" cap="all">
                            <a:latin typeface="Cambria Math"/>
                          </a:rPr>
                          <m:t>𝐡</m:t>
                        </m:r>
                      </m:den>
                    </m:f>
                  </m:oMath>
                </a14:m>
                <a:r>
                  <a:rPr lang="cs-CZ" sz="2800" b="1" dirty="0" smtClean="0"/>
                  <a:t> =</a:t>
                </a:r>
              </a:p>
              <a:p>
                <a:pPr marL="0" indent="0">
                  <a:buNone/>
                </a:pPr>
                <a:endParaRPr lang="cs-CZ" sz="2800" b="1" dirty="0"/>
              </a:p>
            </p:txBody>
          </p:sp>
        </mc:Choice>
        <mc:Fallback xmlns="">
          <p:sp>
            <p:nvSpPr>
              <p:cNvPr id="9" name="Zástupný symbol pro obsah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4"/>
              </p:nvPr>
            </p:nvSpPr>
            <p:spPr>
              <a:xfrm>
                <a:off x="4644008" y="1988840"/>
                <a:ext cx="4041775" cy="4320480"/>
              </a:xfrm>
              <a:blipFill rotWithShape="1">
                <a:blip r:embed="rId5"/>
                <a:stretch>
                  <a:fillRect l="-31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1979712" y="2060848"/>
                <a:ext cx="1656184" cy="38529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0000"/>
                    </a:solidFill>
                  </a:rPr>
                  <a:t>19,08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cap="all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cap="all">
                            <a:solidFill>
                              <a:srgbClr val="FF0000"/>
                            </a:solidFill>
                            <a:latin typeface="Cambria Math"/>
                          </a:rPr>
                          <m:t>𝐤𝐦</m:t>
                        </m:r>
                      </m:num>
                      <m:den>
                        <m:r>
                          <a:rPr lang="cs-CZ" sz="2800" b="1" cap="all">
                            <a:solidFill>
                              <a:srgbClr val="FF0000"/>
                            </a:solidFill>
                            <a:latin typeface="Cambria Math"/>
                          </a:rPr>
                          <m:t>𝐡</m:t>
                        </m:r>
                      </m:den>
                    </m:f>
                  </m:oMath>
                </a14:m>
                <a:endParaRPr lang="cs-CZ" sz="2800" b="1" dirty="0" smtClean="0">
                  <a:solidFill>
                    <a:srgbClr val="FF0000"/>
                  </a:solidFill>
                </a:endParaRPr>
              </a:p>
              <a:p>
                <a:r>
                  <a:rPr lang="cs-CZ" sz="2800" b="1" dirty="0" smtClean="0">
                    <a:solidFill>
                      <a:srgbClr val="FF0000"/>
                    </a:solidFill>
                  </a:rPr>
                  <a:t>108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cap="all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cap="all">
                            <a:solidFill>
                              <a:srgbClr val="FF0000"/>
                            </a:solidFill>
                            <a:latin typeface="Cambria Math"/>
                          </a:rPr>
                          <m:t>𝐤𝐦</m:t>
                        </m:r>
                      </m:num>
                      <m:den>
                        <m:r>
                          <a:rPr lang="cs-CZ" sz="2800" b="1" cap="all">
                            <a:solidFill>
                              <a:srgbClr val="FF0000"/>
                            </a:solidFill>
                            <a:latin typeface="Cambria Math"/>
                          </a:rPr>
                          <m:t>𝐡</m:t>
                        </m:r>
                      </m:den>
                    </m:f>
                  </m:oMath>
                </a14:m>
                <a:endParaRPr lang="cs-CZ" sz="2800" b="1" dirty="0" smtClean="0">
                  <a:solidFill>
                    <a:srgbClr val="FF0000"/>
                  </a:solidFill>
                </a:endParaRPr>
              </a:p>
              <a:p>
                <a:r>
                  <a:rPr lang="cs-CZ" sz="2800" b="1" dirty="0" smtClean="0">
                    <a:solidFill>
                      <a:srgbClr val="FF0000"/>
                    </a:solidFill>
                  </a:rPr>
                  <a:t>61,2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cap="all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cap="all">
                            <a:solidFill>
                              <a:srgbClr val="FF0000"/>
                            </a:solidFill>
                            <a:latin typeface="Cambria Math"/>
                          </a:rPr>
                          <m:t>𝐤𝐦</m:t>
                        </m:r>
                      </m:num>
                      <m:den>
                        <m:r>
                          <a:rPr lang="cs-CZ" sz="2800" b="1" cap="all">
                            <a:solidFill>
                              <a:srgbClr val="FF0000"/>
                            </a:solidFill>
                            <a:latin typeface="Cambria Math"/>
                          </a:rPr>
                          <m:t>𝐡</m:t>
                        </m:r>
                      </m:den>
                    </m:f>
                  </m:oMath>
                </a14:m>
                <a:endParaRPr lang="cs-CZ" sz="2800" b="1" dirty="0" smtClean="0">
                  <a:solidFill>
                    <a:srgbClr val="FF0000"/>
                  </a:solidFill>
                </a:endParaRPr>
              </a:p>
              <a:p>
                <a:r>
                  <a:rPr lang="cs-CZ" sz="2800" b="1" dirty="0" smtClean="0">
                    <a:solidFill>
                      <a:srgbClr val="FF0000"/>
                    </a:solidFill>
                  </a:rPr>
                  <a:t>432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cap="all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cap="all">
                            <a:solidFill>
                              <a:srgbClr val="FF0000"/>
                            </a:solidFill>
                            <a:latin typeface="Cambria Math"/>
                          </a:rPr>
                          <m:t>𝐤𝐦</m:t>
                        </m:r>
                      </m:num>
                      <m:den>
                        <m:r>
                          <a:rPr lang="cs-CZ" sz="2800" b="1" cap="all">
                            <a:solidFill>
                              <a:srgbClr val="FF0000"/>
                            </a:solidFill>
                            <a:latin typeface="Cambria Math"/>
                          </a:rPr>
                          <m:t>𝐡</m:t>
                        </m:r>
                      </m:den>
                    </m:f>
                  </m:oMath>
                </a14:m>
                <a:endParaRPr lang="cs-CZ" sz="2800" b="1" dirty="0" smtClean="0">
                  <a:solidFill>
                    <a:srgbClr val="FF0000"/>
                  </a:solidFill>
                </a:endParaRPr>
              </a:p>
              <a:p>
                <a:r>
                  <a:rPr lang="cs-CZ" sz="2800" b="1" dirty="0" smtClean="0">
                    <a:solidFill>
                      <a:srgbClr val="FF0000"/>
                    </a:solidFill>
                  </a:rPr>
                  <a:t>4,32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cap="all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cap="all">
                            <a:solidFill>
                              <a:srgbClr val="FF0000"/>
                            </a:solidFill>
                            <a:latin typeface="Cambria Math"/>
                          </a:rPr>
                          <m:t>𝐤𝐦</m:t>
                        </m:r>
                      </m:num>
                      <m:den>
                        <m:r>
                          <a:rPr lang="cs-CZ" sz="2800" b="1" cap="all">
                            <a:solidFill>
                              <a:srgbClr val="FF0000"/>
                            </a:solidFill>
                            <a:latin typeface="Cambria Math"/>
                          </a:rPr>
                          <m:t>𝐡</m:t>
                        </m:r>
                      </m:den>
                    </m:f>
                  </m:oMath>
                </a14:m>
                <a:endParaRPr lang="cs-CZ" sz="2800" b="1" dirty="0" smtClean="0">
                  <a:solidFill>
                    <a:srgbClr val="FF0000"/>
                  </a:solidFill>
                </a:endParaRPr>
              </a:p>
              <a:p>
                <a:r>
                  <a:rPr lang="cs-CZ" sz="2800" b="1" dirty="0" smtClean="0">
                    <a:solidFill>
                      <a:srgbClr val="FF0000"/>
                    </a:solidFill>
                  </a:rPr>
                  <a:t>241,2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cap="all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cap="all">
                            <a:solidFill>
                              <a:srgbClr val="FF0000"/>
                            </a:solidFill>
                            <a:latin typeface="Cambria Math"/>
                          </a:rPr>
                          <m:t>𝐤𝐦</m:t>
                        </m:r>
                      </m:num>
                      <m:den>
                        <m:r>
                          <a:rPr lang="cs-CZ" sz="2800" b="1" cap="all">
                            <a:solidFill>
                              <a:srgbClr val="FF0000"/>
                            </a:solidFill>
                            <a:latin typeface="Cambria Math"/>
                          </a:rPr>
                          <m:t>𝐡</m:t>
                        </m:r>
                      </m:den>
                    </m:f>
                  </m:oMath>
                </a14:m>
                <a:endParaRPr lang="cs-CZ" sz="28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9712" y="2060848"/>
                <a:ext cx="1656184" cy="3852978"/>
              </a:xfrm>
              <a:prstGeom prst="rect">
                <a:avLst/>
              </a:prstGeom>
              <a:blipFill rotWithShape="1">
                <a:blip r:embed="rId6"/>
                <a:stretch>
                  <a:fillRect l="-7749" b="-142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6012160" y="2001986"/>
                <a:ext cx="2843808" cy="40330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3200" b="1" dirty="0" smtClean="0">
                    <a:solidFill>
                      <a:srgbClr val="FF0000"/>
                    </a:solidFill>
                  </a:rPr>
                  <a:t>1,67 (1,68)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b="1" i="1" cap="all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b="1" cap="all">
                            <a:solidFill>
                              <a:srgbClr val="FF0000"/>
                            </a:solidFill>
                            <a:latin typeface="Cambria Math"/>
                          </a:rPr>
                          <m:t>𝐦</m:t>
                        </m:r>
                      </m:num>
                      <m:den>
                        <m:r>
                          <a:rPr lang="cs-CZ" sz="3200" b="1" cap="all">
                            <a:solidFill>
                              <a:srgbClr val="FF0000"/>
                            </a:solidFill>
                            <a:latin typeface="Cambria Math"/>
                          </a:rPr>
                          <m:t>𝐬</m:t>
                        </m:r>
                        <m:r>
                          <a:rPr lang="cs-CZ" sz="3200" b="1" cap="all">
                            <a:solidFill>
                              <a:srgbClr val="FF0000"/>
                            </a:solidFill>
                            <a:latin typeface="Cambria Math"/>
                          </a:rPr>
                          <m:t> </m:t>
                        </m:r>
                      </m:den>
                    </m:f>
                  </m:oMath>
                </a14:m>
                <a:r>
                  <a:rPr lang="cs-CZ" sz="3200" b="1" dirty="0" smtClean="0">
                    <a:solidFill>
                      <a:srgbClr val="FF0000"/>
                    </a:solidFill>
                  </a:rPr>
                  <a:t> </a:t>
                </a:r>
              </a:p>
              <a:p>
                <a:r>
                  <a:rPr lang="cs-CZ" sz="3200" b="1" dirty="0" smtClean="0">
                    <a:solidFill>
                      <a:srgbClr val="FF0000"/>
                    </a:solidFill>
                  </a:rPr>
                  <a:t>13,89 (14)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b="1" i="1" cap="all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b="1" cap="all">
                            <a:solidFill>
                              <a:srgbClr val="FF0000"/>
                            </a:solidFill>
                            <a:latin typeface="Cambria Math"/>
                          </a:rPr>
                          <m:t>𝐦</m:t>
                        </m:r>
                      </m:num>
                      <m:den>
                        <m:r>
                          <a:rPr lang="cs-CZ" sz="3200" b="1" cap="all">
                            <a:solidFill>
                              <a:srgbClr val="FF0000"/>
                            </a:solidFill>
                            <a:latin typeface="Cambria Math"/>
                          </a:rPr>
                          <m:t>𝐬</m:t>
                        </m:r>
                        <m:r>
                          <a:rPr lang="cs-CZ" sz="3200" b="1" cap="all">
                            <a:solidFill>
                              <a:srgbClr val="FF0000"/>
                            </a:solidFill>
                            <a:latin typeface="Cambria Math"/>
                          </a:rPr>
                          <m:t> </m:t>
                        </m:r>
                      </m:den>
                    </m:f>
                  </m:oMath>
                </a14:m>
                <a:r>
                  <a:rPr lang="cs-CZ" sz="3200" b="1" dirty="0" smtClean="0">
                    <a:solidFill>
                      <a:srgbClr val="FF0000"/>
                    </a:solidFill>
                  </a:rPr>
                  <a:t> </a:t>
                </a:r>
              </a:p>
              <a:p>
                <a:r>
                  <a:rPr lang="cs-CZ" sz="3200" b="1" dirty="0" smtClean="0">
                    <a:solidFill>
                      <a:srgbClr val="FF0000"/>
                    </a:solidFill>
                  </a:rPr>
                  <a:t>36,11 (36,4)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b="1" i="1" cap="all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b="1" cap="all">
                            <a:solidFill>
                              <a:srgbClr val="FF0000"/>
                            </a:solidFill>
                            <a:latin typeface="Cambria Math"/>
                          </a:rPr>
                          <m:t>𝐦</m:t>
                        </m:r>
                      </m:num>
                      <m:den>
                        <m:r>
                          <a:rPr lang="cs-CZ" sz="3200" b="1" cap="all">
                            <a:solidFill>
                              <a:srgbClr val="FF0000"/>
                            </a:solidFill>
                            <a:latin typeface="Cambria Math"/>
                          </a:rPr>
                          <m:t>𝐬</m:t>
                        </m:r>
                        <m:r>
                          <a:rPr lang="cs-CZ" sz="3200" b="1" cap="all">
                            <a:solidFill>
                              <a:srgbClr val="FF0000"/>
                            </a:solidFill>
                            <a:latin typeface="Cambria Math"/>
                          </a:rPr>
                          <m:t> </m:t>
                        </m:r>
                      </m:den>
                    </m:f>
                  </m:oMath>
                </a14:m>
                <a:endParaRPr lang="cs-CZ" sz="3200" b="1" dirty="0" smtClean="0">
                  <a:solidFill>
                    <a:srgbClr val="FF0000"/>
                  </a:solidFill>
                </a:endParaRPr>
              </a:p>
              <a:p>
                <a:r>
                  <a:rPr lang="cs-CZ" sz="3200" b="1" dirty="0" smtClean="0">
                    <a:solidFill>
                      <a:srgbClr val="FF0000"/>
                    </a:solidFill>
                  </a:rPr>
                  <a:t>7,78 ( 7,84)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b="1" i="1" cap="all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b="1" cap="all">
                            <a:solidFill>
                              <a:srgbClr val="FF0000"/>
                            </a:solidFill>
                            <a:latin typeface="Cambria Math"/>
                          </a:rPr>
                          <m:t>𝐦</m:t>
                        </m:r>
                      </m:num>
                      <m:den>
                        <m:r>
                          <a:rPr lang="cs-CZ" sz="3200" b="1" cap="all">
                            <a:solidFill>
                              <a:srgbClr val="FF0000"/>
                            </a:solidFill>
                            <a:latin typeface="Cambria Math"/>
                          </a:rPr>
                          <m:t>𝐬</m:t>
                        </m:r>
                        <m:r>
                          <a:rPr lang="cs-CZ" sz="3200" b="1" cap="all">
                            <a:solidFill>
                              <a:srgbClr val="FF0000"/>
                            </a:solidFill>
                            <a:latin typeface="Cambria Math"/>
                          </a:rPr>
                          <m:t> </m:t>
                        </m:r>
                      </m:den>
                    </m:f>
                    <m:r>
                      <a:rPr lang="cs-CZ" sz="3200" b="1" i="1" cap="all">
                        <a:solidFill>
                          <a:srgbClr val="FF0000"/>
                        </a:solidFill>
                        <a:latin typeface="Cambria Math"/>
                      </a:rPr>
                      <m:t> </m:t>
                    </m:r>
                  </m:oMath>
                </a14:m>
                <a:endParaRPr lang="cs-CZ" sz="3200" b="1" cap="all" dirty="0" smtClean="0">
                  <a:solidFill>
                    <a:srgbClr val="FF0000"/>
                  </a:solidFill>
                </a:endParaRPr>
              </a:p>
              <a:p>
                <a:r>
                  <a:rPr lang="cs-CZ" sz="3200" b="1" cap="all" dirty="0" smtClean="0">
                    <a:solidFill>
                      <a:srgbClr val="FF0000"/>
                    </a:solidFill>
                  </a:rPr>
                  <a:t>27,22 (27,24)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b="1" i="1" cap="all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b="1" cap="all">
                            <a:solidFill>
                              <a:srgbClr val="FF0000"/>
                            </a:solidFill>
                            <a:latin typeface="Cambria Math"/>
                          </a:rPr>
                          <m:t>𝐦</m:t>
                        </m:r>
                      </m:num>
                      <m:den>
                        <m:r>
                          <a:rPr lang="cs-CZ" sz="3200" b="1" cap="all">
                            <a:solidFill>
                              <a:srgbClr val="FF0000"/>
                            </a:solidFill>
                            <a:latin typeface="Cambria Math"/>
                          </a:rPr>
                          <m:t>𝐬</m:t>
                        </m:r>
                        <m:r>
                          <a:rPr lang="cs-CZ" sz="3200" b="1" cap="all">
                            <a:solidFill>
                              <a:srgbClr val="FF0000"/>
                            </a:solidFill>
                            <a:latin typeface="Cambria Math"/>
                          </a:rPr>
                          <m:t> </m:t>
                        </m:r>
                      </m:den>
                    </m:f>
                  </m:oMath>
                </a14:m>
                <a:endParaRPr lang="cs-CZ" sz="3200" b="1" cap="all" dirty="0" smtClean="0">
                  <a:solidFill>
                    <a:srgbClr val="FF0000"/>
                  </a:solidFill>
                </a:endParaRPr>
              </a:p>
              <a:p>
                <a:r>
                  <a:rPr lang="cs-CZ" sz="3200" b="1" dirty="0" smtClean="0">
                    <a:solidFill>
                      <a:srgbClr val="FF0000"/>
                    </a:solidFill>
                  </a:rPr>
                  <a:t>80,56  (81,2)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b="1" i="1" cap="all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b="1" cap="all">
                            <a:solidFill>
                              <a:srgbClr val="FF0000"/>
                            </a:solidFill>
                            <a:latin typeface="Cambria Math"/>
                          </a:rPr>
                          <m:t>𝐦</m:t>
                        </m:r>
                      </m:num>
                      <m:den>
                        <m:r>
                          <a:rPr lang="cs-CZ" sz="3200" b="1" cap="all">
                            <a:solidFill>
                              <a:srgbClr val="FF0000"/>
                            </a:solidFill>
                            <a:latin typeface="Cambria Math"/>
                          </a:rPr>
                          <m:t>𝐬</m:t>
                        </m:r>
                        <m:r>
                          <a:rPr lang="cs-CZ" sz="3200" b="1" cap="all">
                            <a:solidFill>
                              <a:srgbClr val="FF0000"/>
                            </a:solidFill>
                            <a:latin typeface="Cambria Math"/>
                          </a:rPr>
                          <m:t> </m:t>
                        </m:r>
                      </m:den>
                    </m:f>
                  </m:oMath>
                </a14:m>
                <a:endParaRPr lang="cs-CZ" sz="3200" b="1" dirty="0" smtClean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2160" y="2001986"/>
                <a:ext cx="2843808" cy="4033027"/>
              </a:xfrm>
              <a:prstGeom prst="rect">
                <a:avLst/>
              </a:prstGeom>
              <a:blipFill rotWithShape="1">
                <a:blip r:embed="rId7"/>
                <a:stretch>
                  <a:fillRect l="-5353" t="-302" b="-15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65600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600" b="1" u="sng" dirty="0" smtClean="0"/>
              <a:t>Průměrná rychlost:</a:t>
            </a:r>
            <a:endParaRPr lang="cs-CZ" sz="36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Pro nerovnoměrný pohyb zavádíme pojem průměrná rychlost pohybu.</a:t>
            </a:r>
          </a:p>
          <a:p>
            <a:r>
              <a:rPr lang="cs-CZ" sz="2800" b="1" dirty="0" smtClean="0"/>
              <a:t>Průměrnou rychlost pohybu tělesa vypočítáme, když </a:t>
            </a:r>
            <a:r>
              <a:rPr lang="cs-CZ" sz="2800" b="1" u="sng" dirty="0" smtClean="0"/>
              <a:t>celkovou dráhu</a:t>
            </a:r>
            <a:r>
              <a:rPr lang="cs-CZ" sz="2800" b="1" dirty="0" smtClean="0"/>
              <a:t> dělíme </a:t>
            </a:r>
            <a:r>
              <a:rPr lang="cs-CZ" sz="2800" b="1" u="sng" dirty="0" smtClean="0"/>
              <a:t>celkovou dobou</a:t>
            </a:r>
            <a:r>
              <a:rPr lang="cs-CZ" sz="2800" b="1" dirty="0" smtClean="0"/>
              <a:t> pohybu.</a:t>
            </a:r>
            <a:endParaRPr lang="cs-CZ" sz="2800" b="1" dirty="0"/>
          </a:p>
        </p:txBody>
      </p:sp>
      <p:pic>
        <p:nvPicPr>
          <p:cNvPr id="1026" name="Picture 2" descr="C:\Documents and Settings\verka\Local Settings\Temporary Internet Files\Content.IE5\PIE2V6CF\MC90019881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861048"/>
            <a:ext cx="3749644" cy="2557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6616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3600" b="1" dirty="0" smtClean="0"/>
              <a:t>V učebnici nebo v tabulkách vyhledej průměrnou rychlost živočicha, tělesa či jevu:</a:t>
            </a:r>
            <a:endParaRPr lang="cs-CZ" sz="36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Zástupný symbol pro obsah 4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3372896936"/>
                  </p:ext>
                </p:extLst>
              </p:nvPr>
            </p:nvGraphicFramePr>
            <p:xfrm>
              <a:off x="539552" y="1556792"/>
              <a:ext cx="3600400" cy="439249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623710"/>
                    <a:gridCol w="1976690"/>
                  </a:tblGrid>
                  <a:tr h="90171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800" dirty="0" smtClean="0">
                              <a:solidFill>
                                <a:schemeClr val="tx1"/>
                              </a:solidFill>
                            </a:rPr>
                            <a:t>živočich</a:t>
                          </a:r>
                          <a:endParaRPr lang="cs-CZ" sz="28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cs-CZ" sz="2800" dirty="0" smtClean="0">
                              <a:solidFill>
                                <a:schemeClr val="tx1"/>
                              </a:solidFill>
                            </a:rPr>
                            <a:t>rychlost 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cs-CZ" sz="2800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800" b="1" i="0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𝐤𝐦</m:t>
                                  </m:r>
                                </m:num>
                                <m:den>
                                  <m:r>
                                    <a:rPr lang="cs-CZ" sz="2800" b="1" i="0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𝐡</m:t>
                                  </m:r>
                                </m:den>
                              </m:f>
                            </m:oMath>
                          </a14:m>
                          <a:endParaRPr lang="cs-CZ" sz="28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721585">
                    <a:tc>
                      <a:txBody>
                        <a:bodyPr/>
                        <a:lstStyle/>
                        <a:p>
                          <a:pPr algn="l"/>
                          <a:endParaRPr lang="cs-CZ" sz="2000" b="1" dirty="0" smtClean="0"/>
                        </a:p>
                        <a:p>
                          <a:pPr algn="l"/>
                          <a:r>
                            <a:rPr lang="cs-CZ" sz="2000" b="1" dirty="0" smtClean="0"/>
                            <a:t>vlaštovka</a:t>
                          </a:r>
                          <a:endParaRPr lang="cs-CZ" sz="20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53839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cs-CZ" sz="2000" b="1" dirty="0" smtClean="0"/>
                            <a:t>rorýs</a:t>
                          </a:r>
                          <a:endParaRPr lang="cs-CZ" sz="20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53839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cs-CZ" sz="2000" b="1" dirty="0" smtClean="0"/>
                            <a:t>sokol</a:t>
                          </a:r>
                          <a:endParaRPr lang="cs-CZ" sz="20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53839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cs-CZ" sz="2000" b="1" dirty="0" smtClean="0"/>
                            <a:t>kůň</a:t>
                          </a:r>
                          <a:endParaRPr lang="cs-CZ" sz="20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53839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cs-CZ" sz="2000" b="1" dirty="0" smtClean="0"/>
                            <a:t>kosatka</a:t>
                          </a:r>
                          <a:endParaRPr lang="cs-CZ" sz="20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53839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cs-CZ" sz="2000" b="1" dirty="0" smtClean="0"/>
                            <a:t>mamba</a:t>
                          </a:r>
                          <a:endParaRPr lang="cs-CZ" sz="20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Zástupný symbol pro obsah 4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3372896936"/>
                  </p:ext>
                </p:extLst>
              </p:nvPr>
            </p:nvGraphicFramePr>
            <p:xfrm>
              <a:off x="539552" y="1556792"/>
              <a:ext cx="3600400" cy="439249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623710"/>
                    <a:gridCol w="1976690"/>
                  </a:tblGrid>
                  <a:tr h="90171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800" dirty="0" smtClean="0">
                              <a:solidFill>
                                <a:schemeClr val="tx1"/>
                              </a:solidFill>
                            </a:rPr>
                            <a:t>živočich</a:t>
                          </a:r>
                          <a:endParaRPr lang="cs-CZ" sz="28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82407" t="-6081" r="-309" b="-387162"/>
                          </a:stretch>
                        </a:blipFill>
                      </a:tcPr>
                    </a:tc>
                  </a:tr>
                  <a:tr h="721585">
                    <a:tc>
                      <a:txBody>
                        <a:bodyPr/>
                        <a:lstStyle/>
                        <a:p>
                          <a:pPr algn="l"/>
                          <a:endParaRPr lang="cs-CZ" sz="2000" b="1" dirty="0" smtClean="0"/>
                        </a:p>
                        <a:p>
                          <a:pPr algn="l"/>
                          <a:r>
                            <a:rPr lang="cs-CZ" sz="2000" b="1" dirty="0" smtClean="0"/>
                            <a:t>vlaštovka</a:t>
                          </a:r>
                          <a:endParaRPr lang="cs-CZ" sz="20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53839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cs-CZ" sz="2000" b="1" dirty="0" smtClean="0"/>
                            <a:t>rorýs</a:t>
                          </a:r>
                          <a:endParaRPr lang="cs-CZ" sz="20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53839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cs-CZ" sz="2000" b="1" dirty="0" smtClean="0"/>
                            <a:t>sokol</a:t>
                          </a:r>
                          <a:endParaRPr lang="cs-CZ" sz="20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53839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cs-CZ" sz="2000" b="1" dirty="0" smtClean="0"/>
                            <a:t>kůň</a:t>
                          </a:r>
                          <a:endParaRPr lang="cs-CZ" sz="20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53839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cs-CZ" sz="2000" b="1" dirty="0" smtClean="0"/>
                            <a:t>kosatka</a:t>
                          </a:r>
                          <a:endParaRPr lang="cs-CZ" sz="20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53839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cs-CZ" sz="2000" b="1" dirty="0" smtClean="0"/>
                            <a:t>mamba</a:t>
                          </a:r>
                          <a:endParaRPr lang="cs-CZ" sz="20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ulka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1887786"/>
                  </p:ext>
                </p:extLst>
              </p:nvPr>
            </p:nvGraphicFramePr>
            <p:xfrm>
              <a:off x="4427984" y="1556792"/>
              <a:ext cx="3888432" cy="4430397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944216"/>
                    <a:gridCol w="1944216"/>
                  </a:tblGrid>
                  <a:tr h="87603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800" dirty="0" smtClean="0">
                              <a:solidFill>
                                <a:schemeClr val="tx1"/>
                              </a:solidFill>
                            </a:rPr>
                            <a:t>těleso, jev</a:t>
                          </a:r>
                          <a:endParaRPr lang="cs-CZ" sz="28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cs-CZ" sz="2800" dirty="0" smtClean="0">
                              <a:solidFill>
                                <a:schemeClr val="tx1"/>
                              </a:solidFill>
                            </a:rPr>
                            <a:t>rychlost 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cs-CZ" sz="2800" b="1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800" b="1" i="0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𝐤𝐦</m:t>
                                  </m:r>
                                </m:num>
                                <m:den>
                                  <m:r>
                                    <a:rPr lang="cs-CZ" sz="2800" b="1" i="0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𝐡</m:t>
                                  </m:r>
                                </m:den>
                              </m:f>
                            </m:oMath>
                          </a14:m>
                          <a:endParaRPr lang="cs-CZ" sz="2800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38070">
                    <a:tc>
                      <a:txBody>
                        <a:bodyPr/>
                        <a:lstStyle/>
                        <a:p>
                          <a:endParaRPr lang="cs-CZ" sz="2000" b="1" dirty="0" smtClean="0"/>
                        </a:p>
                        <a:p>
                          <a:r>
                            <a:rPr lang="cs-CZ" sz="2000" b="1" dirty="0" smtClean="0"/>
                            <a:t>auto na dálnici</a:t>
                          </a:r>
                          <a:endParaRPr lang="cs-CZ" sz="20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38070">
                    <a:tc>
                      <a:txBody>
                        <a:bodyPr/>
                        <a:lstStyle/>
                        <a:p>
                          <a:r>
                            <a:rPr lang="cs-CZ" sz="2000" b="1" dirty="0" smtClean="0"/>
                            <a:t>motorová loď</a:t>
                          </a:r>
                          <a:endParaRPr lang="cs-CZ" sz="20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38070">
                    <a:tc>
                      <a:txBody>
                        <a:bodyPr/>
                        <a:lstStyle/>
                        <a:p>
                          <a:r>
                            <a:rPr lang="cs-CZ" sz="2000" b="1" dirty="0" smtClean="0"/>
                            <a:t>tryskové letadlo</a:t>
                          </a:r>
                          <a:endParaRPr lang="cs-CZ" sz="20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38070">
                    <a:tc>
                      <a:txBody>
                        <a:bodyPr/>
                        <a:lstStyle/>
                        <a:p>
                          <a:r>
                            <a:rPr lang="cs-CZ" sz="2000" b="1" dirty="0" smtClean="0"/>
                            <a:t>zvuk ve vzduchu</a:t>
                          </a:r>
                          <a:endParaRPr lang="cs-CZ" sz="20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38070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s-CZ" sz="2000" b="1" dirty="0" smtClean="0"/>
                            <a:t>umělá družice</a:t>
                          </a:r>
                          <a:r>
                            <a:rPr lang="cs-CZ" sz="2000" b="1" baseline="0" dirty="0" smtClean="0"/>
                            <a:t> </a:t>
                          </a:r>
                          <a:endParaRPr lang="cs-CZ" sz="2000" b="1" dirty="0" smtClean="0"/>
                        </a:p>
                        <a:p>
                          <a:endParaRPr lang="cs-CZ" sz="20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38070">
                    <a:tc>
                      <a:txBody>
                        <a:bodyPr/>
                        <a:lstStyle/>
                        <a:p>
                          <a:r>
                            <a:rPr lang="cs-CZ" sz="2000" b="1" dirty="0" smtClean="0"/>
                            <a:t>Země</a:t>
                          </a:r>
                          <a:endParaRPr lang="cs-CZ" sz="20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ulka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1887786"/>
                  </p:ext>
                </p:extLst>
              </p:nvPr>
            </p:nvGraphicFramePr>
            <p:xfrm>
              <a:off x="4427984" y="1556792"/>
              <a:ext cx="3888432" cy="4430397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944216"/>
                    <a:gridCol w="1944216"/>
                  </a:tblGrid>
                  <a:tr h="87603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800" dirty="0" smtClean="0">
                              <a:solidFill>
                                <a:schemeClr val="tx1"/>
                              </a:solidFill>
                            </a:rPr>
                            <a:t>těleso, jev</a:t>
                          </a:r>
                          <a:endParaRPr lang="cs-CZ" sz="2800" dirty="0">
                            <a:solidFill>
                              <a:schemeClr val="tx1"/>
                            </a:solidFill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3"/>
                          <a:stretch>
                            <a:fillRect l="-100000" t="-6250" r="-313" b="-405556"/>
                          </a:stretch>
                        </a:blipFill>
                      </a:tcPr>
                    </a:tc>
                  </a:tr>
                  <a:tr h="701040">
                    <a:tc>
                      <a:txBody>
                        <a:bodyPr/>
                        <a:lstStyle/>
                        <a:p>
                          <a:endParaRPr lang="cs-CZ" sz="2000" b="1" dirty="0" smtClean="0"/>
                        </a:p>
                        <a:p>
                          <a:r>
                            <a:rPr lang="cs-CZ" sz="2000" b="1" dirty="0" smtClean="0"/>
                            <a:t>auto na dálnici</a:t>
                          </a:r>
                          <a:endParaRPr lang="cs-CZ" sz="20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38070">
                    <a:tc>
                      <a:txBody>
                        <a:bodyPr/>
                        <a:lstStyle/>
                        <a:p>
                          <a:r>
                            <a:rPr lang="cs-CZ" sz="2000" b="1" dirty="0" smtClean="0"/>
                            <a:t>motorová loď</a:t>
                          </a:r>
                          <a:endParaRPr lang="cs-CZ" sz="20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38070">
                    <a:tc>
                      <a:txBody>
                        <a:bodyPr/>
                        <a:lstStyle/>
                        <a:p>
                          <a:r>
                            <a:rPr lang="cs-CZ" sz="2000" b="1" dirty="0" smtClean="0"/>
                            <a:t>tryskové letadlo</a:t>
                          </a:r>
                          <a:endParaRPr lang="cs-CZ" sz="20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38070">
                    <a:tc>
                      <a:txBody>
                        <a:bodyPr/>
                        <a:lstStyle/>
                        <a:p>
                          <a:r>
                            <a:rPr lang="cs-CZ" sz="2000" b="1" dirty="0" smtClean="0"/>
                            <a:t>zvuk ve vzduchu</a:t>
                          </a:r>
                          <a:endParaRPr lang="cs-CZ" sz="20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701040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s-CZ" sz="2000" b="1" dirty="0" smtClean="0"/>
                            <a:t>umělá družice</a:t>
                          </a:r>
                          <a:r>
                            <a:rPr lang="cs-CZ" sz="2000" b="1" baseline="0" dirty="0" smtClean="0"/>
                            <a:t> </a:t>
                          </a:r>
                          <a:endParaRPr lang="cs-CZ" sz="2000" b="1" dirty="0" smtClean="0"/>
                        </a:p>
                        <a:p>
                          <a:endParaRPr lang="cs-CZ" sz="20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538070">
                    <a:tc>
                      <a:txBody>
                        <a:bodyPr/>
                        <a:lstStyle/>
                        <a:p>
                          <a:r>
                            <a:rPr lang="cs-CZ" sz="2000" b="1" dirty="0" smtClean="0"/>
                            <a:t>Země</a:t>
                          </a:r>
                          <a:endParaRPr lang="cs-CZ" sz="2000" b="1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cs-CZ"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000607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zdroje: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/>
              <a:t>obrázky: www.office.microsoft.com</a:t>
            </a:r>
          </a:p>
          <a:p>
            <a:pPr marL="0" indent="0">
              <a:buNone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411925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504</Words>
  <Application>Microsoft Office PowerPoint</Application>
  <PresentationFormat>Předvádění na obrazovce (4:3)</PresentationFormat>
  <Paragraphs>92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RYCHLOST ROVNOMĚRNÉHO POHYBU</vt:lpstr>
      <vt:lpstr>Pojem rychlost:</vt:lpstr>
      <vt:lpstr>Převod z  m/s   na  km/h  a zpět:</vt:lpstr>
      <vt:lpstr>příklady:</vt:lpstr>
      <vt:lpstr>Průměrná rychlost:</vt:lpstr>
      <vt:lpstr>V učebnici nebo v tabulkách vyhledej průměrnou rychlost živočicha, tělesa či jevu: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nekdo</cp:lastModifiedBy>
  <cp:revision>30</cp:revision>
  <dcterms:created xsi:type="dcterms:W3CDTF">2012-10-04T17:02:39Z</dcterms:created>
  <dcterms:modified xsi:type="dcterms:W3CDTF">2012-11-04T09:17:33Z</dcterms:modified>
</cp:coreProperties>
</file>