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9005836"/>
              </p:ext>
            </p:extLst>
          </p:nvPr>
        </p:nvGraphicFramePr>
        <p:xfrm>
          <a:off x="539552" y="1691774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VY_32_INOVACE_225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7.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Fyzika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 </a:t>
                      </a:r>
                      <a:r>
                        <a:rPr lang="cs-CZ" sz="1400" b="1" smtClean="0"/>
                        <a:t>Květoslava Latoňová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Dráha a čas rovnoměrného pohybu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 je určena pro výklad učiva. Žáci se seznámí s dalšími fyzikálními veličinami pohybu – dráhou a časem,</a:t>
                      </a:r>
                      <a:r>
                        <a:rPr lang="cs-CZ" sz="1400" b="1" baseline="0" dirty="0" smtClean="0"/>
                        <a:t> jejich značkami, jednotkami a vzorci pro výpočet. Pochopení učiva si ověří na příkladech.</a:t>
                      </a:r>
                      <a:endParaRPr lang="cs-CZ" sz="1400" b="1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6. 10. 2012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22.</a:t>
                      </a:r>
                      <a:r>
                        <a:rPr lang="cs-CZ" sz="1400" b="1" baseline="0" dirty="0" smtClean="0"/>
                        <a:t> 10. </a:t>
                      </a:r>
                      <a:r>
                        <a:rPr lang="cs-CZ" sz="1400" b="1" baseline="0" smtClean="0"/>
                        <a:t>2012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1052736"/>
            <a:ext cx="8229600" cy="4752528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Dráha a čas rovnoměrného pohybu</a:t>
            </a:r>
            <a:endParaRPr lang="cs-CZ" sz="8800" b="1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69539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u="sng" dirty="0" smtClean="0"/>
              <a:t>Dráha:</a:t>
            </a:r>
            <a:endParaRPr lang="cs-CZ" sz="36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Dráhu rovnoměrného pohybu vypočítáme tak, že rychlost násobíme časem pohybu.</a:t>
            </a:r>
          </a:p>
          <a:p>
            <a:pPr marL="45720" indent="0"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r>
              <a:rPr lang="cs-CZ" sz="2800" b="1" u="sng" dirty="0">
                <a:latin typeface="Times New Roman" pitchFamily="18" charset="0"/>
                <a:cs typeface="Times New Roman" pitchFamily="18" charset="0"/>
              </a:rPr>
              <a:t>vzorec: 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   s = v . t</a:t>
            </a:r>
          </a:p>
          <a:p>
            <a:pPr marL="45720" indent="0">
              <a:buNone/>
            </a:pPr>
            <a:endParaRPr lang="cs-CZ" sz="2800" b="1" u="sng" dirty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r>
              <a:rPr lang="cs-CZ" sz="2800" b="1" u="sng" dirty="0">
                <a:latin typeface="Times New Roman" pitchFamily="18" charset="0"/>
                <a:cs typeface="Times New Roman" pitchFamily="18" charset="0"/>
              </a:rPr>
              <a:t>fyzikální veličina:</a:t>
            </a:r>
          </a:p>
          <a:p>
            <a:pPr marL="45720" indent="0">
              <a:buNone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dráha		s		</a:t>
            </a:r>
            <a:r>
              <a:rPr lang="en-US" sz="2800" b="1" dirty="0">
                <a:latin typeface="Times New Roman" pitchFamily="18" charset="0"/>
                <a:cs typeface="Times New Roman" pitchFamily="18" charset="0"/>
              </a:rPr>
              <a:t>[m]</a:t>
            </a:r>
            <a:endParaRPr lang="cs-CZ" sz="2800" b="1" dirty="0"/>
          </a:p>
        </p:txBody>
      </p:sp>
      <p:sp>
        <p:nvSpPr>
          <p:cNvPr id="4" name="Obdélník 3"/>
          <p:cNvSpPr/>
          <p:nvPr/>
        </p:nvSpPr>
        <p:spPr>
          <a:xfrm>
            <a:off x="2051720" y="2996952"/>
            <a:ext cx="1440160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39552" y="5120696"/>
            <a:ext cx="5256584" cy="57606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u="sng" dirty="0" smtClean="0"/>
              <a:t>Čas:</a:t>
            </a:r>
            <a:endParaRPr lang="cs-CZ" sz="3600" b="1" u="sng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lnSpcReduction="10000"/>
              </a:bodyPr>
              <a:lstStyle/>
              <a:p>
                <a:pPr marL="45720" indent="0">
                  <a:buNone/>
                </a:pPr>
                <a:r>
                  <a:rPr lang="cs-CZ" sz="2800" b="1" dirty="0">
                    <a:latin typeface="Times New Roman" pitchFamily="18" charset="0"/>
                    <a:cs typeface="Times New Roman" pitchFamily="18" charset="0"/>
                  </a:rPr>
                  <a:t>Čas rovnoměrného pohybu vypočítáme tak, že dráhu dělíme rychlostí (nejčastěji zapisujeme ve tvaru zlomku).</a:t>
                </a:r>
              </a:p>
              <a:p>
                <a:pPr marL="45720" indent="0">
                  <a:buNone/>
                </a:pPr>
                <a:endParaRPr lang="cs-CZ" sz="2800" b="1" u="sng" dirty="0"/>
              </a:p>
              <a:p>
                <a:pPr marL="45720" indent="0">
                  <a:buNone/>
                </a:pPr>
                <a:r>
                  <a:rPr lang="cs-CZ" sz="2800" b="1" u="sng" dirty="0">
                    <a:latin typeface="Times New Roman" pitchFamily="18" charset="0"/>
                    <a:cs typeface="Times New Roman" pitchFamily="18" charset="0"/>
                  </a:rPr>
                  <a:t>vzorec</a:t>
                </a:r>
                <a:r>
                  <a:rPr lang="cs-CZ" sz="2800" b="1" u="sng" dirty="0"/>
                  <a:t>:</a:t>
                </a:r>
                <a:r>
                  <a:rPr lang="cs-CZ" sz="2800" b="1" dirty="0"/>
                  <a:t>    t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>
                            <a:latin typeface="Cambria Math"/>
                          </a:rPr>
                          <m:t>𝒔</m:t>
                        </m:r>
                      </m:num>
                      <m:den>
                        <m:r>
                          <a:rPr lang="cs-CZ" sz="2800" b="1" i="1">
                            <a:latin typeface="Cambria Math"/>
                          </a:rPr>
                          <m:t>𝒗</m:t>
                        </m:r>
                      </m:den>
                    </m:f>
                  </m:oMath>
                </a14:m>
                <a:endParaRPr lang="cs-CZ" sz="2800" dirty="0"/>
              </a:p>
              <a:p>
                <a:pPr marL="45720" indent="0">
                  <a:buNone/>
                </a:pPr>
                <a:endParaRPr lang="cs-CZ" sz="2800" b="1" u="sng" dirty="0"/>
              </a:p>
              <a:p>
                <a:pPr marL="45720" indent="0">
                  <a:buNone/>
                </a:pPr>
                <a:r>
                  <a:rPr lang="cs-CZ" sz="2800" b="1" u="sng" dirty="0">
                    <a:latin typeface="Times New Roman" pitchFamily="18" charset="0"/>
                    <a:cs typeface="Times New Roman" pitchFamily="18" charset="0"/>
                  </a:rPr>
                  <a:t>fyzikální</a:t>
                </a:r>
                <a:r>
                  <a:rPr lang="cs-CZ" sz="2800" b="1" u="sng" dirty="0"/>
                  <a:t> veličina:</a:t>
                </a:r>
              </a:p>
              <a:p>
                <a:pPr marL="45720" indent="0">
                  <a:buNone/>
                </a:pPr>
                <a:r>
                  <a:rPr lang="cs-CZ" sz="2800" b="1" dirty="0"/>
                  <a:t>  </a:t>
                </a:r>
                <a:endParaRPr lang="cs-CZ" sz="2800" b="1" dirty="0" smtClean="0"/>
              </a:p>
              <a:p>
                <a:pPr marL="45720" indent="0">
                  <a:buNone/>
                </a:pPr>
                <a:r>
                  <a:rPr lang="cs-CZ" sz="2800" b="1" dirty="0" smtClean="0"/>
                  <a:t> </a:t>
                </a:r>
                <a:r>
                  <a:rPr lang="cs-CZ" sz="2800" b="1" dirty="0">
                    <a:latin typeface="Times New Roman" pitchFamily="18" charset="0"/>
                    <a:cs typeface="Times New Roman" pitchFamily="18" charset="0"/>
                  </a:rPr>
                  <a:t>čas		</a:t>
                </a:r>
                <a:r>
                  <a:rPr lang="en-US" sz="2800" b="1" dirty="0">
                    <a:latin typeface="Times New Roman" pitchFamily="18" charset="0"/>
                    <a:cs typeface="Times New Roman" pitchFamily="18" charset="0"/>
                  </a:rPr>
                  <a:t>  </a:t>
                </a:r>
                <a:r>
                  <a:rPr lang="cs-CZ" sz="2800" b="1" dirty="0">
                    <a:latin typeface="Times New Roman" pitchFamily="18" charset="0"/>
                    <a:cs typeface="Times New Roman" pitchFamily="18" charset="0"/>
                  </a:rPr>
                  <a:t>t		</a:t>
                </a:r>
                <a:r>
                  <a:rPr lang="en-US" sz="2800" b="1" dirty="0">
                    <a:latin typeface="Times New Roman" pitchFamily="18" charset="0"/>
                    <a:cs typeface="Times New Roman" pitchFamily="18" charset="0"/>
                  </a:rPr>
                  <a:t>  [s]</a:t>
                </a:r>
                <a:endParaRPr lang="cs-CZ" sz="28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889" t="-229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bdélník 3"/>
          <p:cNvSpPr/>
          <p:nvPr/>
        </p:nvSpPr>
        <p:spPr>
          <a:xfrm>
            <a:off x="1851435" y="3284984"/>
            <a:ext cx="1008112" cy="72008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39552" y="5301208"/>
            <a:ext cx="4608512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3600" b="1" u="sng" dirty="0">
                <a:latin typeface="Times New Roman" pitchFamily="18" charset="0"/>
                <a:cs typeface="Times New Roman" pitchFamily="18" charset="0"/>
              </a:rPr>
              <a:t>Odvozování všech tří vzorců k rovnoměrnému pohybu:</a:t>
            </a:r>
            <a:endParaRPr lang="cs-CZ" sz="3600" b="1" u="sng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endParaRPr lang="cs-CZ" b="1" i="1" dirty="0" smtClean="0">
                  <a:latin typeface="Cambria Math"/>
                </a:endParaRPr>
              </a:p>
              <a:p>
                <a:pPr marL="0" indent="0">
                  <a:buNone/>
                </a:pPr>
                <a:endParaRPr lang="cs-CZ" b="1" i="1" dirty="0" smtClean="0">
                  <a:latin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6600" b="1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6600" b="1" i="1">
                              <a:latin typeface="Cambria Math"/>
                            </a:rPr>
                            <m:t>𝒔</m:t>
                          </m:r>
                        </m:num>
                        <m:den>
                          <m:r>
                            <a:rPr lang="cs-CZ" sz="6600" b="1" i="1">
                              <a:latin typeface="Cambria Math"/>
                            </a:rPr>
                            <m:t> </m:t>
                          </m:r>
                          <m:r>
                            <a:rPr lang="cs-CZ" sz="6600" b="1" i="1">
                              <a:latin typeface="Cambria Math"/>
                            </a:rPr>
                            <m:t>𝒗</m:t>
                          </m:r>
                          <m:r>
                            <a:rPr lang="cs-CZ" sz="6600" b="1" i="1">
                              <a:latin typeface="Cambria Math"/>
                            </a:rPr>
                            <m:t> .  </m:t>
                          </m:r>
                          <m:r>
                            <a:rPr lang="cs-CZ" sz="6600" b="1" i="1">
                              <a:latin typeface="Cambria Math"/>
                            </a:rPr>
                            <m:t>𝒕</m:t>
                          </m:r>
                          <m:r>
                            <a:rPr lang="cs-CZ" sz="6600" b="1" i="1">
                              <a:latin typeface="Cambria Math"/>
                            </a:rPr>
                            <m:t> </m:t>
                          </m:r>
                        </m:den>
                      </m:f>
                    </m:oMath>
                  </m:oMathPara>
                </a14:m>
                <a:endParaRPr lang="cs-CZ" sz="66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988840"/>
            <a:ext cx="3528392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/>
              <a:t>1. příklad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Třída 7. A si plánuje pěší výlet z Háje ve Slezsku do Kravař na zámek. Trasa měří 9,6 km. Plánují, že vyrazí v 8 hodin a budou se pohybovat průměrnou rychlostí 5 km/h. Stihnou dorazit do cíle do 10 hodin?</a:t>
            </a:r>
          </a:p>
          <a:p>
            <a:pPr marL="0" indent="0">
              <a:buNone/>
            </a:pP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3140968"/>
            <a:ext cx="187220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s</a:t>
            </a:r>
            <a:r>
              <a:rPr lang="cs-CZ" sz="2800" b="1" dirty="0" smtClean="0"/>
              <a:t> = 9,6 km</a:t>
            </a:r>
          </a:p>
          <a:p>
            <a:r>
              <a:rPr lang="cs-CZ" sz="2800" b="1" dirty="0" smtClean="0"/>
              <a:t>v = 5 km/h</a:t>
            </a:r>
          </a:p>
          <a:p>
            <a:r>
              <a:rPr lang="cs-CZ" sz="2800" b="1" dirty="0" smtClean="0"/>
              <a:t>t = ? h</a:t>
            </a:r>
            <a:endParaRPr lang="cs-CZ" sz="28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212691" y="2993216"/>
                <a:ext cx="864096" cy="6665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rgbClr val="FF0000"/>
                    </a:solidFill>
                  </a:rPr>
                  <a:t>t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𝐬</m:t>
                        </m:r>
                      </m:num>
                      <m:den>
                        <m:r>
                          <a:rPr lang="cs-CZ" sz="28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𝐯</m:t>
                        </m:r>
                      </m:den>
                    </m:f>
                  </m:oMath>
                </a14:m>
                <a:endParaRPr lang="cs-CZ" sz="28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12691" y="2993216"/>
                <a:ext cx="864096" cy="666529"/>
              </a:xfrm>
              <a:prstGeom prst="rect">
                <a:avLst/>
              </a:prstGeom>
              <a:blipFill rotWithShape="1">
                <a:blip r:embed="rId2"/>
                <a:stretch>
                  <a:fillRect l="-14085" b="-1284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3203206" y="3571855"/>
            <a:ext cx="51845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t = 9,6 : 5 = 1,92 h = 1 h 55 minut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49699" y="4525963"/>
            <a:ext cx="25348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t = 1 h 55 min.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0307" y="5334380"/>
            <a:ext cx="827077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Při rychlosti 5 km/h žáci dorazí do cíle za 1 h 55 minut, takže svačinu v 10 hodin stihnou.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/>
              <a:t>2. příklad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Jak dlouhý je tunel, projede-li jím vlak rychlostí          81 km/h za 24 sekund?</a:t>
            </a:r>
          </a:p>
          <a:p>
            <a:pPr marL="0" indent="0">
              <a:buNone/>
            </a:pP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1339" y="2204863"/>
            <a:ext cx="223224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 = 81 km/h</a:t>
            </a:r>
          </a:p>
          <a:p>
            <a:r>
              <a:rPr lang="cs-CZ" sz="2800" b="1" dirty="0" smtClean="0"/>
              <a:t>t = 24 s</a:t>
            </a:r>
          </a:p>
          <a:p>
            <a:r>
              <a:rPr lang="cs-CZ" sz="2800" b="1" dirty="0" smtClean="0"/>
              <a:t>s = ? m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29570" y="2198789"/>
            <a:ext cx="49685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= 81 . 1000 : 3600 = 22,5 m/s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04751" y="2635750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 = v . 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04751" y="3032529"/>
            <a:ext cx="3096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 = 22,5 . 24 = 540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93948" y="3576707"/>
            <a:ext cx="17043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 = 540 m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91339" y="4218035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Tunel je dlouhý 540 m.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</p:bldLst>
  </p:timing>
</p:sld>
</file>

<file path=ppt/theme/theme1.xml><?xml version="1.0" encoding="utf-8"?>
<a:theme xmlns:a="http://schemas.openxmlformats.org/drawingml/2006/main" name="Motiv systému Office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374</Words>
  <Application>Microsoft Office PowerPoint</Application>
  <PresentationFormat>Předvádění na obrazovce (4:3)</PresentationFormat>
  <Paragraphs>68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Dráha a čas rovnoměrného pohybu</vt:lpstr>
      <vt:lpstr>Dráha:</vt:lpstr>
      <vt:lpstr>Čas:</vt:lpstr>
      <vt:lpstr>Odvozování všech tří vzorců k rovnoměrnému pohybu:</vt:lpstr>
      <vt:lpstr>1. příklad</vt:lpstr>
      <vt:lpstr>2. příklad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ZŠ Háj ve Slezsku</cp:lastModifiedBy>
  <cp:revision>20</cp:revision>
  <dcterms:created xsi:type="dcterms:W3CDTF">2012-10-04T17:02:39Z</dcterms:created>
  <dcterms:modified xsi:type="dcterms:W3CDTF">2013-01-29T11:04:08Z</dcterms:modified>
</cp:coreProperties>
</file>