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3" r:id="rId8"/>
    <p:sldId id="264" r:id="rId9"/>
    <p:sldId id="261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0066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898580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054205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572993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328097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903053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755645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23281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752201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331504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06606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51569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pattFill prst="pct30">
          <a:fgClr>
            <a:schemeClr val="accent4">
              <a:lumMod val="60000"/>
              <a:lumOff val="40000"/>
            </a:schemeClr>
          </a:fgClr>
          <a:bgClr>
            <a:schemeClr val="accent4">
              <a:lumMod val="40000"/>
              <a:lumOff val="60000"/>
            </a:schemeClr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29385E-5342-4074-B21B-5568296DFC37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796186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15478618"/>
              </p:ext>
            </p:extLst>
          </p:nvPr>
        </p:nvGraphicFramePr>
        <p:xfrm>
          <a:off x="539552" y="1691774"/>
          <a:ext cx="8064896" cy="491945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Člověk a příroda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VY_32_INOVACE_231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7.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Fyzika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Prezentace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Mgr.  </a:t>
                      </a:r>
                      <a:r>
                        <a:rPr lang="cs-CZ" sz="1400" b="1" smtClean="0"/>
                        <a:t>Květoslava Latoňová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Stín a polostín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Prezentace slouží k výkladu učiva – Stín a polostín. Žákům jsou objasněny základní pojmy. Získané poznatky uplatní i v astronomii na fázích Měsíce a zatmění Měsíce a Slunce.</a:t>
                      </a: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17. 11. 2012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29. 11. </a:t>
                      </a:r>
                      <a:r>
                        <a:rPr lang="cs-CZ" sz="1400" b="1" smtClean="0"/>
                        <a:t>2012</a:t>
                      </a:r>
                      <a:endParaRPr lang="cs-CZ" sz="14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433798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2348880"/>
            <a:ext cx="8229600" cy="1143000"/>
          </a:xfrm>
        </p:spPr>
        <p:txBody>
          <a:bodyPr>
            <a:noAutofit/>
          </a:bodyPr>
          <a:lstStyle/>
          <a:p>
            <a:r>
              <a:rPr lang="cs-CZ" sz="8800" b="1" dirty="0" smtClean="0">
                <a:solidFill>
                  <a:srgbClr val="66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Stín a polostín</a:t>
            </a:r>
            <a:endParaRPr lang="cs-CZ" sz="8800" b="1" dirty="0">
              <a:solidFill>
                <a:srgbClr val="6600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69539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74042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433467"/>
          </a:xfrm>
        </p:spPr>
        <p:txBody>
          <a:bodyPr>
            <a:normAutofit/>
          </a:bodyPr>
          <a:lstStyle/>
          <a:p>
            <a:r>
              <a:rPr lang="cs-CZ" sz="2800" b="1" u="sng" dirty="0" smtClean="0"/>
              <a:t>stín</a:t>
            </a:r>
            <a:r>
              <a:rPr lang="cs-CZ" sz="2800" b="1" dirty="0"/>
              <a:t> = </a:t>
            </a:r>
            <a:r>
              <a:rPr lang="cs-CZ" sz="2800" b="1" dirty="0" smtClean="0"/>
              <a:t>prostor za </a:t>
            </a:r>
            <a:r>
              <a:rPr lang="cs-CZ" sz="2800" b="1" dirty="0"/>
              <a:t>tělesem z neprůsvitného materiálu, do kterého nepronikne žádný světelný </a:t>
            </a:r>
            <a:r>
              <a:rPr lang="cs-CZ" sz="2800" b="1" dirty="0" smtClean="0"/>
              <a:t>paprsek</a:t>
            </a:r>
          </a:p>
          <a:p>
            <a:pPr marL="0" indent="0">
              <a:buNone/>
            </a:pPr>
            <a:endParaRPr lang="cs-CZ" sz="2800" b="1" dirty="0" smtClean="0"/>
          </a:p>
          <a:p>
            <a:r>
              <a:rPr lang="cs-CZ" sz="2800" b="1" u="sng" dirty="0" smtClean="0"/>
              <a:t>polostín</a:t>
            </a:r>
            <a:r>
              <a:rPr lang="cs-CZ" sz="2800" b="1" dirty="0" smtClean="0"/>
              <a:t> = prostor, kam pronikne pouze část paprsků</a:t>
            </a:r>
            <a:endParaRPr lang="cs-CZ" sz="2800" b="1" u="sng" dirty="0" smtClean="0"/>
          </a:p>
          <a:p>
            <a:pPr marL="0" indent="0">
              <a:buNone/>
            </a:pPr>
            <a:endParaRPr lang="cs-CZ" sz="2800" b="1" u="sng" dirty="0" smtClean="0"/>
          </a:p>
          <a:p>
            <a:pPr marL="0" indent="0">
              <a:buNone/>
            </a:pPr>
            <a:endParaRPr lang="cs-CZ" sz="2800" b="1" u="sng" dirty="0"/>
          </a:p>
          <a:p>
            <a:pPr marL="0" indent="0">
              <a:buNone/>
            </a:pPr>
            <a:endParaRPr lang="cs-CZ" sz="2800" b="1" u="sng" dirty="0" smtClean="0"/>
          </a:p>
          <a:p>
            <a:pPr marL="0" indent="0">
              <a:buNone/>
            </a:pPr>
            <a:endParaRPr lang="cs-CZ" sz="2800" b="1" u="sng" dirty="0"/>
          </a:p>
          <a:p>
            <a:pPr marL="0" indent="0">
              <a:buNone/>
            </a:pPr>
            <a:endParaRPr lang="cs-CZ" sz="2800" b="1" u="sng" dirty="0" smtClean="0"/>
          </a:p>
          <a:p>
            <a:pPr marL="0" indent="0">
              <a:buNone/>
            </a:pPr>
            <a:endParaRPr lang="cs-CZ" sz="2800" b="1" u="sng" dirty="0"/>
          </a:p>
          <a:p>
            <a:pPr marL="0" indent="0">
              <a:buNone/>
            </a:pPr>
            <a:r>
              <a:rPr lang="cs-CZ" sz="2000" dirty="0"/>
              <a:t>	</a:t>
            </a:r>
            <a:r>
              <a:rPr lang="cs-CZ" sz="2000" dirty="0" smtClean="0"/>
              <a:t>							  obr. 1</a:t>
            </a:r>
            <a:endParaRPr lang="cs-CZ" sz="20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63925" y="2996953"/>
            <a:ext cx="6676427" cy="28479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948849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b="1" dirty="0" smtClean="0"/>
              <a:t>hra stínů a polostínů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2000" dirty="0"/>
              <a:t>	</a:t>
            </a:r>
            <a:r>
              <a:rPr lang="cs-CZ" sz="2000" dirty="0" smtClean="0"/>
              <a:t>						     obr. 2</a:t>
            </a:r>
            <a:endParaRPr lang="cs-CZ" sz="20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45101" y="1484784"/>
            <a:ext cx="6186264" cy="46396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7140502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b="1" dirty="0" smtClean="0"/>
              <a:t>fáze Měsíce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/>
              <a:t>						1 ... nov</a:t>
            </a:r>
          </a:p>
          <a:p>
            <a:pPr marL="0" indent="0">
              <a:buNone/>
            </a:pPr>
            <a:r>
              <a:rPr lang="cs-CZ" sz="2800" b="1" dirty="0" smtClean="0"/>
              <a:t>						3 ... dorůstá</a:t>
            </a:r>
          </a:p>
          <a:p>
            <a:pPr marL="0" indent="0">
              <a:buNone/>
            </a:pPr>
            <a:r>
              <a:rPr lang="cs-CZ" sz="2800" b="1" dirty="0" smtClean="0"/>
              <a:t>						5 ... úplněk</a:t>
            </a:r>
          </a:p>
          <a:p>
            <a:pPr marL="0" indent="0">
              <a:buNone/>
            </a:pPr>
            <a:r>
              <a:rPr lang="cs-CZ" sz="2800" b="1" dirty="0" smtClean="0"/>
              <a:t>						7 ... couvá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					        obr. 3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/>
              <a:t>	</a:t>
            </a:r>
            <a:r>
              <a:rPr lang="cs-CZ" sz="2000" dirty="0" smtClean="0"/>
              <a:t>				</a:t>
            </a:r>
            <a:r>
              <a:rPr lang="cs-CZ" sz="2000" dirty="0"/>
              <a:t> </a:t>
            </a:r>
            <a:r>
              <a:rPr lang="cs-CZ" sz="2000" dirty="0" smtClean="0"/>
              <a:t>       obr. 4</a:t>
            </a:r>
            <a:endParaRPr lang="cs-CZ" sz="20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1193" y="1412776"/>
            <a:ext cx="4809390" cy="3600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2350" y="5157192"/>
            <a:ext cx="4809390" cy="8237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865600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b="1" dirty="0" smtClean="0"/>
              <a:t>zatmění Měsíce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dá se s velkou přesností vypočítat</a:t>
            </a:r>
          </a:p>
          <a:p>
            <a:r>
              <a:rPr lang="cs-CZ" sz="2800" b="1" dirty="0" smtClean="0"/>
              <a:t>Slunce, Země, Měsíc jsou přesně v jedné přímce</a:t>
            </a:r>
          </a:p>
          <a:p>
            <a:r>
              <a:rPr lang="cs-CZ" sz="2800" b="1" dirty="0" smtClean="0"/>
              <a:t>Země vrhá stín na Měsíc</a:t>
            </a:r>
          </a:p>
          <a:p>
            <a:r>
              <a:rPr lang="cs-CZ" sz="2800" b="1" dirty="0"/>
              <a:t>m</a:t>
            </a:r>
            <a:r>
              <a:rPr lang="cs-CZ" sz="2800" b="1" dirty="0" smtClean="0"/>
              <a:t>ůže </a:t>
            </a:r>
            <a:r>
              <a:rPr lang="cs-CZ" sz="2800" b="1" dirty="0"/>
              <a:t>nastat, je-li Měsíc v </a:t>
            </a:r>
            <a:r>
              <a:rPr lang="cs-CZ" sz="2800" b="1" dirty="0" smtClean="0"/>
              <a:t>úplňku</a:t>
            </a:r>
          </a:p>
          <a:p>
            <a:pPr marL="0" indent="0">
              <a:buNone/>
            </a:pPr>
            <a:endParaRPr lang="cs-CZ" sz="2800" b="1" dirty="0"/>
          </a:p>
          <a:p>
            <a:pPr marL="0" indent="0">
              <a:buNone/>
            </a:pPr>
            <a:endParaRPr lang="cs-CZ" sz="2800" b="1" dirty="0" smtClean="0"/>
          </a:p>
          <a:p>
            <a:pPr marL="0" indent="0">
              <a:buNone/>
            </a:pPr>
            <a:endParaRPr lang="cs-CZ" sz="2800" b="1" dirty="0"/>
          </a:p>
          <a:p>
            <a:pPr marL="0" indent="0">
              <a:buNone/>
            </a:pPr>
            <a:endParaRPr lang="cs-CZ" sz="2000" b="1" dirty="0" smtClean="0"/>
          </a:p>
          <a:p>
            <a:pPr marL="0" indent="0">
              <a:buNone/>
            </a:pPr>
            <a:r>
              <a:rPr lang="cs-CZ" sz="2000" b="1" dirty="0"/>
              <a:t>	</a:t>
            </a:r>
            <a:r>
              <a:rPr lang="cs-CZ" sz="2000" b="1" dirty="0" smtClean="0"/>
              <a:t>							  </a:t>
            </a:r>
            <a:r>
              <a:rPr lang="cs-CZ" sz="2000" dirty="0" smtClean="0"/>
              <a:t>obr. 5</a:t>
            </a:r>
            <a:endParaRPr lang="cs-CZ" sz="2000" dirty="0"/>
          </a:p>
        </p:txBody>
      </p:sp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5544" y="3388733"/>
            <a:ext cx="7139444" cy="2488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000607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/>
          </a:bodyPr>
          <a:lstStyle/>
          <a:p>
            <a:pPr algn="l"/>
            <a:r>
              <a:rPr lang="cs-CZ" sz="3600" b="1" dirty="0" smtClean="0"/>
              <a:t>zatmění Slunce</a:t>
            </a:r>
            <a:endParaRPr lang="cs-CZ" sz="36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184576"/>
          </a:xfrm>
        </p:spPr>
        <p:txBody>
          <a:bodyPr>
            <a:normAutofit fontScale="85000" lnSpcReduction="10000"/>
          </a:bodyPr>
          <a:lstStyle/>
          <a:p>
            <a:r>
              <a:rPr lang="cs-CZ" sz="3300" b="1" dirty="0" smtClean="0"/>
              <a:t>rozlišujeme úplné (velmi vzácné)</a:t>
            </a:r>
          </a:p>
          <a:p>
            <a:pPr marL="0" indent="0">
              <a:buNone/>
            </a:pPr>
            <a:r>
              <a:rPr lang="cs-CZ" sz="3300" b="1" dirty="0"/>
              <a:t> </a:t>
            </a:r>
            <a:r>
              <a:rPr lang="cs-CZ" sz="3300" b="1" dirty="0" smtClean="0"/>
              <a:t>   a částečné</a:t>
            </a:r>
          </a:p>
          <a:p>
            <a:r>
              <a:rPr lang="cs-CZ" sz="3300" b="1" dirty="0" smtClean="0"/>
              <a:t>Slunce, Měsíc, Země jsou v jedné přímce</a:t>
            </a:r>
          </a:p>
          <a:p>
            <a:r>
              <a:rPr lang="cs-CZ" sz="3300" b="1" dirty="0" smtClean="0"/>
              <a:t>Měsíc zastiňuje Slunce</a:t>
            </a:r>
          </a:p>
          <a:p>
            <a:r>
              <a:rPr lang="cs-CZ" sz="3300" b="1" dirty="0" smtClean="0"/>
              <a:t>může nastat, je-li Měsíc v novu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				</a:t>
            </a:r>
            <a:r>
              <a:rPr lang="cs-CZ" sz="2000" dirty="0"/>
              <a:t>	</a:t>
            </a:r>
            <a:r>
              <a:rPr lang="cs-CZ" sz="2000" dirty="0" smtClean="0"/>
              <a:t>						    obr. 7					         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            Francie 11.8. 1999					        obr. 6</a:t>
            </a:r>
            <a:r>
              <a:rPr lang="cs-CZ" sz="2000" dirty="0"/>
              <a:t>	</a:t>
            </a:r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28184" y="928090"/>
            <a:ext cx="2809470" cy="51845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66851" y="3645024"/>
            <a:ext cx="2481013" cy="24443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103137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b="1" dirty="0" smtClean="0"/>
              <a:t>otázky: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/>
          </a:bodyPr>
          <a:lstStyle/>
          <a:p>
            <a:pPr marL="514350" indent="-514350">
              <a:buAutoNum type="arabicParenR"/>
            </a:pPr>
            <a:r>
              <a:rPr lang="cs-CZ" sz="2800" b="1" dirty="0" smtClean="0"/>
              <a:t>Co je to stín? Vymodeluj situaci, kdy vznikne stín.</a:t>
            </a:r>
          </a:p>
          <a:p>
            <a:pPr marL="514350" indent="-514350">
              <a:buAutoNum type="arabicParenR"/>
            </a:pPr>
            <a:r>
              <a:rPr lang="cs-CZ" sz="2800" b="1" dirty="0" smtClean="0"/>
              <a:t>Co je to polostín?</a:t>
            </a:r>
          </a:p>
          <a:p>
            <a:pPr marL="514350" indent="-514350">
              <a:buAutoNum type="arabicParenR"/>
            </a:pPr>
            <a:r>
              <a:rPr lang="cs-CZ" sz="2800" b="1" dirty="0" smtClean="0"/>
              <a:t>Může předmět vrhat více stínů? Za jakých podmínek?</a:t>
            </a:r>
          </a:p>
          <a:p>
            <a:pPr marL="514350" indent="-514350">
              <a:buAutoNum type="arabicParenR"/>
            </a:pPr>
            <a:r>
              <a:rPr lang="cs-CZ" sz="2800" b="1" dirty="0" smtClean="0"/>
              <a:t>Vyjmenuj a zakresli fáze Měsíce. Čím jsou dány?</a:t>
            </a:r>
          </a:p>
          <a:p>
            <a:pPr marL="514350" indent="-514350">
              <a:buAutoNum type="arabicParenR"/>
            </a:pPr>
            <a:r>
              <a:rPr lang="cs-CZ" sz="2800" b="1" dirty="0" smtClean="0"/>
              <a:t>Vysvětli, kdy dochází k zatmění Měsíce.</a:t>
            </a:r>
          </a:p>
          <a:p>
            <a:pPr marL="514350" indent="-514350">
              <a:buAutoNum type="arabicParenR"/>
            </a:pPr>
            <a:r>
              <a:rPr lang="cs-CZ" sz="2800" b="1" dirty="0" smtClean="0"/>
              <a:t>Vysvětli, kdy dochází k zatmění Slunce.</a:t>
            </a:r>
          </a:p>
          <a:p>
            <a:pPr marL="514350" indent="-514350">
              <a:buAutoNum type="arabicParenR"/>
            </a:pPr>
            <a:r>
              <a:rPr lang="cs-CZ" sz="2800" b="1" dirty="0" smtClean="0"/>
              <a:t>Zjisti, kdy nastane nejbližší zatmění Měsíce a </a:t>
            </a:r>
            <a:r>
              <a:rPr lang="cs-CZ" sz="2800" b="1" dirty="0" smtClean="0"/>
              <a:t>kdy </a:t>
            </a:r>
            <a:r>
              <a:rPr lang="cs-CZ" sz="2800" b="1" dirty="0" smtClean="0"/>
              <a:t>Slunce.</a:t>
            </a:r>
          </a:p>
          <a:p>
            <a:pPr marL="514350" indent="-514350">
              <a:buAutoNum type="arabicParenR"/>
            </a:pP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9121660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>
            <a:normAutofit/>
          </a:bodyPr>
          <a:lstStyle/>
          <a:p>
            <a:pPr algn="l"/>
            <a:r>
              <a:rPr lang="cs-CZ" sz="3600" b="1" dirty="0" smtClean="0"/>
              <a:t>zdroje: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>
            <a:normAutofit fontScale="92500" lnSpcReduction="10000"/>
          </a:bodyPr>
          <a:lstStyle/>
          <a:p>
            <a:r>
              <a:rPr lang="cs-CZ" sz="2000" b="1" dirty="0" smtClean="0"/>
              <a:t>obr. 1: </a:t>
            </a:r>
            <a:r>
              <a:rPr lang="cs-CZ" sz="2000" dirty="0"/>
              <a:t>AUTOR NEUVEDEN. </a:t>
            </a:r>
            <a:r>
              <a:rPr lang="cs-CZ" sz="2000" i="1" dirty="0"/>
              <a:t>3. základní škola CHEB</a:t>
            </a:r>
            <a:r>
              <a:rPr lang="cs-CZ" sz="2000" dirty="0"/>
              <a:t> [online]. [cit. </a:t>
            </a:r>
            <a:r>
              <a:rPr lang="cs-CZ" sz="2000" dirty="0" smtClean="0"/>
              <a:t>17.11.2012]. </a:t>
            </a:r>
            <a:r>
              <a:rPr lang="cs-CZ" sz="2000" dirty="0"/>
              <a:t>Dostupný na WWW: http://3zscheb.unas.cz/e-learning/fyzika%20web/primocare%20sireni%20svetla/stin_1.gif </a:t>
            </a:r>
            <a:endParaRPr lang="cs-CZ" sz="2000" dirty="0" smtClean="0"/>
          </a:p>
          <a:p>
            <a:r>
              <a:rPr lang="cs-CZ" sz="2000" b="1" dirty="0" smtClean="0"/>
              <a:t>obr. 2: </a:t>
            </a:r>
            <a:r>
              <a:rPr lang="cs-CZ" sz="2000" dirty="0"/>
              <a:t>BARRAKI. </a:t>
            </a:r>
            <a:r>
              <a:rPr lang="cs-CZ" sz="2000" i="1" dirty="0"/>
              <a:t>Wikipedia.cz</a:t>
            </a:r>
            <a:r>
              <a:rPr lang="cs-CZ" sz="2000" dirty="0"/>
              <a:t> [online]. [cit. 17.11.2012</a:t>
            </a:r>
            <a:r>
              <a:rPr lang="cs-CZ" sz="2000" dirty="0" smtClean="0"/>
              <a:t>]. </a:t>
            </a:r>
            <a:r>
              <a:rPr lang="cs-CZ" sz="2000" dirty="0"/>
              <a:t>Dostupný na WWW: http://cs.wikipedia.org/wiki/Soubor:Antumbra.jpg </a:t>
            </a:r>
            <a:endParaRPr lang="cs-CZ" sz="2000" dirty="0" smtClean="0"/>
          </a:p>
          <a:p>
            <a:r>
              <a:rPr lang="cs-CZ" sz="2000" b="1" dirty="0" smtClean="0"/>
              <a:t>obr. 3: </a:t>
            </a:r>
            <a:r>
              <a:rPr lang="cs-CZ" sz="2000" dirty="0"/>
              <a:t>FRANK, Horst. </a:t>
            </a:r>
            <a:r>
              <a:rPr lang="cs-CZ" sz="2000" i="1" dirty="0"/>
              <a:t>Wikimedia Commons</a:t>
            </a:r>
            <a:r>
              <a:rPr lang="cs-CZ" sz="2000" dirty="0"/>
              <a:t> [online]. [cit</a:t>
            </a:r>
            <a:r>
              <a:rPr lang="cs-CZ" sz="2000"/>
              <a:t>. </a:t>
            </a:r>
            <a:r>
              <a:rPr lang="cs-CZ" sz="2000" smtClean="0"/>
              <a:t>17.11.2012</a:t>
            </a:r>
            <a:r>
              <a:rPr lang="cs-CZ" sz="2000" dirty="0" smtClean="0"/>
              <a:t>]. </a:t>
            </a:r>
            <a:r>
              <a:rPr lang="cs-CZ" sz="2000" dirty="0"/>
              <a:t>Dostupný na WWW: http://cs.wikipedia.org/wiki/Soubor:Mond_Grafik1.jpg </a:t>
            </a:r>
            <a:endParaRPr lang="cs-CZ" sz="2000" dirty="0" smtClean="0"/>
          </a:p>
          <a:p>
            <a:r>
              <a:rPr lang="cs-CZ" sz="2000" b="1" dirty="0" smtClean="0"/>
              <a:t>obr. 4: </a:t>
            </a:r>
            <a:r>
              <a:rPr lang="cs-CZ" sz="2000" dirty="0"/>
              <a:t>FRANK, Horst. </a:t>
            </a:r>
            <a:r>
              <a:rPr lang="cs-CZ" sz="2000" i="1" dirty="0"/>
              <a:t>Wikimedia Commons</a:t>
            </a:r>
            <a:r>
              <a:rPr lang="cs-CZ" sz="2000" dirty="0"/>
              <a:t> [online]. [cit. 17.11.2012</a:t>
            </a:r>
            <a:r>
              <a:rPr lang="cs-CZ" sz="2000" dirty="0" smtClean="0"/>
              <a:t>]. </a:t>
            </a:r>
            <a:r>
              <a:rPr lang="cs-CZ" sz="2000" dirty="0"/>
              <a:t>Dostupný na WWW: http://cs.wikipedia.org/wiki/Soubor:Mond_Phasen.jpg </a:t>
            </a:r>
            <a:endParaRPr lang="cs-CZ" sz="2000" dirty="0" smtClean="0"/>
          </a:p>
          <a:p>
            <a:r>
              <a:rPr lang="cs-CZ" sz="2000" b="1" dirty="0" smtClean="0"/>
              <a:t>obr. 5: </a:t>
            </a:r>
            <a:r>
              <a:rPr lang="cs-CZ" sz="2000" dirty="0"/>
              <a:t>BILBOQ. </a:t>
            </a:r>
            <a:r>
              <a:rPr lang="cs-CZ" sz="2000" i="1" dirty="0"/>
              <a:t>Wikimedia Commons</a:t>
            </a:r>
            <a:r>
              <a:rPr lang="cs-CZ" sz="2000" dirty="0"/>
              <a:t> [online]. [cit. 17.11.2012</a:t>
            </a:r>
            <a:r>
              <a:rPr lang="cs-CZ" sz="2000" dirty="0" smtClean="0"/>
              <a:t>]. </a:t>
            </a:r>
            <a:r>
              <a:rPr lang="cs-CZ" sz="2000" dirty="0"/>
              <a:t>Dostupný na WWW: http://cs.wikipedia.org/wiki/Soubor:Moon_Eclipse_cs.svg </a:t>
            </a:r>
            <a:endParaRPr lang="cs-CZ" sz="2000" dirty="0" smtClean="0"/>
          </a:p>
          <a:p>
            <a:r>
              <a:rPr lang="cs-CZ" sz="2000" b="1" dirty="0" smtClean="0"/>
              <a:t>obr. </a:t>
            </a:r>
            <a:r>
              <a:rPr lang="cs-CZ" sz="2000" b="1" dirty="0"/>
              <a:t>6: </a:t>
            </a:r>
            <a:r>
              <a:rPr lang="cs-CZ" sz="2000" dirty="0"/>
              <a:t>USER:FASTFISSION. </a:t>
            </a:r>
            <a:r>
              <a:rPr lang="cs-CZ" sz="2000" i="1" dirty="0"/>
              <a:t>Wikimedia Commons</a:t>
            </a:r>
            <a:r>
              <a:rPr lang="cs-CZ" sz="2000" dirty="0"/>
              <a:t> [online]. [cit. 17.11.2012</a:t>
            </a:r>
            <a:r>
              <a:rPr lang="cs-CZ" sz="2000" dirty="0" smtClean="0"/>
              <a:t>]. </a:t>
            </a:r>
            <a:r>
              <a:rPr lang="cs-CZ" sz="2000" dirty="0"/>
              <a:t>Dostupný na WWW: http://cs.wikipedia.org/wiki/Soubor:Zatmeni_Slunce.svg </a:t>
            </a:r>
            <a:endParaRPr lang="cs-CZ" sz="2000" dirty="0" smtClean="0"/>
          </a:p>
          <a:p>
            <a:r>
              <a:rPr lang="cs-CZ" sz="2000" b="1" dirty="0" smtClean="0"/>
              <a:t>obr. 7: </a:t>
            </a:r>
            <a:r>
              <a:rPr lang="en-US" sz="2000" dirty="0"/>
              <a:t>LUC VIATOUR. </a:t>
            </a:r>
            <a:r>
              <a:rPr lang="en-US" sz="2000" i="1" dirty="0"/>
              <a:t>Wikimedia Commons</a:t>
            </a:r>
            <a:r>
              <a:rPr lang="en-US" sz="2000" dirty="0"/>
              <a:t> [online]. [cit. </a:t>
            </a:r>
            <a:r>
              <a:rPr lang="cs-CZ" sz="2000" dirty="0"/>
              <a:t>17.11.2012</a:t>
            </a:r>
            <a:r>
              <a:rPr lang="en-US" sz="2000" dirty="0" smtClean="0"/>
              <a:t>]. </a:t>
            </a:r>
            <a:r>
              <a:rPr lang="en-US" sz="2000" dirty="0" err="1"/>
              <a:t>Dostupný</a:t>
            </a:r>
            <a:r>
              <a:rPr lang="en-US" sz="2000" dirty="0"/>
              <a:t> </a:t>
            </a:r>
            <a:r>
              <a:rPr lang="en-US" sz="2000" dirty="0" err="1"/>
              <a:t>na</a:t>
            </a:r>
            <a:r>
              <a:rPr lang="en-US" sz="2000" dirty="0"/>
              <a:t> WWW: http://cs.wikipedia.org/wiki/Soubor:Solar_eclips_1999_4.jpg </a:t>
            </a:r>
            <a:endParaRPr lang="cs-CZ" sz="2000" b="1" dirty="0" smtClean="0"/>
          </a:p>
          <a:p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xmlns="" val="806616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130</TotalTime>
  <Words>430</Words>
  <Application>Microsoft Office PowerPoint</Application>
  <PresentationFormat>Předvádění na obrazovce (4:3)</PresentationFormat>
  <Paragraphs>101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Snímek 1</vt:lpstr>
      <vt:lpstr>Stín a polostín</vt:lpstr>
      <vt:lpstr>Snímek 3</vt:lpstr>
      <vt:lpstr>hra stínů a polostínů</vt:lpstr>
      <vt:lpstr>fáze Měsíce</vt:lpstr>
      <vt:lpstr>zatmění Měsíce</vt:lpstr>
      <vt:lpstr>zatmění Slunce</vt:lpstr>
      <vt:lpstr>otázky: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Dum</cp:lastModifiedBy>
  <cp:revision>28</cp:revision>
  <dcterms:created xsi:type="dcterms:W3CDTF">2012-10-04T17:02:39Z</dcterms:created>
  <dcterms:modified xsi:type="dcterms:W3CDTF">2014-09-10T10:35:39Z</dcterms:modified>
</cp:coreProperties>
</file>