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324" r:id="rId2"/>
    <p:sldId id="307" r:id="rId3"/>
    <p:sldId id="309" r:id="rId4"/>
    <p:sldId id="310" r:id="rId5"/>
    <p:sldId id="292" r:id="rId6"/>
    <p:sldId id="311" r:id="rId7"/>
    <p:sldId id="321" r:id="rId8"/>
    <p:sldId id="317" r:id="rId9"/>
    <p:sldId id="320" r:id="rId10"/>
    <p:sldId id="319" r:id="rId11"/>
    <p:sldId id="312" r:id="rId12"/>
    <p:sldId id="314" r:id="rId13"/>
    <p:sldId id="313" r:id="rId14"/>
    <p:sldId id="322" r:id="rId15"/>
    <p:sldId id="280" r:id="rId16"/>
    <p:sldId id="316" r:id="rId17"/>
    <p:sldId id="323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1" d="100"/>
          <a:sy n="81" d="100"/>
        </p:scale>
        <p:origin x="-834" y="2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10.9.2014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10.9.2014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10.9.2014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10.9.2014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10.9.2014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10.9.2014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10.9.2014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10.9.2014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10.9.2014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.jpeg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http://cs.wikipedia.org/wiki/Teroristick%C3%BD_%C3%BAtok_na_Bostonsk%C3%BD_maraton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548680"/>
            <a:ext cx="8229600" cy="3600400"/>
          </a:xfrm>
        </p:spPr>
        <p:txBody>
          <a:bodyPr>
            <a:normAutofit/>
          </a:bodyPr>
          <a:lstStyle/>
          <a:p>
            <a:pPr algn="ctr"/>
            <a:r>
              <a:rPr lang="cs-CZ" sz="2000" dirty="0" smtClean="0"/>
              <a:t/>
            </a:r>
            <a:br>
              <a:rPr lang="cs-CZ" sz="2000" dirty="0" smtClean="0"/>
            </a:b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4293096"/>
            <a:ext cx="8229600" cy="4525963"/>
          </a:xfrm>
        </p:spPr>
        <p:txBody>
          <a:bodyPr/>
          <a:lstStyle/>
          <a:p>
            <a:pPr algn="ctr">
              <a:buNone/>
            </a:pPr>
            <a:endParaRPr lang="cs-CZ" sz="2400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7" name="Zástupný symbol pro obsah 11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401977301"/>
              </p:ext>
            </p:extLst>
          </p:nvPr>
        </p:nvGraphicFramePr>
        <p:xfrm>
          <a:off x="468313" y="1844675"/>
          <a:ext cx="8229600" cy="4622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Číslo projektu MŠMT: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smtClean="0">
                          <a:solidFill>
                            <a:srgbClr val="0070C0"/>
                          </a:solidFill>
                        </a:rPr>
                        <a:t>CZ.1.07/1.5.00/34.0865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Číslo materiálu: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smtClean="0">
                          <a:solidFill>
                            <a:srgbClr val="0070C0"/>
                          </a:solidFill>
                        </a:rPr>
                        <a:t>VY_32_INOVACE_08_03_terorismus</a:t>
                      </a:r>
                      <a:endParaRPr lang="cs-CZ" sz="1400" dirty="0" smtClean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Název školy: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ZŠ,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 PŠ a MŠ Česká Lípa, Moskevská 679, příspěvková organizace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Ročník: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I. ročník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 praktické školy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Vzdělávací oblast: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Člověk a společnost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Předmět: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Základy společenských věd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Tematický</a:t>
                      </a:r>
                      <a:r>
                        <a:rPr lang="cs-CZ" b="1" baseline="0" dirty="0" smtClean="0">
                          <a:solidFill>
                            <a:srgbClr val="0070C0"/>
                          </a:solidFill>
                        </a:rPr>
                        <a:t> okruh: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Člověk a svět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Téma: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Terorismus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Název autora: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Mgr. Miroslav Janata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Vytvořeno dne: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Září 2012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baseline="0" dirty="0" smtClean="0">
                          <a:solidFill>
                            <a:srgbClr val="0070C0"/>
                          </a:solidFill>
                        </a:rPr>
                        <a:t>Anotace 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dirty="0" smtClean="0">
                          <a:solidFill>
                            <a:srgbClr val="0070C0"/>
                          </a:solidFill>
                        </a:rPr>
                        <a:t>DUM je</a:t>
                      </a:r>
                      <a:r>
                        <a:rPr lang="cs-CZ" sz="1000" baseline="0" dirty="0" smtClean="0">
                          <a:solidFill>
                            <a:srgbClr val="0070C0"/>
                          </a:solidFill>
                        </a:rPr>
                        <a:t> určen žákům praktické školy, slouží  k seznámení s terorismem. </a:t>
                      </a:r>
                      <a:r>
                        <a:rPr lang="cs-CZ" sz="1000" dirty="0" smtClean="0">
                          <a:solidFill>
                            <a:srgbClr val="0070C0"/>
                          </a:solidFill>
                        </a:rPr>
                        <a:t>Pomůcky: interaktivní tabule, </a:t>
                      </a:r>
                      <a:r>
                        <a:rPr lang="cs-CZ" sz="1000" dirty="0" err="1" smtClean="0">
                          <a:solidFill>
                            <a:srgbClr val="0070C0"/>
                          </a:solidFill>
                        </a:rPr>
                        <a:t>dataprojektor</a:t>
                      </a:r>
                      <a:r>
                        <a:rPr lang="cs-CZ" sz="1000" dirty="0" smtClean="0">
                          <a:solidFill>
                            <a:srgbClr val="0070C0"/>
                          </a:solidFill>
                        </a:rPr>
                        <a:t>, učebnice.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Klíčová slova: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Terorismus, teroristické metody, 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 advClick="0" advTm="5000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 rot="1867601">
            <a:off x="252542" y="2439058"/>
            <a:ext cx="9144000" cy="156966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96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TERORISMUS</a:t>
            </a:r>
            <a:endParaRPr lang="cs-CZ" sz="96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3" name="Obrázek 2" descr="ter04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51520" y="3717032"/>
            <a:ext cx="3476160" cy="278092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95536" y="548680"/>
            <a:ext cx="8424936" cy="507831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400" b="1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Terorismus</a:t>
            </a:r>
            <a:r>
              <a:rPr lang="cs-CZ" sz="54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je užití násilí nebo hrozby násilí s cílem zastrašit protivníka a dosáhnout politických cílů. Terči teroristických akcí jsou většinou ……</a:t>
            </a:r>
            <a:endParaRPr lang="cs-CZ" sz="54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539761" y="2967335"/>
            <a:ext cx="6064481" cy="156966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96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CIVILISTÉ</a:t>
            </a:r>
            <a:endParaRPr lang="cs-CZ" sz="96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755576" y="1052736"/>
            <a:ext cx="7560840" cy="517064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6000" b="1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Teroristické metody</a:t>
            </a:r>
            <a:r>
              <a:rPr lang="cs-CZ" sz="3200" b="1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</a:t>
            </a:r>
          </a:p>
          <a:p>
            <a:pPr>
              <a:buFont typeface="Arial" pitchFamily="34" charset="0"/>
              <a:buChar char="•"/>
            </a:pPr>
            <a:r>
              <a:rPr lang="cs-CZ" sz="5400" dirty="0" smtClean="0">
                <a:solidFill>
                  <a:schemeClr val="tx2">
                    <a:lumMod val="75000"/>
                  </a:schemeClr>
                </a:solidFill>
              </a:rPr>
              <a:t> ATENTÁT</a:t>
            </a:r>
          </a:p>
          <a:p>
            <a:pPr>
              <a:buFont typeface="Arial" pitchFamily="34" charset="0"/>
              <a:buChar char="•"/>
            </a:pPr>
            <a:r>
              <a:rPr lang="cs-CZ" sz="5400" dirty="0" smtClean="0">
                <a:solidFill>
                  <a:schemeClr val="tx2">
                    <a:lumMod val="75000"/>
                  </a:schemeClr>
                </a:solidFill>
              </a:rPr>
              <a:t> BOMBOVÝ ÚTOK</a:t>
            </a:r>
          </a:p>
          <a:p>
            <a:pPr>
              <a:buFont typeface="Arial" pitchFamily="34" charset="0"/>
              <a:buChar char="•"/>
            </a:pPr>
            <a:r>
              <a:rPr lang="cs-CZ" sz="5400" dirty="0" smtClean="0">
                <a:solidFill>
                  <a:schemeClr val="tx2">
                    <a:lumMod val="75000"/>
                  </a:schemeClr>
                </a:solidFill>
              </a:rPr>
              <a:t> ÚNOS OSOB</a:t>
            </a:r>
          </a:p>
          <a:p>
            <a:pPr>
              <a:buFont typeface="Arial" pitchFamily="34" charset="0"/>
              <a:buChar char="•"/>
            </a:pPr>
            <a:r>
              <a:rPr lang="cs-CZ" sz="5400" dirty="0" smtClean="0">
                <a:solidFill>
                  <a:schemeClr val="tx2">
                    <a:lumMod val="75000"/>
                  </a:schemeClr>
                </a:solidFill>
              </a:rPr>
              <a:t> ÚNOS DOPRAVNÍCH          </a:t>
            </a:r>
          </a:p>
          <a:p>
            <a:r>
              <a:rPr lang="cs-CZ" sz="5400" dirty="0" smtClean="0">
                <a:solidFill>
                  <a:schemeClr val="tx2">
                    <a:lumMod val="75000"/>
                  </a:schemeClr>
                </a:solidFill>
              </a:rPr>
              <a:t>         PROSTŘEDKŮ</a:t>
            </a:r>
            <a:endParaRPr lang="cs-CZ" sz="5400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627784" y="260648"/>
            <a:ext cx="363420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ATENTÁT</a:t>
            </a:r>
            <a:endParaRPr lang="cs-CZ" sz="5400" b="1" cap="none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67544" y="1196752"/>
            <a:ext cx="7920880" cy="2123658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4400" dirty="0" smtClean="0"/>
              <a:t>ÚTOK NA ŽIVOT VÝZNAMNÉ OSOBY PROVEDENÝ Z POLITICKÝCH DŮVODŮ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5" name="Obrázek 4" descr="TER05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39552" y="3501008"/>
            <a:ext cx="2869654" cy="1381107"/>
          </a:xfrm>
          <a:prstGeom prst="rect">
            <a:avLst/>
          </a:prstGeom>
        </p:spPr>
      </p:pic>
      <p:pic>
        <p:nvPicPr>
          <p:cNvPr id="6" name="Obrázek 5" descr="ter06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7020272" y="3356992"/>
            <a:ext cx="1845045" cy="1800200"/>
          </a:xfrm>
          <a:prstGeom prst="rect">
            <a:avLst/>
          </a:prstGeom>
        </p:spPr>
      </p:pic>
      <p:pic>
        <p:nvPicPr>
          <p:cNvPr id="7" name="Obrázek 6" descr="ter07.pn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1691680" y="5229200"/>
            <a:ext cx="1856747" cy="1246341"/>
          </a:xfrm>
          <a:prstGeom prst="rect">
            <a:avLst/>
          </a:prstGeom>
        </p:spPr>
      </p:pic>
      <p:pic>
        <p:nvPicPr>
          <p:cNvPr id="8" name="Obrázek 7" descr="ter08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4427984" y="3717032"/>
            <a:ext cx="1590675" cy="21717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 descr="TER05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39552" y="3501008"/>
            <a:ext cx="2869654" cy="1381107"/>
          </a:xfrm>
          <a:prstGeom prst="rect">
            <a:avLst/>
          </a:prstGeom>
        </p:spPr>
      </p:pic>
      <p:sp>
        <p:nvSpPr>
          <p:cNvPr id="9" name="TextovéPole 8"/>
          <p:cNvSpPr txBox="1"/>
          <p:nvPr/>
        </p:nvSpPr>
        <p:spPr>
          <a:xfrm>
            <a:off x="1043608" y="980728"/>
            <a:ext cx="7045006" cy="80021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Obrázek atentátu na Abrahama Lincolna</a:t>
            </a:r>
          </a:p>
          <a:p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23528" y="5733256"/>
            <a:ext cx="191590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Abraham Lincoln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139952" y="4941168"/>
            <a:ext cx="20954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John </a:t>
            </a:r>
            <a:r>
              <a:rPr lang="cs-CZ" dirty="0" err="1" smtClean="0"/>
              <a:t>Wilkes</a:t>
            </a:r>
            <a:r>
              <a:rPr lang="cs-CZ" dirty="0" smtClean="0"/>
              <a:t> </a:t>
            </a:r>
            <a:r>
              <a:rPr lang="cs-CZ" dirty="0" err="1" smtClean="0"/>
              <a:t>Booth</a:t>
            </a:r>
            <a:endParaRPr lang="cs-CZ" dirty="0"/>
          </a:p>
        </p:txBody>
      </p:sp>
      <p:cxnSp>
        <p:nvCxnSpPr>
          <p:cNvPr id="17" name="Přímá spojovací šipka 16"/>
          <p:cNvCxnSpPr/>
          <p:nvPr/>
        </p:nvCxnSpPr>
        <p:spPr>
          <a:xfrm flipV="1">
            <a:off x="1043608" y="4365104"/>
            <a:ext cx="1224136" cy="129614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šipka 20"/>
          <p:cNvCxnSpPr/>
          <p:nvPr/>
        </p:nvCxnSpPr>
        <p:spPr>
          <a:xfrm flipH="1" flipV="1">
            <a:off x="3131840" y="4149080"/>
            <a:ext cx="1224136" cy="72008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Obrázek 7" descr="ter08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827584" y="2204864"/>
            <a:ext cx="2952328" cy="4030724"/>
          </a:xfrm>
          <a:prstGeom prst="rect">
            <a:avLst/>
          </a:prstGeom>
        </p:spPr>
      </p:pic>
      <p:sp>
        <p:nvSpPr>
          <p:cNvPr id="9" name="Obdélník 8"/>
          <p:cNvSpPr/>
          <p:nvPr/>
        </p:nvSpPr>
        <p:spPr>
          <a:xfrm>
            <a:off x="2286000" y="836712"/>
            <a:ext cx="457200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Alois </a:t>
            </a:r>
            <a:r>
              <a:rPr lang="cs-CZ" b="1" dirty="0" err="1" smtClean="0"/>
              <a:t>Rašín</a:t>
            </a:r>
            <a:r>
              <a:rPr lang="cs-CZ" dirty="0" smtClean="0"/>
              <a:t>  první československý ministr financí </a:t>
            </a:r>
          </a:p>
          <a:p>
            <a:r>
              <a:rPr lang="cs-CZ" dirty="0" smtClean="0"/>
              <a:t>smrtelně zraněn při atentátu v roce 1923.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 descr="ter07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11560" y="2780927"/>
            <a:ext cx="5184576" cy="3480145"/>
          </a:xfrm>
          <a:prstGeom prst="rect">
            <a:avLst/>
          </a:prstGeom>
        </p:spPr>
      </p:pic>
      <p:sp>
        <p:nvSpPr>
          <p:cNvPr id="9" name="Obdélník 8"/>
          <p:cNvSpPr/>
          <p:nvPr/>
        </p:nvSpPr>
        <p:spPr>
          <a:xfrm>
            <a:off x="755576" y="836712"/>
            <a:ext cx="6696744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John </a:t>
            </a:r>
            <a:r>
              <a:rPr lang="cs-CZ" dirty="0" err="1" smtClean="0"/>
              <a:t>Fitzgerald</a:t>
            </a:r>
            <a:r>
              <a:rPr lang="cs-CZ" dirty="0" smtClean="0"/>
              <a:t> </a:t>
            </a:r>
            <a:r>
              <a:rPr lang="cs-CZ" dirty="0" err="1" smtClean="0"/>
              <a:t>Kennedy</a:t>
            </a:r>
            <a:r>
              <a:rPr lang="cs-CZ" dirty="0" smtClean="0"/>
              <a:t> a jeho žena </a:t>
            </a:r>
            <a:r>
              <a:rPr lang="cs-CZ" dirty="0" err="1" smtClean="0"/>
              <a:t>Jacqueline</a:t>
            </a:r>
            <a:r>
              <a:rPr lang="cs-CZ" dirty="0" smtClean="0"/>
              <a:t> </a:t>
            </a:r>
            <a:r>
              <a:rPr lang="cs-CZ" dirty="0" err="1" smtClean="0"/>
              <a:t>Lee</a:t>
            </a:r>
            <a:r>
              <a:rPr lang="cs-CZ" dirty="0" smtClean="0"/>
              <a:t> </a:t>
            </a:r>
            <a:r>
              <a:rPr lang="cs-CZ" dirty="0" err="1" smtClean="0"/>
              <a:t>Bouvierová</a:t>
            </a:r>
            <a:r>
              <a:rPr lang="cs-CZ" dirty="0" smtClean="0"/>
              <a:t>-</a:t>
            </a:r>
            <a:r>
              <a:rPr lang="cs-CZ" dirty="0" err="1" smtClean="0"/>
              <a:t>Kennedyová</a:t>
            </a:r>
            <a:r>
              <a:rPr lang="cs-CZ" dirty="0" smtClean="0"/>
              <a:t> krátce před atentátem. Manželka přežila.</a:t>
            </a:r>
            <a:endParaRPr lang="cs-CZ" dirty="0"/>
          </a:p>
        </p:txBody>
      </p:sp>
      <p:cxnSp>
        <p:nvCxnSpPr>
          <p:cNvPr id="16" name="Přímá spojovací šipka 15"/>
          <p:cNvCxnSpPr/>
          <p:nvPr/>
        </p:nvCxnSpPr>
        <p:spPr>
          <a:xfrm>
            <a:off x="2123728" y="1196752"/>
            <a:ext cx="720080" cy="288032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šipka 19"/>
          <p:cNvCxnSpPr/>
          <p:nvPr/>
        </p:nvCxnSpPr>
        <p:spPr>
          <a:xfrm>
            <a:off x="3347864" y="1556792"/>
            <a:ext cx="792088" cy="252028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brázek 5" descr="ter06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292080" y="3356992"/>
            <a:ext cx="3107107" cy="3031587"/>
          </a:xfrm>
          <a:prstGeom prst="rect">
            <a:avLst/>
          </a:prstGeom>
        </p:spPr>
      </p:pic>
      <p:pic>
        <p:nvPicPr>
          <p:cNvPr id="9" name="Obrázek 8" descr="Franzferdinand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67544" y="332656"/>
            <a:ext cx="3096344" cy="389663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5724128" y="2511480"/>
            <a:ext cx="168507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600" dirty="0" err="1" smtClean="0"/>
              <a:t>Gavrilo</a:t>
            </a:r>
            <a:r>
              <a:rPr lang="cs-CZ" sz="1600" dirty="0" smtClean="0"/>
              <a:t> </a:t>
            </a:r>
            <a:r>
              <a:rPr lang="cs-CZ" sz="1600" dirty="0" err="1" smtClean="0"/>
              <a:t>Prinzip</a:t>
            </a:r>
            <a:r>
              <a:rPr lang="cs-CZ" sz="1600" dirty="0" smtClean="0"/>
              <a:t> - vrah</a:t>
            </a:r>
            <a:endParaRPr lang="cs-CZ" sz="16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707904" y="404664"/>
            <a:ext cx="3866764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František Ferdinand d´Este s manželkou</a:t>
            </a:r>
          </a:p>
          <a:p>
            <a:r>
              <a:rPr lang="cs-CZ" sz="1600" dirty="0" smtClean="0"/>
              <a:t>Žofií. Zastřeleni 1914 v Sarajevu. </a:t>
            </a:r>
          </a:p>
          <a:p>
            <a:r>
              <a:rPr lang="cs-CZ" sz="1600" dirty="0" smtClean="0"/>
              <a:t>Jeho smrt byla záminkou pro rozpoutání</a:t>
            </a:r>
          </a:p>
          <a:p>
            <a:r>
              <a:rPr lang="cs-CZ" sz="1600" dirty="0" smtClean="0"/>
              <a:t>1. světové války.</a:t>
            </a:r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261802" y="836712"/>
            <a:ext cx="636616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BOMBOVÝ ÚTOK</a:t>
            </a:r>
            <a:endParaRPr lang="cs-CZ" sz="5400" b="1" cap="none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pic>
        <p:nvPicPr>
          <p:cNvPr id="4" name="Obrázek 3" descr="ter10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259632" y="2018431"/>
            <a:ext cx="6408712" cy="454117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063463" y="836712"/>
            <a:ext cx="476284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ÚNOS OSOB</a:t>
            </a:r>
            <a:endParaRPr lang="cs-CZ" sz="5400" b="1" cap="none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pic>
        <p:nvPicPr>
          <p:cNvPr id="3" name="Obrázek 2" descr="TER.11.Adolf_Eichman_at_Trial196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39552" y="1844824"/>
            <a:ext cx="2794000" cy="4127500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3864728" y="2132856"/>
            <a:ext cx="3443576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400" dirty="0" smtClean="0">
                <a:ln w="11430"/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Adolf  </a:t>
            </a:r>
            <a:r>
              <a:rPr lang="cs-CZ" sz="1400" dirty="0" err="1" smtClean="0">
                <a:ln w="11430"/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Eichman</a:t>
            </a:r>
            <a:r>
              <a:rPr lang="cs-CZ" sz="1400" dirty="0" smtClean="0">
                <a:ln w="11430"/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- jeden z organizátorů holocaustu. Unesen Izraelskými agenty </a:t>
            </a:r>
            <a:r>
              <a:rPr lang="cs-CZ" sz="1400" dirty="0" err="1" smtClean="0">
                <a:ln w="11430"/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MOSADu</a:t>
            </a:r>
            <a:r>
              <a:rPr lang="cs-CZ" sz="1400" dirty="0" smtClean="0">
                <a:ln w="11430"/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z Argentiny.</a:t>
            </a:r>
          </a:p>
          <a:p>
            <a:pPr algn="ctr"/>
            <a:r>
              <a:rPr lang="cs-CZ" sz="1400" dirty="0" smtClean="0">
                <a:ln w="11430"/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Mezinárodní skandál – únos bez souhlasu státu, na jeho území.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50297" y="836712"/>
            <a:ext cx="7789184" cy="175432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ÚNOS DOPRAVNÍCH </a:t>
            </a:r>
          </a:p>
          <a:p>
            <a:pPr algn="ctr"/>
            <a:r>
              <a:rPr lang="cs-CZ" sz="5400" b="1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PROSTŘEDKŮ</a:t>
            </a:r>
            <a:endParaRPr lang="cs-CZ" sz="5400" b="1" cap="none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pic>
        <p:nvPicPr>
          <p:cNvPr id="3" name="Obrázek 2" descr="ter0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67544" y="2780928"/>
            <a:ext cx="3240360" cy="3456384"/>
          </a:xfrm>
          <a:prstGeom prst="rect">
            <a:avLst/>
          </a:prstGeom>
        </p:spPr>
      </p:pic>
      <p:pic>
        <p:nvPicPr>
          <p:cNvPr id="4" name="Obrázek 3" descr="ter01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572000" y="2780928"/>
            <a:ext cx="2944368" cy="344268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836712"/>
            <a:ext cx="7920880" cy="52937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arenR"/>
            </a:pPr>
            <a:r>
              <a:rPr lang="cs-CZ" sz="4000" dirty="0" smtClean="0"/>
              <a:t>ZJISTI NA INTERNETU,</a:t>
            </a:r>
          </a:p>
          <a:p>
            <a:pPr marL="342900" indent="-342900"/>
            <a:r>
              <a:rPr lang="cs-CZ" sz="4000" dirty="0" smtClean="0"/>
              <a:t>   KDE ZEMŘEL GAVRILO</a:t>
            </a:r>
          </a:p>
          <a:p>
            <a:pPr marL="342900" indent="-342900"/>
            <a:r>
              <a:rPr lang="cs-CZ" sz="4000" dirty="0" smtClean="0"/>
              <a:t>   PRINCIP.</a:t>
            </a:r>
          </a:p>
          <a:p>
            <a:pPr marL="342900" indent="-342900"/>
            <a:r>
              <a:rPr lang="cs-CZ" sz="4000" dirty="0" smtClean="0"/>
              <a:t>2) ZJISTI NA INTERNETU,</a:t>
            </a:r>
          </a:p>
          <a:p>
            <a:pPr marL="342900" indent="-342900"/>
            <a:r>
              <a:rPr lang="cs-CZ" sz="4000" dirty="0" smtClean="0"/>
              <a:t>   ODKUD BYLA MANŽELKA</a:t>
            </a:r>
          </a:p>
          <a:p>
            <a:pPr marL="342900" indent="-342900"/>
            <a:r>
              <a:rPr lang="cs-CZ" sz="4000" dirty="0" smtClean="0"/>
              <a:t>    FRANTIŠKA</a:t>
            </a:r>
          </a:p>
          <a:p>
            <a:pPr marL="342900" indent="-342900"/>
            <a:r>
              <a:rPr lang="cs-CZ" sz="4000" smtClean="0"/>
              <a:t>    </a:t>
            </a:r>
            <a:r>
              <a:rPr lang="cs-CZ" sz="4000" dirty="0" smtClean="0"/>
              <a:t>FERDINANDA D´ESTE.</a:t>
            </a:r>
          </a:p>
          <a:p>
            <a:pPr marL="342900" indent="-342900"/>
            <a:r>
              <a:rPr lang="cs-CZ" sz="4000" dirty="0" smtClean="0"/>
              <a:t>3) CO BYL HOLOCAUST?</a:t>
            </a:r>
          </a:p>
          <a:p>
            <a:pPr marL="342900" indent="-342900"/>
            <a:endParaRPr lang="cs-CZ" dirty="0" smtClean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791072" y="3933056"/>
            <a:ext cx="83529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Prezentace slouží k doplnění učiva Demokracie a svoboda </a:t>
            </a:r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357188" y="1785938"/>
            <a:ext cx="8229600" cy="285750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Arial" charset="0"/>
              <a:buNone/>
              <a:tabLst/>
              <a:defRPr/>
            </a:pPr>
            <a:r>
              <a:rPr kumimoji="0" lang="cs-CZ" sz="3200" b="1" i="0" u="none" strike="noStrike" kern="1200" cap="none" spc="0" normalizeH="0" baseline="0" noProof="0" smtClean="0">
                <a:ln>
                  <a:noFill/>
                </a:ln>
                <a:solidFill>
                  <a:schemeClr val="accent5">
                    <a:lumMod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METODICKÝ POPIS</a:t>
            </a:r>
            <a:endParaRPr kumimoji="0" lang="cs-CZ" sz="3200" b="1" i="0" u="none" strike="noStrike" kern="1200" cap="none" spc="0" normalizeH="0" baseline="0" noProof="0" dirty="0" smtClean="0">
              <a:ln>
                <a:noFill/>
              </a:ln>
              <a:solidFill>
                <a:schemeClr val="accent5">
                  <a:lumMod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395536" y="2060848"/>
          <a:ext cx="8280920" cy="473254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6064"/>
                <a:gridCol w="7704856"/>
              </a:tblGrid>
              <a:tr h="470074">
                <a:tc>
                  <a:txBody>
                    <a:bodyPr/>
                    <a:lstStyle/>
                    <a:p>
                      <a:r>
                        <a:rPr lang="cs-CZ" sz="800" dirty="0" smtClean="0"/>
                        <a:t>2</a:t>
                      </a:r>
                      <a:endParaRPr lang="cs-CZ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it-IT" sz="800" dirty="0" smtClean="0"/>
                        <a:t>Bomba. [online]. [cit. 2013-08-14]. Dostupné z: https://www.google.cz/search?q=bomba&amp;client=firefox-a&amp;hs=htz&amp;rls=org.mozilla:cs:official&amp;source=lnms&amp;tbm=isch&amp;sa=X&amp;ei=4KwLUpmcCsHy4QSRg4C4AQ&amp;ved=0CAkQ_AUoAQ&amp;biw=1280&amp;bih=832#facrc=_&amp;imgdii=_&amp;imgrc=DyOhwQpKPZWYPM%3A%3BvMObAme_we2AkM%3Bhttp%253A%252F%252Fcigarbrief.com%252Fwp-content%252Fuploads%252F2011%252F06%252Fblack-bomb-icon.jpg%3Bhttp%253A%252F%252Fcigarbrief.com%252Fcigars%252Fdropping-da-bomb-la-bomba-update%252F499%252F%3B1280%3B1024</a:t>
                      </a:r>
                      <a:endParaRPr lang="cs-CZ" sz="800" dirty="0" smtClean="0"/>
                    </a:p>
                    <a:p>
                      <a:endParaRPr lang="cs-CZ" sz="800" dirty="0"/>
                    </a:p>
                  </a:txBody>
                  <a:tcPr/>
                </a:tc>
              </a:tr>
              <a:tr h="470074">
                <a:tc>
                  <a:txBody>
                    <a:bodyPr/>
                    <a:lstStyle/>
                    <a:p>
                      <a:r>
                        <a:rPr lang="cs-CZ" sz="800" dirty="0" smtClean="0"/>
                        <a:t>6</a:t>
                      </a:r>
                      <a:endParaRPr lang="cs-CZ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800" dirty="0" smtClean="0"/>
                        <a:t>Atentát na AL. In: </a:t>
                      </a:r>
                      <a:r>
                        <a:rPr lang="cs-CZ" sz="800" i="1" dirty="0" err="1" smtClean="0"/>
                        <a:t>Wikipedia</a:t>
                      </a:r>
                      <a:r>
                        <a:rPr lang="cs-CZ" sz="800" i="1" dirty="0" smtClean="0"/>
                        <a:t>: </a:t>
                      </a:r>
                      <a:r>
                        <a:rPr lang="cs-CZ" sz="800" i="1" dirty="0" err="1" smtClean="0"/>
                        <a:t>the</a:t>
                      </a:r>
                      <a:r>
                        <a:rPr lang="cs-CZ" sz="800" i="1" dirty="0" smtClean="0"/>
                        <a:t> free </a:t>
                      </a:r>
                      <a:r>
                        <a:rPr lang="cs-CZ" sz="800" i="1" dirty="0" err="1" smtClean="0"/>
                        <a:t>encyclopedia</a:t>
                      </a:r>
                      <a:r>
                        <a:rPr lang="cs-CZ" sz="800" dirty="0" smtClean="0"/>
                        <a:t> [online]. San </a:t>
                      </a:r>
                      <a:r>
                        <a:rPr lang="cs-CZ" sz="800" dirty="0" err="1" smtClean="0"/>
                        <a:t>Francisco</a:t>
                      </a:r>
                      <a:r>
                        <a:rPr lang="cs-CZ" sz="800" dirty="0" smtClean="0"/>
                        <a:t> (CA): </a:t>
                      </a:r>
                      <a:r>
                        <a:rPr lang="cs-CZ" sz="800" dirty="0" err="1" smtClean="0"/>
                        <a:t>Wikimedia</a:t>
                      </a:r>
                      <a:r>
                        <a:rPr lang="cs-CZ" sz="800" dirty="0" smtClean="0"/>
                        <a:t> </a:t>
                      </a:r>
                      <a:r>
                        <a:rPr lang="cs-CZ" sz="800" dirty="0" err="1" smtClean="0"/>
                        <a:t>Foundation</a:t>
                      </a:r>
                      <a:r>
                        <a:rPr lang="cs-CZ" sz="800" dirty="0" smtClean="0"/>
                        <a:t>, 2001- [cit. 2013-08-14]. Dostupné z: http://cs.wikipedia.org/wiki/Soubor:Lincolnassassination.jpg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800" dirty="0" smtClean="0"/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800" dirty="0" err="1" smtClean="0"/>
                        <a:t>Princip</a:t>
                      </a:r>
                      <a:r>
                        <a:rPr lang="en-US" sz="800" dirty="0" smtClean="0"/>
                        <a:t>. In: </a:t>
                      </a:r>
                      <a:r>
                        <a:rPr lang="en-US" sz="800" i="1" dirty="0" smtClean="0"/>
                        <a:t>Wikipedia: the free encyclopedia</a:t>
                      </a:r>
                      <a:r>
                        <a:rPr lang="en-US" sz="800" dirty="0" smtClean="0"/>
                        <a:t> [online]. San Francisco (CA): Wikimedia Foundation, 2001- [cit. 2013-08-14]. </a:t>
                      </a:r>
                      <a:r>
                        <a:rPr lang="en-US" sz="800" dirty="0" err="1" smtClean="0"/>
                        <a:t>Dostupné</a:t>
                      </a:r>
                      <a:r>
                        <a:rPr lang="en-US" sz="800" dirty="0" smtClean="0"/>
                        <a:t> z: http://cs.wikipedia.org/wiki/Soubor:Gavrilloprincip.jpg </a:t>
                      </a:r>
                      <a:endParaRPr lang="cs-CZ" sz="800" dirty="0" smtClean="0"/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800" dirty="0" smtClean="0"/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800" dirty="0" smtClean="0"/>
                        <a:t>J</a:t>
                      </a:r>
                      <a:r>
                        <a:rPr lang="cs-CZ" sz="800" dirty="0" smtClean="0"/>
                        <a:t>FK</a:t>
                      </a:r>
                      <a:r>
                        <a:rPr lang="en-US" sz="800" dirty="0" smtClean="0"/>
                        <a:t>. In: </a:t>
                      </a:r>
                      <a:r>
                        <a:rPr lang="en-US" sz="800" i="1" dirty="0" smtClean="0"/>
                        <a:t>Wikipedia: the free encyclopedia</a:t>
                      </a:r>
                      <a:r>
                        <a:rPr lang="en-US" sz="800" dirty="0" smtClean="0"/>
                        <a:t> [online]. San Francisco (CA): Wikimedia Foundation, 2001- [cit. 2013-08-14]. </a:t>
                      </a:r>
                      <a:r>
                        <a:rPr lang="en-US" sz="800" dirty="0" err="1" smtClean="0"/>
                        <a:t>Dostupné</a:t>
                      </a:r>
                      <a:r>
                        <a:rPr lang="en-US" sz="800" dirty="0" smtClean="0"/>
                        <a:t> z: http://cs.wikipedia.org/wiki/Soubor:John_F._Kennedy_motorcade,_Dallas_crop.png </a:t>
                      </a:r>
                      <a:endParaRPr lang="cs-CZ" sz="800" dirty="0" smtClean="0"/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800" dirty="0" smtClean="0"/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800" dirty="0" err="1" smtClean="0"/>
                        <a:t>Rašín</a:t>
                      </a:r>
                      <a:r>
                        <a:rPr lang="en-US" sz="800" dirty="0" smtClean="0"/>
                        <a:t>. In: </a:t>
                      </a:r>
                      <a:r>
                        <a:rPr lang="en-US" sz="800" i="1" dirty="0" smtClean="0"/>
                        <a:t>Wikipedia: the free encyclopedia</a:t>
                      </a:r>
                      <a:r>
                        <a:rPr lang="en-US" sz="800" dirty="0" smtClean="0"/>
                        <a:t> [online]. San Francisco (CA): Wikimedia Foundation, 2001- [cit. 2013-08-14]. </a:t>
                      </a:r>
                      <a:r>
                        <a:rPr lang="en-US" sz="800" dirty="0" err="1" smtClean="0"/>
                        <a:t>Dostupné</a:t>
                      </a:r>
                      <a:r>
                        <a:rPr lang="en-US" sz="800" dirty="0" smtClean="0"/>
                        <a:t> z: http://cs.wikipedia.org/wiki/Soubor:Alois_Ra%C5%A1%C3%ADn.jpg </a:t>
                      </a:r>
                      <a:endParaRPr lang="cs-CZ" sz="800" dirty="0" smtClean="0"/>
                    </a:p>
                    <a:p>
                      <a:endParaRPr lang="cs-CZ" sz="800" dirty="0"/>
                    </a:p>
                  </a:txBody>
                  <a:tcPr/>
                </a:tc>
              </a:tr>
              <a:tr h="470074">
                <a:tc>
                  <a:txBody>
                    <a:bodyPr/>
                    <a:lstStyle/>
                    <a:p>
                      <a:r>
                        <a:rPr lang="cs-CZ" sz="800" dirty="0" smtClean="0"/>
                        <a:t>7</a:t>
                      </a:r>
                      <a:endParaRPr lang="cs-CZ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800" dirty="0" smtClean="0"/>
                        <a:t>Atentát na AL. In: </a:t>
                      </a:r>
                      <a:r>
                        <a:rPr lang="cs-CZ" sz="800" i="1" dirty="0" err="1" smtClean="0"/>
                        <a:t>Wikipedia</a:t>
                      </a:r>
                      <a:r>
                        <a:rPr lang="cs-CZ" sz="800" i="1" dirty="0" smtClean="0"/>
                        <a:t>: </a:t>
                      </a:r>
                      <a:r>
                        <a:rPr lang="cs-CZ" sz="800" i="1" dirty="0" err="1" smtClean="0"/>
                        <a:t>the</a:t>
                      </a:r>
                      <a:r>
                        <a:rPr lang="cs-CZ" sz="800" i="1" dirty="0" smtClean="0"/>
                        <a:t> free </a:t>
                      </a:r>
                      <a:r>
                        <a:rPr lang="cs-CZ" sz="800" i="1" dirty="0" err="1" smtClean="0"/>
                        <a:t>encyclopedia</a:t>
                      </a:r>
                      <a:r>
                        <a:rPr lang="cs-CZ" sz="800" dirty="0" smtClean="0"/>
                        <a:t> [online]. San </a:t>
                      </a:r>
                      <a:r>
                        <a:rPr lang="cs-CZ" sz="800" dirty="0" err="1" smtClean="0"/>
                        <a:t>Francisco</a:t>
                      </a:r>
                      <a:r>
                        <a:rPr lang="cs-CZ" sz="800" dirty="0" smtClean="0"/>
                        <a:t> (CA): </a:t>
                      </a:r>
                      <a:r>
                        <a:rPr lang="cs-CZ" sz="800" dirty="0" err="1" smtClean="0"/>
                        <a:t>Wikimedia</a:t>
                      </a:r>
                      <a:r>
                        <a:rPr lang="cs-CZ" sz="800" dirty="0" smtClean="0"/>
                        <a:t> </a:t>
                      </a:r>
                      <a:r>
                        <a:rPr lang="cs-CZ" sz="800" dirty="0" err="1" smtClean="0"/>
                        <a:t>Foundation</a:t>
                      </a:r>
                      <a:r>
                        <a:rPr lang="cs-CZ" sz="800" dirty="0" smtClean="0"/>
                        <a:t>, 2001- [cit. 2013-08-14]. Dostupné z: http://cs.wikipedia.org/wiki/Soubor:Lincolnassassination.jpg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800" dirty="0"/>
                    </a:p>
                  </a:txBody>
                  <a:tcPr/>
                </a:tc>
              </a:tr>
              <a:tr h="470074">
                <a:tc>
                  <a:txBody>
                    <a:bodyPr/>
                    <a:lstStyle/>
                    <a:p>
                      <a:r>
                        <a:rPr lang="cs-CZ" sz="800" dirty="0" smtClean="0"/>
                        <a:t>8</a:t>
                      </a:r>
                      <a:endParaRPr lang="cs-CZ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800" dirty="0" err="1" smtClean="0"/>
                        <a:t>Rašín</a:t>
                      </a:r>
                      <a:r>
                        <a:rPr lang="en-US" sz="800" dirty="0" smtClean="0"/>
                        <a:t>. In: </a:t>
                      </a:r>
                      <a:r>
                        <a:rPr lang="en-US" sz="800" i="1" dirty="0" smtClean="0"/>
                        <a:t>Wikipedia: the free encyclopedia</a:t>
                      </a:r>
                      <a:r>
                        <a:rPr lang="en-US" sz="800" dirty="0" smtClean="0"/>
                        <a:t> [online]. San Francisco (CA): Wikimedia Foundation, 2001- [cit. 2013-08-14]. </a:t>
                      </a:r>
                      <a:r>
                        <a:rPr lang="en-US" sz="800" dirty="0" err="1" smtClean="0"/>
                        <a:t>Dostupné</a:t>
                      </a:r>
                      <a:r>
                        <a:rPr lang="en-US" sz="800" dirty="0" smtClean="0"/>
                        <a:t> z: http://cs.wikipedia.org/wiki/Soubor:Alois_Ra%C5%A1%C3%ADn.jpg </a:t>
                      </a:r>
                      <a:endParaRPr lang="cs-CZ" sz="800" dirty="0" smtClean="0"/>
                    </a:p>
                    <a:p>
                      <a:endParaRPr lang="cs-CZ" sz="800" dirty="0"/>
                    </a:p>
                  </a:txBody>
                  <a:tcPr/>
                </a:tc>
              </a:tr>
              <a:tr h="470074">
                <a:tc>
                  <a:txBody>
                    <a:bodyPr/>
                    <a:lstStyle/>
                    <a:p>
                      <a:r>
                        <a:rPr lang="cs-CZ" sz="800" dirty="0" smtClean="0"/>
                        <a:t>9</a:t>
                      </a:r>
                      <a:endParaRPr lang="cs-CZ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800" dirty="0" smtClean="0"/>
                        <a:t>J</a:t>
                      </a:r>
                      <a:r>
                        <a:rPr lang="cs-CZ" sz="800" dirty="0" smtClean="0"/>
                        <a:t>FK</a:t>
                      </a:r>
                      <a:r>
                        <a:rPr lang="en-US" sz="800" dirty="0" smtClean="0"/>
                        <a:t>. In: </a:t>
                      </a:r>
                      <a:r>
                        <a:rPr lang="en-US" sz="800" i="1" dirty="0" smtClean="0"/>
                        <a:t>Wikipedia: the free encyclopedia</a:t>
                      </a:r>
                      <a:r>
                        <a:rPr lang="en-US" sz="800" dirty="0" smtClean="0"/>
                        <a:t> [online]. San Francisco (CA): Wikimedia Foundation, 2001- [cit. 2013-08-14]. </a:t>
                      </a:r>
                      <a:r>
                        <a:rPr lang="en-US" sz="800" dirty="0" err="1" smtClean="0"/>
                        <a:t>Dostupné</a:t>
                      </a:r>
                      <a:r>
                        <a:rPr lang="en-US" sz="800" dirty="0" smtClean="0"/>
                        <a:t> z: http://cs.wikipedia.org/wiki/Soubor:John_F._Kennedy_motorcade,_Dallas_crop.png </a:t>
                      </a:r>
                      <a:endParaRPr lang="cs-CZ" sz="800" dirty="0" smtClean="0"/>
                    </a:p>
                    <a:p>
                      <a:r>
                        <a:rPr lang="cs-CZ" sz="800" dirty="0" smtClean="0"/>
                        <a:t> </a:t>
                      </a:r>
                    </a:p>
                  </a:txBody>
                  <a:tcPr/>
                </a:tc>
              </a:tr>
              <a:tr h="470074">
                <a:tc>
                  <a:txBody>
                    <a:bodyPr/>
                    <a:lstStyle/>
                    <a:p>
                      <a:r>
                        <a:rPr lang="cs-CZ" sz="800" dirty="0" smtClean="0"/>
                        <a:t>10</a:t>
                      </a:r>
                      <a:endParaRPr lang="cs-CZ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800" dirty="0" smtClean="0"/>
                        <a:t>František. In: </a:t>
                      </a:r>
                      <a:r>
                        <a:rPr lang="cs-CZ" sz="800" i="1" dirty="0" err="1" smtClean="0"/>
                        <a:t>Wikipedia</a:t>
                      </a:r>
                      <a:r>
                        <a:rPr lang="cs-CZ" sz="800" i="1" dirty="0" smtClean="0"/>
                        <a:t>: </a:t>
                      </a:r>
                      <a:r>
                        <a:rPr lang="cs-CZ" sz="800" i="1" dirty="0" err="1" smtClean="0"/>
                        <a:t>the</a:t>
                      </a:r>
                      <a:r>
                        <a:rPr lang="cs-CZ" sz="800" i="1" dirty="0" smtClean="0"/>
                        <a:t> free </a:t>
                      </a:r>
                      <a:r>
                        <a:rPr lang="cs-CZ" sz="800" i="1" dirty="0" err="1" smtClean="0"/>
                        <a:t>encyclopedia</a:t>
                      </a:r>
                      <a:r>
                        <a:rPr lang="cs-CZ" sz="800" dirty="0" smtClean="0"/>
                        <a:t> [online]. San </a:t>
                      </a:r>
                      <a:r>
                        <a:rPr lang="cs-CZ" sz="800" dirty="0" err="1" smtClean="0"/>
                        <a:t>Francisco</a:t>
                      </a:r>
                      <a:r>
                        <a:rPr lang="cs-CZ" sz="800" dirty="0" smtClean="0"/>
                        <a:t> (CA): </a:t>
                      </a:r>
                      <a:r>
                        <a:rPr lang="cs-CZ" sz="800" dirty="0" err="1" smtClean="0"/>
                        <a:t>Wikimedia</a:t>
                      </a:r>
                      <a:r>
                        <a:rPr lang="cs-CZ" sz="800" dirty="0" smtClean="0"/>
                        <a:t> </a:t>
                      </a:r>
                      <a:r>
                        <a:rPr lang="cs-CZ" sz="800" dirty="0" err="1" smtClean="0"/>
                        <a:t>Foundation</a:t>
                      </a:r>
                      <a:r>
                        <a:rPr lang="cs-CZ" sz="800" dirty="0" smtClean="0"/>
                        <a:t>, 2001- [cit. 2013-08-22]. Dostupné z: http://cs.wikipedia.org/wiki/Soubor:Franzferdinand.jpg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800" dirty="0" smtClean="0"/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800" dirty="0" err="1" smtClean="0"/>
                        <a:t>Princip</a:t>
                      </a:r>
                      <a:r>
                        <a:rPr lang="en-US" sz="800" dirty="0" smtClean="0"/>
                        <a:t>. In: </a:t>
                      </a:r>
                      <a:r>
                        <a:rPr lang="en-US" sz="800" i="1" dirty="0" smtClean="0"/>
                        <a:t>Wikipedia: the free encyclopedia</a:t>
                      </a:r>
                      <a:r>
                        <a:rPr lang="en-US" sz="800" dirty="0" smtClean="0"/>
                        <a:t> [online]. San Francisco (CA): Wikimedia Foundation, 2001- [cit. 2013-08-14]. </a:t>
                      </a:r>
                      <a:r>
                        <a:rPr lang="en-US" sz="800" dirty="0" err="1" smtClean="0"/>
                        <a:t>Dostupné</a:t>
                      </a:r>
                      <a:r>
                        <a:rPr lang="en-US" sz="800" dirty="0" smtClean="0"/>
                        <a:t> z: http://cs.wikipedia.org/wiki/Soubor:Gavrilloprincip.jpg </a:t>
                      </a:r>
                      <a:endParaRPr lang="cs-CZ" sz="800" dirty="0" smtClean="0"/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800" dirty="0" smtClean="0"/>
                    </a:p>
                    <a:p>
                      <a:endParaRPr lang="cs-CZ" sz="8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Nadpis 1"/>
          <p:cNvSpPr txBox="1">
            <a:spLocks/>
          </p:cNvSpPr>
          <p:nvPr/>
        </p:nvSpPr>
        <p:spPr>
          <a:xfrm>
            <a:off x="304800" y="1406773"/>
            <a:ext cx="8686800" cy="838200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0" i="0" u="none" strike="noStrike" kern="1200" cap="all" spc="0" normalizeH="0" baseline="0" noProof="0" smtClean="0">
                <a:ln>
                  <a:noFill/>
                </a:ln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uLnTx/>
                <a:uFillTx/>
                <a:latin typeface="+mj-lt"/>
                <a:ea typeface="+mj-ea"/>
                <a:cs typeface="+mj-cs"/>
              </a:rPr>
              <a:t>Použité ZDROJE</a:t>
            </a:r>
            <a:endParaRPr kumimoji="0" lang="cs-CZ" sz="3600" b="0" i="0" u="none" strike="noStrike" kern="1200" cap="all" spc="0" normalizeH="0" baseline="0" noProof="0" dirty="0">
              <a:ln>
                <a:noFill/>
              </a:ln>
              <a:solidFill>
                <a:schemeClr val="tx2"/>
              </a:solidFill>
              <a:effectLst>
                <a:reflection blurRad="12700" stA="48000" endA="300" endPos="55000" dir="5400000" sy="-90000" algn="bl" rotWithShape="0"/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31938" y="44624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323528" y="2636912"/>
          <a:ext cx="8280920" cy="188502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6064"/>
                <a:gridCol w="7704856"/>
              </a:tblGrid>
              <a:tr h="470074">
                <a:tc>
                  <a:txBody>
                    <a:bodyPr/>
                    <a:lstStyle/>
                    <a:p>
                      <a:r>
                        <a:rPr lang="cs-CZ" sz="800" dirty="0" smtClean="0"/>
                        <a:t>11</a:t>
                      </a:r>
                      <a:endParaRPr lang="cs-CZ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800" dirty="0" smtClean="0"/>
                        <a:t>Bombový útok. In: </a:t>
                      </a:r>
                      <a:r>
                        <a:rPr lang="cs-CZ" sz="800" i="1" dirty="0" err="1" smtClean="0"/>
                        <a:t>Wikipedia</a:t>
                      </a:r>
                      <a:r>
                        <a:rPr lang="cs-CZ" sz="800" i="1" dirty="0" smtClean="0"/>
                        <a:t>: </a:t>
                      </a:r>
                      <a:r>
                        <a:rPr lang="cs-CZ" sz="800" i="1" dirty="0" err="1" smtClean="0"/>
                        <a:t>the</a:t>
                      </a:r>
                      <a:r>
                        <a:rPr lang="cs-CZ" sz="800" i="1" dirty="0" smtClean="0"/>
                        <a:t> free </a:t>
                      </a:r>
                      <a:r>
                        <a:rPr lang="cs-CZ" sz="800" i="1" dirty="0" err="1" smtClean="0"/>
                        <a:t>encyclopedia</a:t>
                      </a:r>
                      <a:r>
                        <a:rPr lang="cs-CZ" sz="800" dirty="0" smtClean="0"/>
                        <a:t> [online]. San </a:t>
                      </a:r>
                      <a:r>
                        <a:rPr lang="cs-CZ" sz="800" dirty="0" err="1" smtClean="0"/>
                        <a:t>Francisco</a:t>
                      </a:r>
                      <a:r>
                        <a:rPr lang="cs-CZ" sz="800" dirty="0" smtClean="0"/>
                        <a:t> (CA): </a:t>
                      </a:r>
                      <a:r>
                        <a:rPr lang="cs-CZ" sz="800" dirty="0" err="1" smtClean="0"/>
                        <a:t>Wikimedia</a:t>
                      </a:r>
                      <a:r>
                        <a:rPr lang="cs-CZ" sz="800" dirty="0" smtClean="0"/>
                        <a:t> </a:t>
                      </a:r>
                      <a:r>
                        <a:rPr lang="cs-CZ" sz="800" dirty="0" err="1" smtClean="0"/>
                        <a:t>Foundation</a:t>
                      </a:r>
                      <a:r>
                        <a:rPr lang="cs-CZ" sz="800" dirty="0" smtClean="0"/>
                        <a:t>, 2001- [cit. 2014-09-09]. Dostupné z: </a:t>
                      </a:r>
                      <a:r>
                        <a:rPr lang="cs-CZ" sz="800" dirty="0" smtClean="0">
                          <a:hlinkClick r:id="rId2"/>
                        </a:rPr>
                        <a:t>http://cs.wikipedia.org/wiki/Teroristick%C3%BD_%C3%BAtok_na_Bostonsk%C3%BD_maraton#mediaviewer/File:1st_Boston_Marathon_blast_seen_from_2nd_floor_and_a_half_block_away.jpg</a:t>
                      </a:r>
                      <a:endParaRPr lang="cs-CZ" sz="800" dirty="0"/>
                    </a:p>
                  </a:txBody>
                  <a:tcPr/>
                </a:tc>
              </a:tr>
              <a:tr h="470074">
                <a:tc>
                  <a:txBody>
                    <a:bodyPr/>
                    <a:lstStyle/>
                    <a:p>
                      <a:r>
                        <a:rPr lang="cs-CZ" sz="800" dirty="0" smtClean="0"/>
                        <a:t>12</a:t>
                      </a:r>
                      <a:endParaRPr lang="cs-CZ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800" dirty="0" err="1" smtClean="0"/>
                        <a:t>Eichman</a:t>
                      </a:r>
                      <a:r>
                        <a:rPr lang="cs-CZ" sz="800" dirty="0" smtClean="0"/>
                        <a:t>. In: </a:t>
                      </a:r>
                      <a:r>
                        <a:rPr lang="cs-CZ" sz="800" i="1" dirty="0" err="1" smtClean="0"/>
                        <a:t>Wikipedia</a:t>
                      </a:r>
                      <a:r>
                        <a:rPr lang="cs-CZ" sz="800" i="1" dirty="0" smtClean="0"/>
                        <a:t>: </a:t>
                      </a:r>
                      <a:r>
                        <a:rPr lang="cs-CZ" sz="800" i="1" dirty="0" err="1" smtClean="0"/>
                        <a:t>the</a:t>
                      </a:r>
                      <a:r>
                        <a:rPr lang="cs-CZ" sz="800" i="1" dirty="0" smtClean="0"/>
                        <a:t> free </a:t>
                      </a:r>
                      <a:r>
                        <a:rPr lang="cs-CZ" sz="800" i="1" dirty="0" err="1" smtClean="0"/>
                        <a:t>encyclopedia</a:t>
                      </a:r>
                      <a:r>
                        <a:rPr lang="cs-CZ" sz="800" dirty="0" smtClean="0"/>
                        <a:t> [online]. San </a:t>
                      </a:r>
                      <a:r>
                        <a:rPr lang="cs-CZ" sz="800" dirty="0" err="1" smtClean="0"/>
                        <a:t>Francisco</a:t>
                      </a:r>
                      <a:r>
                        <a:rPr lang="cs-CZ" sz="800" dirty="0" smtClean="0"/>
                        <a:t> (CA): </a:t>
                      </a:r>
                      <a:r>
                        <a:rPr lang="cs-CZ" sz="800" dirty="0" err="1" smtClean="0"/>
                        <a:t>Wikimedia</a:t>
                      </a:r>
                      <a:r>
                        <a:rPr lang="cs-CZ" sz="800" dirty="0" smtClean="0"/>
                        <a:t> </a:t>
                      </a:r>
                      <a:r>
                        <a:rPr lang="cs-CZ" sz="800" dirty="0" err="1" smtClean="0"/>
                        <a:t>Foundation</a:t>
                      </a:r>
                      <a:r>
                        <a:rPr lang="cs-CZ" sz="800" dirty="0" smtClean="0"/>
                        <a:t>, 2001- [cit. 2013-08-14]. Dostupné z: http://cs.wikipedia.org/wiki/Soubor:Adolf_Eichman_at_Trial1961.jpg </a:t>
                      </a:r>
                    </a:p>
                    <a:p>
                      <a:endParaRPr lang="cs-CZ" sz="800" dirty="0"/>
                    </a:p>
                  </a:txBody>
                  <a:tcPr/>
                </a:tc>
              </a:tr>
              <a:tr h="470074">
                <a:tc>
                  <a:txBody>
                    <a:bodyPr/>
                    <a:lstStyle/>
                    <a:p>
                      <a:r>
                        <a:rPr lang="cs-CZ" sz="800" dirty="0" smtClean="0"/>
                        <a:t>13</a:t>
                      </a:r>
                      <a:endParaRPr lang="cs-CZ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800" dirty="0" smtClean="0"/>
                        <a:t>Dvojčata. In: </a:t>
                      </a:r>
                      <a:r>
                        <a:rPr lang="cs-CZ" sz="800" i="1" dirty="0" err="1" smtClean="0"/>
                        <a:t>Wikipedia</a:t>
                      </a:r>
                      <a:r>
                        <a:rPr lang="cs-CZ" sz="800" i="1" dirty="0" smtClean="0"/>
                        <a:t>: </a:t>
                      </a:r>
                      <a:r>
                        <a:rPr lang="cs-CZ" sz="800" i="1" dirty="0" err="1" smtClean="0"/>
                        <a:t>the</a:t>
                      </a:r>
                      <a:r>
                        <a:rPr lang="cs-CZ" sz="800" i="1" dirty="0" smtClean="0"/>
                        <a:t> free </a:t>
                      </a:r>
                      <a:r>
                        <a:rPr lang="cs-CZ" sz="800" i="1" dirty="0" err="1" smtClean="0"/>
                        <a:t>encyclopedia</a:t>
                      </a:r>
                      <a:r>
                        <a:rPr lang="cs-CZ" sz="800" dirty="0" smtClean="0"/>
                        <a:t> [online]. San </a:t>
                      </a:r>
                      <a:r>
                        <a:rPr lang="cs-CZ" sz="800" dirty="0" err="1" smtClean="0"/>
                        <a:t>Francisco</a:t>
                      </a:r>
                      <a:r>
                        <a:rPr lang="cs-CZ" sz="800" dirty="0" smtClean="0"/>
                        <a:t> (CA): </a:t>
                      </a:r>
                      <a:r>
                        <a:rPr lang="cs-CZ" sz="800" dirty="0" err="1" smtClean="0"/>
                        <a:t>Wikimedia</a:t>
                      </a:r>
                      <a:r>
                        <a:rPr lang="cs-CZ" sz="800" dirty="0" smtClean="0"/>
                        <a:t> </a:t>
                      </a:r>
                      <a:r>
                        <a:rPr lang="cs-CZ" sz="800" dirty="0" err="1" smtClean="0"/>
                        <a:t>Foundation</a:t>
                      </a:r>
                      <a:r>
                        <a:rPr lang="cs-CZ" sz="800" dirty="0" smtClean="0"/>
                        <a:t>, 2001- [cit. 2013-08-14]. Dostupné z: http://cs.wikipedia.org/wiki/Soubor:WTC_New_York_1992_Sander_Lamme.jpg </a:t>
                      </a:r>
                    </a:p>
                    <a:p>
                      <a:endParaRPr lang="cs-CZ" sz="800" dirty="0" smtClean="0"/>
                    </a:p>
                    <a:p>
                      <a:r>
                        <a:rPr lang="cs-CZ" sz="800" dirty="0" smtClean="0"/>
                        <a:t>Hořící dvojčata. In: </a:t>
                      </a:r>
                      <a:r>
                        <a:rPr lang="cs-CZ" sz="800" i="1" dirty="0" err="1" smtClean="0"/>
                        <a:t>Wikipedia</a:t>
                      </a:r>
                      <a:r>
                        <a:rPr lang="cs-CZ" sz="800" i="1" dirty="0" smtClean="0"/>
                        <a:t>: </a:t>
                      </a:r>
                      <a:r>
                        <a:rPr lang="cs-CZ" sz="800" i="1" dirty="0" err="1" smtClean="0"/>
                        <a:t>the</a:t>
                      </a:r>
                      <a:r>
                        <a:rPr lang="cs-CZ" sz="800" i="1" dirty="0" smtClean="0"/>
                        <a:t> free </a:t>
                      </a:r>
                      <a:r>
                        <a:rPr lang="cs-CZ" sz="800" i="1" dirty="0" err="1" smtClean="0"/>
                        <a:t>encyclopedia</a:t>
                      </a:r>
                      <a:r>
                        <a:rPr lang="cs-CZ" sz="800" dirty="0" smtClean="0"/>
                        <a:t> [online]. San </a:t>
                      </a:r>
                      <a:r>
                        <a:rPr lang="cs-CZ" sz="800" dirty="0" err="1" smtClean="0"/>
                        <a:t>Francisco</a:t>
                      </a:r>
                      <a:r>
                        <a:rPr lang="cs-CZ" sz="800" dirty="0" smtClean="0"/>
                        <a:t> (CA): </a:t>
                      </a:r>
                      <a:r>
                        <a:rPr lang="cs-CZ" sz="800" dirty="0" err="1" smtClean="0"/>
                        <a:t>Wikimedia</a:t>
                      </a:r>
                      <a:r>
                        <a:rPr lang="cs-CZ" sz="800" dirty="0" smtClean="0"/>
                        <a:t> </a:t>
                      </a:r>
                      <a:r>
                        <a:rPr lang="cs-CZ" sz="800" dirty="0" err="1" smtClean="0"/>
                        <a:t>Foundation</a:t>
                      </a:r>
                      <a:r>
                        <a:rPr lang="cs-CZ" sz="800" dirty="0" smtClean="0"/>
                        <a:t>, 2001- [cit. 2013-08-14]. Dostupné z: http://cs.wikipedia.org/wiki/Soubor:National_Park_Service_9-11_Statue_of_Liberty_and_WTC_fire.jpg</a:t>
                      </a:r>
                    </a:p>
                    <a:p>
                      <a:endParaRPr lang="cs-CZ" sz="800" dirty="0" smtClean="0"/>
                    </a:p>
                    <a:p>
                      <a:endParaRPr lang="cs-CZ" sz="8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Nadpis 1"/>
          <p:cNvSpPr txBox="1">
            <a:spLocks/>
          </p:cNvSpPr>
          <p:nvPr/>
        </p:nvSpPr>
        <p:spPr>
          <a:xfrm>
            <a:off x="304800" y="1622499"/>
            <a:ext cx="8686800" cy="838200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0" i="0" u="none" strike="noStrike" kern="1200" cap="all" spc="0" normalizeH="0" baseline="0" noProof="0" smtClean="0">
                <a:ln>
                  <a:noFill/>
                </a:ln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uLnTx/>
                <a:uFillTx/>
                <a:latin typeface="+mj-lt"/>
                <a:ea typeface="+mj-ea"/>
                <a:cs typeface="+mj-cs"/>
              </a:rPr>
              <a:t>Použité ZDROJE</a:t>
            </a:r>
            <a:endParaRPr kumimoji="0" lang="cs-CZ" sz="3600" b="0" i="0" u="none" strike="noStrike" kern="1200" cap="all" spc="0" normalizeH="0" baseline="0" noProof="0" dirty="0">
              <a:ln>
                <a:noFill/>
              </a:ln>
              <a:solidFill>
                <a:schemeClr val="tx2"/>
              </a:solidFill>
              <a:effectLst>
                <a:reflection blurRad="12700" stA="48000" endA="300" endPos="55000" dir="5400000" sy="-90000" algn="bl" rotWithShape="0"/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Vlastní 3">
      <a:dk1>
        <a:sysClr val="windowText" lastClr="000000"/>
      </a:dk1>
      <a:lt1>
        <a:sysClr val="window" lastClr="FFFFFF"/>
      </a:lt1>
      <a:dk2>
        <a:srgbClr val="FF0000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336</TotalTime>
  <Words>756</Words>
  <Application>Microsoft Office PowerPoint</Application>
  <PresentationFormat>Předvádění na obrazovce (4:3)</PresentationFormat>
  <Paragraphs>94</Paragraphs>
  <Slides>17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Cesta</vt:lpstr>
      <vt:lpstr>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Základy společenských věd 1. ročník PŠ Autor: Miroslav Janata Škola: ZŠ,PŠ a MŠ Česká Lípa</dc:title>
  <dc:creator>Mirda</dc:creator>
  <cp:lastModifiedBy>pc</cp:lastModifiedBy>
  <cp:revision>41</cp:revision>
  <dcterms:created xsi:type="dcterms:W3CDTF">2013-04-27T10:53:53Z</dcterms:created>
  <dcterms:modified xsi:type="dcterms:W3CDTF">2014-09-10T10:08:55Z</dcterms:modified>
</cp:coreProperties>
</file>