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4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0" autoAdjust="0"/>
    <p:restoredTop sz="94660"/>
  </p:normalViewPr>
  <p:slideViewPr>
    <p:cSldViewPr>
      <p:cViewPr varScale="1">
        <p:scale>
          <a:sx n="99" d="100"/>
          <a:sy n="99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DE11061-A77A-4FD3-BA7A-3F2447A87986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B316F7E-2F3E-4009-9AE1-173D206263F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11"/>
          <p:cNvGraphicFramePr>
            <a:graphicFrameLocks/>
          </p:cNvGraphicFramePr>
          <p:nvPr/>
        </p:nvGraphicFramePr>
        <p:xfrm>
          <a:off x="468313" y="1844675"/>
          <a:ext cx="8229600" cy="459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VY_32_INOVACE_01_06_podstatná jména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 a jazyková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komunikace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Český jazyk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a literatura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Jazyková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Podstatná jména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Monika Nováková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s podstatnými  jmény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Podstatná jména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565400"/>
            <a:ext cx="8229600" cy="4525963"/>
          </a:xfrm>
        </p:spPr>
        <p:txBody>
          <a:bodyPr/>
          <a:lstStyle/>
          <a:p>
            <a:r>
              <a:rPr lang="cs-CZ" dirty="0" smtClean="0"/>
              <a:t>Výklad – co jsou podstatná jména</a:t>
            </a:r>
          </a:p>
          <a:p>
            <a:r>
              <a:rPr lang="cs-CZ" dirty="0" smtClean="0"/>
              <a:t>Číslo podstatných jmen</a:t>
            </a:r>
          </a:p>
          <a:p>
            <a:r>
              <a:rPr lang="cs-CZ" dirty="0" smtClean="0"/>
              <a:t>Rod podstatných jmen</a:t>
            </a:r>
          </a:p>
          <a:p>
            <a:r>
              <a:rPr lang="cs-CZ" dirty="0" smtClean="0"/>
              <a:t>Rozdělení podstatných jmen na rod mužský, ženský, střední a jak je rozlišit</a:t>
            </a:r>
          </a:p>
          <a:p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17859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METODICKÝ POPIS</a:t>
            </a: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743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Jsou to názvy:</a:t>
            </a:r>
          </a:p>
          <a:p>
            <a:endParaRPr lang="cs-CZ" dirty="0"/>
          </a:p>
          <a:p>
            <a:r>
              <a:rPr lang="cs-CZ" dirty="0"/>
              <a:t>o</a:t>
            </a:r>
            <a:r>
              <a:rPr lang="cs-CZ" dirty="0" smtClean="0"/>
              <a:t>sob (kamarád)</a:t>
            </a:r>
          </a:p>
          <a:p>
            <a:r>
              <a:rPr lang="cs-CZ" dirty="0"/>
              <a:t>z</a:t>
            </a:r>
            <a:r>
              <a:rPr lang="cs-CZ" dirty="0" smtClean="0"/>
              <a:t>vířat (slepýš)</a:t>
            </a:r>
          </a:p>
          <a:p>
            <a:r>
              <a:rPr lang="cs-CZ" dirty="0"/>
              <a:t>v</a:t>
            </a:r>
            <a:r>
              <a:rPr lang="cs-CZ" dirty="0" smtClean="0"/>
              <a:t>ěcí (míč)</a:t>
            </a:r>
          </a:p>
          <a:p>
            <a:r>
              <a:rPr lang="cs-CZ" dirty="0"/>
              <a:t>v</a:t>
            </a:r>
            <a:r>
              <a:rPr lang="cs-CZ" dirty="0" smtClean="0"/>
              <a:t>lastností (pracovitost)</a:t>
            </a:r>
          </a:p>
          <a:p>
            <a:r>
              <a:rPr lang="cs-CZ" dirty="0"/>
              <a:t>d</a:t>
            </a:r>
            <a:r>
              <a:rPr lang="cs-CZ" dirty="0" smtClean="0"/>
              <a:t>ějů (čtení).</a:t>
            </a:r>
            <a:endParaRPr lang="cs-CZ" dirty="0"/>
          </a:p>
        </p:txBody>
      </p:sp>
      <p:pic>
        <p:nvPicPr>
          <p:cNvPr id="2050" name="Picture 2" descr="C:\Users\Lenovo\AppData\Local\Microsoft\Windows\Temporary Internet Files\Content.IE5\ET2SXN2V\MC9003244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1813" y="3086100"/>
            <a:ext cx="1854200" cy="133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561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Podstatná jména mohou mít různé tvary.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Podstatná jména se dělí na:</a:t>
            </a:r>
          </a:p>
          <a:p>
            <a:pPr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ednotné číslo (klíč)</a:t>
            </a:r>
          </a:p>
          <a:p>
            <a:pPr>
              <a:buFontTx/>
              <a:buChar char="-"/>
            </a:pPr>
            <a:r>
              <a:rPr lang="cs-CZ" dirty="0"/>
              <a:t>m</a:t>
            </a:r>
            <a:r>
              <a:rPr lang="cs-CZ" dirty="0" smtClean="0"/>
              <a:t>nožné číslo (klíče).</a:t>
            </a:r>
            <a:endParaRPr lang="cs-CZ" dirty="0"/>
          </a:p>
        </p:txBody>
      </p:sp>
      <p:pic>
        <p:nvPicPr>
          <p:cNvPr id="1026" name="Picture 2" descr="C:\Users\Lenovo\AppData\Local\Microsoft\Windows\Temporary Internet Files\Content.IE5\ET2SXN2V\MC9001507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7238" y="3824288"/>
            <a:ext cx="1847850" cy="133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564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U podstatných jmen rozlišujeme rod:</a:t>
            </a:r>
          </a:p>
          <a:p>
            <a:endParaRPr lang="cs-CZ" dirty="0"/>
          </a:p>
          <a:p>
            <a:pPr>
              <a:buFontTx/>
              <a:buChar char="-"/>
            </a:pPr>
            <a:r>
              <a:rPr lang="cs-CZ" dirty="0"/>
              <a:t>m</a:t>
            </a:r>
            <a:r>
              <a:rPr lang="cs-CZ" dirty="0" smtClean="0"/>
              <a:t>užský životný (pes)</a:t>
            </a:r>
          </a:p>
          <a:p>
            <a:pPr>
              <a:buFontTx/>
              <a:buChar char="-"/>
            </a:pPr>
            <a:r>
              <a:rPr lang="cs-CZ" dirty="0"/>
              <a:t>m</a:t>
            </a:r>
            <a:r>
              <a:rPr lang="cs-CZ" dirty="0" smtClean="0"/>
              <a:t>užský neživotný (klíč)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r>
              <a:rPr lang="cs-CZ" dirty="0"/>
              <a:t>ž</a:t>
            </a:r>
            <a:r>
              <a:rPr lang="cs-CZ" dirty="0" smtClean="0"/>
              <a:t>enský (houba)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třední (lyžování).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608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Na podstatná jména rodu mužského si lze ukázat.</a:t>
            </a:r>
          </a:p>
          <a:p>
            <a:endParaRPr lang="cs-CZ" dirty="0"/>
          </a:p>
          <a:p>
            <a:r>
              <a:rPr lang="cs-CZ" dirty="0" smtClean="0"/>
              <a:t>U mužského rodu – TEN (stůl).</a:t>
            </a:r>
          </a:p>
          <a:p>
            <a:endParaRPr lang="cs-CZ" dirty="0"/>
          </a:p>
          <a:p>
            <a:r>
              <a:rPr lang="cs-CZ" dirty="0" smtClean="0"/>
              <a:t>U ženského rodu – TA (dívka).</a:t>
            </a:r>
          </a:p>
          <a:p>
            <a:endParaRPr lang="cs-CZ" dirty="0"/>
          </a:p>
          <a:p>
            <a:r>
              <a:rPr lang="cs-CZ" dirty="0" smtClean="0"/>
              <a:t>U středního rodu – TO (dítě).</a:t>
            </a:r>
          </a:p>
        </p:txBody>
      </p:sp>
    </p:spTree>
    <p:extLst>
      <p:ext uri="{BB962C8B-B14F-4D97-AF65-F5344CB8AC3E}">
        <p14:creationId xmlns:p14="http://schemas.microsoft.com/office/powerpoint/2010/main" xmlns="" val="122008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188640"/>
            <a:ext cx="849694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UTVOŘ SLOVNÍ SPOJENÍ S PODSTATNÝM JMÉNEM, SPOJ ČAROU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5877272"/>
            <a:ext cx="2304256" cy="8400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VYSOKÁ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611560" y="1988840"/>
            <a:ext cx="2304256" cy="8400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HBITÁ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1560" y="2996952"/>
            <a:ext cx="2304256" cy="84009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HORKÉ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39552" y="3933056"/>
            <a:ext cx="2304256" cy="8400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ČERNÝ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39552" y="4869160"/>
            <a:ext cx="2304256" cy="84009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VELKÝ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611559" y="908720"/>
            <a:ext cx="2404441" cy="100811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DIVOKÁ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5580111" y="5877272"/>
            <a:ext cx="2520281" cy="84009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ŘEKA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580111" y="1916832"/>
            <a:ext cx="2520281" cy="84009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SLON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5580111" y="2924944"/>
            <a:ext cx="2520281" cy="8400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ŽIRAFA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508103" y="3933056"/>
            <a:ext cx="2520281" cy="84009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OPIČKA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5508104" y="4941168"/>
            <a:ext cx="2592288" cy="8400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SLUNÍČKO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5561327" y="836712"/>
            <a:ext cx="2629859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PTÁK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964488" cy="4525963"/>
          </a:xfrm>
        </p:spPr>
        <p:txBody>
          <a:bodyPr>
            <a:normAutofit lnSpcReduction="10000"/>
          </a:bodyPr>
          <a:lstStyle/>
          <a:p>
            <a:pPr marL="342900" lvl="4" indent="-342900"/>
            <a:endParaRPr lang="cs-CZ" i="1" dirty="0" smtClean="0">
              <a:solidFill>
                <a:schemeClr val="tx1"/>
              </a:solidFill>
            </a:endParaRPr>
          </a:p>
          <a:p>
            <a:pPr marL="342900" lvl="4" indent="-342900"/>
            <a:endParaRPr lang="cs-CZ" i="1" dirty="0">
              <a:solidFill>
                <a:schemeClr val="tx1"/>
              </a:solidFill>
            </a:endParaRPr>
          </a:p>
          <a:p>
            <a:pPr marL="342900" lvl="4" indent="-342900"/>
            <a:endParaRPr lang="cs-CZ" i="1" dirty="0" smtClean="0">
              <a:solidFill>
                <a:schemeClr val="tx1"/>
              </a:solidFill>
            </a:endParaRPr>
          </a:p>
          <a:p>
            <a:pPr marL="342900" lvl="4" indent="-342900"/>
            <a:r>
              <a:rPr lang="cs-CZ" dirty="0"/>
              <a:t>Microsoft </a:t>
            </a:r>
            <a:r>
              <a:rPr lang="cs-CZ" dirty="0" smtClean="0"/>
              <a:t>PowerPoint</a:t>
            </a:r>
            <a:r>
              <a:rPr lang="cs-CZ" dirty="0" smtClean="0"/>
              <a:t>_- www.office.</a:t>
            </a:r>
            <a:r>
              <a:rPr lang="cs-CZ" smtClean="0"/>
              <a:t>microsoft.com</a:t>
            </a:r>
            <a:endParaRPr lang="cs-CZ" dirty="0"/>
          </a:p>
          <a:p>
            <a:pPr marL="342900" lvl="4" indent="-342900"/>
            <a:endParaRPr lang="cs-CZ" i="1" dirty="0">
              <a:solidFill>
                <a:schemeClr val="tx1"/>
              </a:solidFill>
            </a:endParaRPr>
          </a:p>
          <a:p>
            <a:pPr marL="342900" lvl="4" indent="-342900"/>
            <a:endParaRPr lang="cs-CZ" i="1" dirty="0" smtClean="0">
              <a:solidFill>
                <a:schemeClr val="tx1"/>
              </a:solidFill>
            </a:endParaRPr>
          </a:p>
          <a:p>
            <a:pPr marL="342900" lvl="4" indent="-342900">
              <a:buNone/>
            </a:pPr>
            <a:endParaRPr lang="cs-CZ" i="1" dirty="0">
              <a:solidFill>
                <a:schemeClr val="tx1"/>
              </a:solidFill>
            </a:endParaRPr>
          </a:p>
          <a:p>
            <a:pPr marL="342900" lvl="4" indent="-342900"/>
            <a:endParaRPr lang="cs-CZ" i="1" dirty="0" smtClean="0">
              <a:solidFill>
                <a:schemeClr val="tx1"/>
              </a:solidFill>
            </a:endParaRPr>
          </a:p>
          <a:p>
            <a:pPr marL="342900" lvl="4" indent="-342900"/>
            <a:endParaRPr lang="cs-CZ" i="1" dirty="0">
              <a:solidFill>
                <a:schemeClr val="tx1"/>
              </a:solidFill>
            </a:endParaRPr>
          </a:p>
          <a:p>
            <a:pPr marL="342900" lvl="4" indent="-342900"/>
            <a:endParaRPr lang="cs-CZ" i="1" dirty="0" smtClean="0">
              <a:solidFill>
                <a:schemeClr val="tx1"/>
              </a:solidFill>
            </a:endParaRPr>
          </a:p>
          <a:p>
            <a:pPr marL="342900" lvl="4" indent="-342900"/>
            <a:endParaRPr lang="cs-CZ" i="1" dirty="0">
              <a:solidFill>
                <a:schemeClr val="tx1"/>
              </a:solidFill>
            </a:endParaRPr>
          </a:p>
          <a:p>
            <a:pPr marL="342900" lvl="4" indent="-342900"/>
            <a:endParaRPr lang="cs-CZ" i="1" dirty="0" smtClean="0">
              <a:solidFill>
                <a:schemeClr val="tx1"/>
              </a:solidFill>
            </a:endParaRPr>
          </a:p>
          <a:p>
            <a:pPr marL="342900" lvl="4" indent="-342900"/>
            <a:endParaRPr lang="cs-CZ" i="1" dirty="0">
              <a:solidFill>
                <a:schemeClr val="tx1"/>
              </a:solidFill>
            </a:endParaRPr>
          </a:p>
          <a:p>
            <a:pPr marL="342900" lvl="4" indent="-342900"/>
            <a:endParaRPr lang="cs-CZ" i="1" dirty="0" smtClean="0">
              <a:solidFill>
                <a:schemeClr val="tx1"/>
              </a:solidFill>
            </a:endParaRPr>
          </a:p>
          <a:p>
            <a:pPr marL="342900" lvl="4" indent="-342900"/>
            <a:r>
              <a:rPr lang="cs-CZ" i="1" dirty="0" smtClean="0">
                <a:solidFill>
                  <a:schemeClr val="tx1"/>
                </a:solidFill>
              </a:rPr>
              <a:t>Autorem </a:t>
            </a:r>
            <a:r>
              <a:rPr lang="cs-CZ" i="1" dirty="0">
                <a:solidFill>
                  <a:schemeClr val="tx1"/>
                </a:solidFill>
              </a:rPr>
              <a:t>materiálu a všech jeho částí, není-li uvedeno jinak, </a:t>
            </a:r>
            <a:r>
              <a:rPr lang="cs-CZ" i="1" dirty="0" smtClean="0">
                <a:solidFill>
                  <a:schemeClr val="tx1"/>
                </a:solidFill>
              </a:rPr>
              <a:t>je Mgr. Monika Nováková</a:t>
            </a:r>
            <a:endParaRPr lang="cs-CZ" i="1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99792" y="1628800"/>
            <a:ext cx="31325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44624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2513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88</TotalTime>
  <Words>264</Words>
  <Application>Microsoft Office PowerPoint</Application>
  <PresentationFormat>Předvádění na obrazovce (4:3)</PresentationFormat>
  <Paragraphs>95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Snímek 1</vt:lpstr>
      <vt:lpstr>Snímek 2</vt:lpstr>
      <vt:lpstr>PODSTATNÁ JMÉNA</vt:lpstr>
      <vt:lpstr>PODSTATNÁ JMÉNA</vt:lpstr>
      <vt:lpstr>PODSTATNÁ JMÉNA</vt:lpstr>
      <vt:lpstr>PODSTATNÁ JMÉNA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Lenovo</dc:creator>
  <cp:lastModifiedBy>Dum</cp:lastModifiedBy>
  <cp:revision>14</cp:revision>
  <dcterms:created xsi:type="dcterms:W3CDTF">2014-03-29T14:22:49Z</dcterms:created>
  <dcterms:modified xsi:type="dcterms:W3CDTF">2014-09-10T11:27:49Z</dcterms:modified>
</cp:coreProperties>
</file>