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124200"/>
            <a:ext cx="6477000" cy="1914144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5056632"/>
            <a:ext cx="6477000" cy="1174088"/>
          </a:xfrm>
        </p:spPr>
        <p:txBody>
          <a:bodyPr vert="horz" lIns="91440" tIns="0" rIns="45720" bIns="0" rtlCol="0">
            <a:normAutofit/>
          </a:bodyPr>
          <a:lstStyle>
            <a:lvl1pPr marL="0" indent="0" algn="l" defTabSz="914400" rtl="0" eaLnBrk="1" latinLnBrk="0" hangingPunct="1">
              <a:lnSpc>
                <a:spcPts val="2600"/>
              </a:lnSpc>
              <a:spcBef>
                <a:spcPts val="0"/>
              </a:spcBef>
              <a:buSzPct val="90000"/>
              <a:buFontTx/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00216"/>
            <a:ext cx="19842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352" y="6300216"/>
            <a:ext cx="3813048" cy="274320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300216"/>
            <a:ext cx="685800" cy="274320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kern="1200">
                <a:solidFill>
                  <a:schemeClr val="tx1"/>
                </a:solidFill>
                <a:latin typeface="Rockwell" pitchFamily="18" charset="0"/>
                <a:ea typeface="+mn-ea"/>
                <a:cs typeface="+mn-cs"/>
              </a:defRPr>
            </a:lvl1pPr>
          </a:lstStyle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Watermar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122215" y="3200400"/>
            <a:ext cx="8021782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r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0813" y="3833095"/>
            <a:ext cx="4724400" cy="1209964"/>
          </a:xfrm>
        </p:spPr>
        <p:txBody>
          <a:bodyPr lIns="45720" tIns="0" rIns="45720" bIns="0" anchor="b" anchorCtr="0">
            <a:noAutofit/>
          </a:bodyPr>
          <a:lstStyle>
            <a:lvl1pPr algn="l">
              <a:lnSpc>
                <a:spcPts val="5000"/>
              </a:lnSpc>
              <a:defRPr sz="4600"/>
            </a:lvl1pPr>
          </a:lstStyle>
          <a:p>
            <a:r>
              <a:rPr lang="cs-CZ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0813" y="5056909"/>
            <a:ext cx="4724400" cy="1156586"/>
          </a:xfrm>
        </p:spPr>
        <p:txBody>
          <a:bodyPr lIns="91440" tIns="0" rIns="45720" bIns="0">
            <a:normAutofit/>
          </a:bodyPr>
          <a:lstStyle>
            <a:lvl1pPr marL="0" indent="0" algn="l">
              <a:lnSpc>
                <a:spcPts val="2600"/>
              </a:lnSpc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298744"/>
            <a:ext cx="1981200" cy="273050"/>
          </a:xfrm>
        </p:spPr>
        <p:txBody>
          <a:bodyPr/>
          <a:lstStyle>
            <a:lvl1pPr algn="l">
              <a:defRPr sz="1100">
                <a:latin typeface="Rockwell" pitchFamily="18" charset="0"/>
              </a:defRPr>
            </a:lvl1pPr>
          </a:lstStyle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400" y="6298744"/>
            <a:ext cx="3810000" cy="27305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4856" y="6312392"/>
            <a:ext cx="685800" cy="265089"/>
          </a:xfrm>
        </p:spPr>
        <p:txBody>
          <a:bodyPr/>
          <a:lstStyle>
            <a:lvl1pPr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94560"/>
            <a:ext cx="7772400" cy="1362075"/>
          </a:xfrm>
        </p:spPr>
        <p:txBody>
          <a:bodyPr vert="horz" lIns="45720" tIns="0" rIns="45720" bIns="0" rtlCol="0" anchor="b" anchorCtr="0">
            <a:noAutofit/>
          </a:bodyPr>
          <a:lstStyle>
            <a:lvl1pPr algn="l" defTabSz="914400" rtl="0" eaLnBrk="1" latinLnBrk="0" hangingPunct="1">
              <a:lnSpc>
                <a:spcPts val="5000"/>
              </a:lnSpc>
              <a:spcBef>
                <a:spcPct val="0"/>
              </a:spcBef>
              <a:buNone/>
              <a:defRPr sz="4600" b="1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57016"/>
            <a:ext cx="7772400" cy="987552"/>
          </a:xfrm>
        </p:spPr>
        <p:txBody>
          <a:bodyPr vert="horz" lIns="91440" tIns="0" rIns="45720" bIns="0" rtlCol="0" anchor="t" anchorCtr="0">
            <a:normAutofit/>
          </a:bodyPr>
          <a:lstStyle>
            <a:lvl1pPr marL="0" indent="0">
              <a:spcBef>
                <a:spcPts val="0"/>
              </a:spcBef>
              <a:buNone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SzPct val="90000"/>
              <a:buFontTx/>
              <a:buNone/>
            </a:pPr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Watermar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712693" y="1689847"/>
            <a:ext cx="8431303" cy="2209800"/>
          </a:xfrm>
        </p:spPr>
        <p:txBody>
          <a:bodyPr wrap="none" lIns="0" tIns="0" rIns="0" bIns="0" anchor="ctr" anchorCtr="0">
            <a:noAutofit/>
          </a:bodyPr>
          <a:lstStyle>
            <a:lvl1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  <a:lvl2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2pPr>
            <a:lvl3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3pPr>
            <a:lvl4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4pPr>
            <a:lvl5pPr marL="0" indent="0" algn="l">
              <a:spcBef>
                <a:spcPts val="0"/>
              </a:spcBef>
              <a:buNone/>
              <a:defRPr sz="12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5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196353"/>
            <a:ext cx="5334000" cy="1362075"/>
          </a:xfrm>
        </p:spPr>
        <p:txBody>
          <a:bodyPr lIns="45720" tIns="0" rIns="45720" bIns="0" anchor="b" anchorCtr="0"/>
          <a:lstStyle>
            <a:lvl1pPr algn="l">
              <a:lnSpc>
                <a:spcPts val="5000"/>
              </a:lnSpc>
              <a:defRPr sz="4600" b="1" cap="none" baseline="0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560618"/>
            <a:ext cx="5334000" cy="983087"/>
          </a:xfrm>
        </p:spPr>
        <p:txBody>
          <a:bodyPr tIns="0" rIns="45720" bIns="0" anchor="t" anchorCtr="0"/>
          <a:lstStyle>
            <a:lvl1pPr marL="0" indent="0">
              <a:spcBef>
                <a:spcPct val="0"/>
              </a:spcBef>
              <a:buNone/>
              <a:defRPr sz="22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bg>
      <p:bgPr>
        <a:blipFill dpi="0" rotWithShape="1">
          <a:blip r:embed="rId2">
            <a:lum/>
          </a:blip>
          <a:srcRect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2775" y="4069804"/>
            <a:ext cx="553878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1240000">
            <a:off x="654352" y="445180"/>
            <a:ext cx="5416247" cy="3630168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1240000">
            <a:off x="857677" y="632632"/>
            <a:ext cx="5009597" cy="325526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58117" y="5230906"/>
            <a:ext cx="5532958" cy="865093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1326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7367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0247" y="1419366"/>
            <a:ext cx="3200400" cy="584035"/>
          </a:xfrm>
        </p:spPr>
        <p:txBody>
          <a:bodyPr anchor="b"/>
          <a:lstStyle>
            <a:lvl1pPr marL="0" indent="0" algn="ctr">
              <a:spcBef>
                <a:spcPct val="0"/>
              </a:spcBef>
              <a:buNone/>
              <a:defRPr sz="2200" b="0">
                <a:solidFill>
                  <a:schemeClr val="tx2">
                    <a:lumMod val="60000"/>
                    <a:lumOff val="40000"/>
                  </a:schemeClr>
                </a:solidFill>
                <a:latin typeface="Impact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6514" y="2174875"/>
            <a:ext cx="3566160" cy="3616325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2290763" indent="-344488">
              <a:defRPr sz="1600"/>
            </a:lvl6pPr>
            <a:lvl7pPr marL="2290763" indent="-344488">
              <a:defRPr sz="1600"/>
            </a:lvl7pPr>
            <a:lvl8pPr marL="2290763" indent="-344488">
              <a:defRPr sz="1600"/>
            </a:lvl8pPr>
            <a:lvl9pPr marL="2290763" indent="-344488">
              <a:defRPr sz="16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1" name="Picture 10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3" name="Picture 12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  <p:pic>
        <p:nvPicPr>
          <p:cNvPr id="12" name="Picture 11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039" y="1897040"/>
            <a:ext cx="3228975" cy="142875"/>
          </a:xfrm>
          <a:prstGeom prst="rect">
            <a:avLst/>
          </a:prstGeom>
        </p:spPr>
      </p:pic>
      <p:pic>
        <p:nvPicPr>
          <p:cNvPr id="14" name="Picture 13" descr="Comparison-Underlin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5960" y="1897040"/>
            <a:ext cx="3228975" cy="1428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731520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tabLst/>
              <a:defRPr sz="1800"/>
            </a:lvl6pPr>
            <a:lvl7pPr marL="2290763" indent="-344488">
              <a:tabLst/>
              <a:defRPr sz="1800"/>
            </a:lvl7pPr>
            <a:lvl8pPr marL="2290763" indent="-344488">
              <a:tabLst/>
              <a:defRPr sz="1800"/>
            </a:lvl8pPr>
            <a:lvl9pPr marL="2290763" indent="-344488">
              <a:tabLst/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0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9"/>
            <a:ext cx="3566160" cy="4056062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2"/>
          <p:cNvSpPr>
            <a:spLocks noGrp="1"/>
          </p:cNvSpPr>
          <p:nvPr>
            <p:ph sz="half" idx="13"/>
          </p:nvPr>
        </p:nvSpPr>
        <p:spPr>
          <a:xfrm>
            <a:off x="914400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645152" y="1735138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645152" y="3870960"/>
            <a:ext cx="3566160" cy="1920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344488">
              <a:defRPr sz="1800"/>
            </a:lvl6pPr>
            <a:lvl7pPr marL="2290763" indent="-344488">
              <a:defRPr sz="1800"/>
            </a:lvl7pPr>
            <a:lvl8pPr marL="2290763" indent="-344488">
              <a:defRPr sz="1800"/>
            </a:lvl8pPr>
            <a:lvl9pPr marL="2290763" indent="-344488">
              <a:defRPr sz="18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690048"/>
            <a:ext cx="3563938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7250" y="368490"/>
            <a:ext cx="3566160" cy="5627498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 marL="2290763" indent="-344488">
              <a:defRPr sz="2000"/>
            </a:lvl7pPr>
            <a:lvl8pPr marL="2290763" indent="-344488">
              <a:defRPr sz="2000"/>
            </a:lvl8pPr>
            <a:lvl9pPr marL="2290763" indent="-344488">
              <a:defRPr sz="2000"/>
            </a:lvl9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398" y="2866030"/>
            <a:ext cx="3563938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7546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7544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3" name="Group 7"/>
          <p:cNvGrpSpPr/>
          <p:nvPr/>
        </p:nvGrpSpPr>
        <p:grpSpPr>
          <a:xfrm rot="21421631">
            <a:off x="629028" y="505650"/>
            <a:ext cx="3850925" cy="5516274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2" name="Picture Placeholder 9"/>
          <p:cNvSpPr>
            <a:spLocks noGrp="1"/>
          </p:cNvSpPr>
          <p:nvPr>
            <p:ph type="pic" sz="quarter" idx="14"/>
          </p:nvPr>
        </p:nvSpPr>
        <p:spPr>
          <a:xfrm rot="21421631">
            <a:off x="808793" y="667560"/>
            <a:ext cx="3468664" cy="512472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13"/>
          <p:cNvGrpSpPr/>
          <p:nvPr/>
        </p:nvGrpSpPr>
        <p:grpSpPr>
          <a:xfrm rot="21214351">
            <a:off x="313409" y="3520798"/>
            <a:ext cx="4088024" cy="302602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6"/>
          </p:nvPr>
        </p:nvSpPr>
        <p:spPr>
          <a:xfrm rot="21214351">
            <a:off x="491057" y="3682579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232774">
            <a:off x="169481" y="241256"/>
            <a:ext cx="4088024" cy="3026020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347129" y="403037"/>
            <a:ext cx="3704109" cy="2697083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13434" y="1524000"/>
            <a:ext cx="356616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42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13432" y="2699982"/>
            <a:ext cx="3566160" cy="2163171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grpSp>
        <p:nvGrpSpPr>
          <p:cNvPr id="3" name="Group 8"/>
          <p:cNvGrpSpPr/>
          <p:nvPr/>
        </p:nvGrpSpPr>
        <p:grpSpPr>
          <a:xfrm rot="232774">
            <a:off x="2059282" y="379100"/>
            <a:ext cx="5031327" cy="3443312"/>
            <a:chOff x="1524000" y="381000"/>
            <a:chExt cx="3657600" cy="4737978"/>
          </a:xfrm>
        </p:grpSpPr>
        <p:sp>
          <p:nvSpPr>
            <p:cNvPr id="10" name="Rectangle 9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8736"/>
            <a:ext cx="7315200" cy="98797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9"/>
          <p:cNvSpPr>
            <a:spLocks noGrp="1"/>
          </p:cNvSpPr>
          <p:nvPr>
            <p:ph type="pic" sz="quarter" idx="15"/>
          </p:nvPr>
        </p:nvSpPr>
        <p:spPr>
          <a:xfrm rot="232774">
            <a:off x="2248157" y="564564"/>
            <a:ext cx="4653577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2374"/>
            <a:ext cx="7315200" cy="1162050"/>
          </a:xfrm>
        </p:spPr>
        <p:txBody>
          <a:bodyPr tIns="0" bIns="0" anchor="b"/>
          <a:lstStyle>
            <a:lvl1pPr algn="l">
              <a:lnSpc>
                <a:spcPts val="4600"/>
              </a:lnSpc>
              <a:defRPr sz="3600" b="1"/>
            </a:lvl1pPr>
          </a:lstStyle>
          <a:p>
            <a:r>
              <a:rPr lang="cs-CZ" smtClean="0"/>
              <a:t>Click to edit Master title style</a:t>
            </a:r>
            <a:endParaRPr/>
          </a:p>
        </p:txBody>
      </p:sp>
      <p:grpSp>
        <p:nvGrpSpPr>
          <p:cNvPr id="3" name="Group 13"/>
          <p:cNvGrpSpPr/>
          <p:nvPr/>
        </p:nvGrpSpPr>
        <p:grpSpPr>
          <a:xfrm rot="21420000">
            <a:off x="113687" y="116368"/>
            <a:ext cx="3969060" cy="3705360"/>
            <a:chOff x="1524000" y="381000"/>
            <a:chExt cx="3657600" cy="4737978"/>
          </a:xfrm>
        </p:grpSpPr>
        <p:sp>
          <p:nvSpPr>
            <p:cNvPr id="15" name="Rectangle 14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7" name="Picture Placeholder 9"/>
          <p:cNvSpPr>
            <a:spLocks noGrp="1"/>
          </p:cNvSpPr>
          <p:nvPr>
            <p:ph type="pic" sz="quarter" idx="17"/>
          </p:nvPr>
        </p:nvSpPr>
        <p:spPr>
          <a:xfrm rot="21420000">
            <a:off x="299151" y="304998"/>
            <a:ext cx="3598455" cy="3334235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grpSp>
        <p:nvGrpSpPr>
          <p:cNvPr id="8" name="Group 9"/>
          <p:cNvGrpSpPr/>
          <p:nvPr/>
        </p:nvGrpSpPr>
        <p:grpSpPr>
          <a:xfrm rot="360000">
            <a:off x="4165479" y="323141"/>
            <a:ext cx="4792693" cy="3443312"/>
            <a:chOff x="1524000" y="381000"/>
            <a:chExt cx="3657600" cy="4737978"/>
          </a:xfrm>
        </p:grpSpPr>
        <p:sp>
          <p:nvSpPr>
            <p:cNvPr id="11" name="Rectangle 10"/>
            <p:cNvSpPr/>
            <p:nvPr userDrawn="1"/>
          </p:nvSpPr>
          <p:spPr>
            <a:xfrm>
              <a:off x="1524000" y="381000"/>
              <a:ext cx="3657600" cy="472440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1524000" y="381000"/>
              <a:ext cx="3657600" cy="4737978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85000"/>
                  </a:schemeClr>
                </a:gs>
                <a:gs pos="15000">
                  <a:schemeClr val="bg1">
                    <a:alpha val="75000"/>
                  </a:schemeClr>
                </a:gs>
                <a:gs pos="100000">
                  <a:schemeClr val="bg1"/>
                </a:gs>
                <a:gs pos="100000">
                  <a:schemeClr val="bg1"/>
                </a:gs>
              </a:gsLst>
              <a:path path="rect">
                <a:fillToRect r="100000" b="100000"/>
              </a:path>
              <a:tileRect l="-100000" t="-100000"/>
            </a:gradFill>
            <a:ln>
              <a:noFill/>
            </a:ln>
            <a:effectLst>
              <a:innerShdw blurRad="190500" dist="88900" dir="13500000">
                <a:schemeClr val="bg1">
                  <a:lumMod val="65000"/>
                  <a:alpha val="25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3" name="Picture Placeholder 9"/>
          <p:cNvSpPr>
            <a:spLocks noGrp="1"/>
          </p:cNvSpPr>
          <p:nvPr>
            <p:ph type="pic" sz="quarter" idx="16"/>
          </p:nvPr>
        </p:nvSpPr>
        <p:spPr>
          <a:xfrm rot="360000">
            <a:off x="4336486" y="507668"/>
            <a:ext cx="4432860" cy="3072384"/>
          </a:xfrm>
          <a:solidFill>
            <a:schemeClr val="bg1">
              <a:lumMod val="85000"/>
            </a:schemeClr>
          </a:solidFill>
        </p:spPr>
        <p:txBody>
          <a:bodyPr/>
          <a:lstStyle>
            <a:lvl1pPr>
              <a:buNone/>
              <a:defRPr/>
            </a:lvl1pPr>
          </a:lstStyle>
          <a:p>
            <a:r>
              <a:rPr lang="cs-CZ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926106"/>
            <a:ext cx="7315200" cy="990600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51682" y="450851"/>
            <a:ext cx="846083" cy="5357812"/>
          </a:xfrm>
        </p:spPr>
        <p:txBody>
          <a:bodyPr vert="eaVert" anchor="t" anchorCtr="0"/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450851"/>
            <a:ext cx="5943600" cy="535781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8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7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503238"/>
            <a:ext cx="7313613" cy="86836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735138"/>
            <a:ext cx="7313613" cy="40560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Click to edit Master text styles</a:t>
            </a:r>
          </a:p>
          <a:p>
            <a:pPr lvl="1"/>
            <a:r>
              <a:rPr lang="cs-CZ" smtClean="0"/>
              <a:t>Second level</a:t>
            </a:r>
          </a:p>
          <a:p>
            <a:pPr lvl="2"/>
            <a:r>
              <a:rPr lang="cs-CZ" smtClean="0"/>
              <a:t>Third level</a:t>
            </a:r>
          </a:p>
          <a:p>
            <a:pPr lvl="3"/>
            <a:r>
              <a:rPr lang="cs-CZ" smtClean="0"/>
              <a:t>Fourth level</a:t>
            </a:r>
          </a:p>
          <a:p>
            <a:pPr lvl="4"/>
            <a:r>
              <a:rPr lang="cs-CZ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63438" y="6314461"/>
            <a:ext cx="1295400" cy="2650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fld id="{D4E2C629-BE7F-8143-8695-F04596025865}" type="datetimeFigureOut">
              <a:rPr lang="en-US" smtClean="0"/>
              <a:pPr/>
              <a:t>9/10/2014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2607" y="6305797"/>
            <a:ext cx="3717967" cy="25927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  <a:latin typeface="Rockwell" pitchFamily="18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21388" y="5476097"/>
            <a:ext cx="1483056" cy="8518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200">
                <a:gradFill>
                  <a:gsLst>
                    <a:gs pos="0">
                      <a:schemeClr val="tx1">
                        <a:alpha val="10000"/>
                      </a:schemeClr>
                    </a:gs>
                    <a:gs pos="100000">
                      <a:schemeClr val="tx1">
                        <a:alpha val="10000"/>
                      </a:schemeClr>
                    </a:gs>
                  </a:gsLst>
                  <a:lin ang="5400000" scaled="0"/>
                </a:gradFill>
                <a:latin typeface="Impact" pitchFamily="34" charset="0"/>
              </a:defRPr>
            </a:lvl1pPr>
          </a:lstStyle>
          <a:p>
            <a:fld id="{74B1A573-BA02-1940-B680-23508A41F77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63550" indent="-463550" algn="l" defTabSz="914400" rtl="0" eaLnBrk="1" latinLnBrk="0" hangingPunct="1">
        <a:spcBef>
          <a:spcPts val="2000"/>
        </a:spcBef>
        <a:buSzPct val="90000"/>
        <a:buFontTx/>
        <a:buBlip>
          <a:blip r:embed="rId22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600"/>
        </a:spcBef>
        <a:buSzPct val="90000"/>
        <a:buFontTx/>
        <a:buBlip>
          <a:blip r:embed="rId23"/>
        </a:buBlip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1255713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7025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938338" indent="-341313" algn="l" defTabSz="914400" rtl="0" eaLnBrk="1" latinLnBrk="0" hangingPunct="1">
        <a:spcBef>
          <a:spcPts val="600"/>
        </a:spcBef>
        <a:buSzPct val="90000"/>
        <a:buFontTx/>
        <a:buBlip>
          <a:blip r:embed="rId24"/>
        </a:buBlip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9076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625725" indent="-344488" algn="l" defTabSz="914400" rtl="0" eaLnBrk="1" latinLnBrk="0" hangingPunct="1">
        <a:spcBef>
          <a:spcPct val="20000"/>
        </a:spcBef>
        <a:buSzPct val="90000"/>
        <a:buFontTx/>
        <a:buBlip>
          <a:blip r:embed="rId24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0213" indent="-344488" algn="l" defTabSz="914400" rtl="0" eaLnBrk="1" latinLnBrk="0" hangingPunct="1">
        <a:spcBef>
          <a:spcPct val="20000"/>
        </a:spcBef>
        <a:buSzPct val="90000"/>
        <a:buFontTx/>
        <a:buBlip>
          <a:blip r:embed="rId22"/>
        </a:buBlip>
        <a:defRPr lang="en-US" sz="18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313113" indent="-344488" algn="l" defTabSz="914400" rtl="0" eaLnBrk="1" latinLnBrk="0" hangingPunct="1">
        <a:spcBef>
          <a:spcPct val="20000"/>
        </a:spcBef>
        <a:buSzPct val="90000"/>
        <a:buFontTx/>
        <a:buBlip>
          <a:blip r:embed="rId23"/>
        </a:buBlip>
        <a:defRPr lang="en-US" sz="1800" kern="1200" dirty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1067703"/>
              </p:ext>
            </p:extLst>
          </p:nvPr>
        </p:nvGraphicFramePr>
        <p:xfrm>
          <a:off x="468313" y="1844675"/>
          <a:ext cx="8229600" cy="4597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VY_32_INOVACE_02_06_přídavná jména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 a 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komunikace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Český jazyk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a literatura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Jazyková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Přídavná jména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přídavnými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jmény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Přídavná jména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62560" y="2615407"/>
            <a:ext cx="7313613" cy="4056062"/>
          </a:xfrm>
        </p:spPr>
        <p:txBody>
          <a:bodyPr/>
          <a:lstStyle/>
          <a:p>
            <a:r>
              <a:rPr lang="cs-CZ" dirty="0" smtClean="0"/>
              <a:t>Výklad – co jsou přídavná jména, jak se na ně ptáme</a:t>
            </a:r>
          </a:p>
          <a:p>
            <a:r>
              <a:rPr lang="cs-CZ" dirty="0" smtClean="0"/>
              <a:t>Vlastnosti přídavných jmen</a:t>
            </a:r>
          </a:p>
          <a:p>
            <a:r>
              <a:rPr lang="cs-CZ" dirty="0" smtClean="0"/>
              <a:t>Vyhledávání přídavných jmen v textu</a:t>
            </a:r>
          </a:p>
          <a:p>
            <a:r>
              <a:rPr lang="cs-CZ" dirty="0" smtClean="0"/>
              <a:t>Doplňování vhodných přídavných jmen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0" y="17859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METODICKÝ POPIS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52595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PŘÍDAVNÁ JMÉNA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Přídavná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jména</a:t>
            </a:r>
            <a:r>
              <a:rPr lang="en-US" dirty="0" smtClean="0">
                <a:latin typeface="Verdana"/>
                <a:cs typeface="Verdana"/>
              </a:rPr>
              <a:t> se </a:t>
            </a:r>
            <a:r>
              <a:rPr lang="en-US" dirty="0" err="1" smtClean="0">
                <a:latin typeface="Verdana"/>
                <a:cs typeface="Verdana"/>
              </a:rPr>
              <a:t>přidávají</a:t>
            </a:r>
            <a:r>
              <a:rPr lang="en-US" dirty="0" smtClean="0">
                <a:latin typeface="Verdana"/>
                <a:cs typeface="Verdana"/>
              </a:rPr>
              <a:t> k </a:t>
            </a:r>
            <a:r>
              <a:rPr lang="en-US" dirty="0" err="1" smtClean="0">
                <a:latin typeface="Verdana"/>
                <a:cs typeface="Verdana"/>
              </a:rPr>
              <a:t>podstatným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jménům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rodu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mužského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ženského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středního</a:t>
            </a:r>
            <a:r>
              <a:rPr lang="en-US" dirty="0" smtClean="0">
                <a:latin typeface="Verdana"/>
                <a:cs typeface="Verdana"/>
              </a:rPr>
              <a:t>.</a:t>
            </a:r>
          </a:p>
          <a:p>
            <a:pPr marL="0" indent="0">
              <a:buNone/>
            </a:pP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Jsou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stejného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rodu</a:t>
            </a:r>
            <a:r>
              <a:rPr lang="en-US" dirty="0" smtClean="0">
                <a:latin typeface="Verdana"/>
                <a:cs typeface="Verdana"/>
              </a:rPr>
              <a:t> a </a:t>
            </a:r>
            <a:r>
              <a:rPr lang="en-US" dirty="0" err="1" smtClean="0">
                <a:latin typeface="Verdana"/>
                <a:cs typeface="Verdana"/>
              </a:rPr>
              <a:t>čísla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jako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podstatné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jméno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ke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kterému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náleží</a:t>
            </a:r>
            <a:r>
              <a:rPr lang="en-US" dirty="0" smtClean="0">
                <a:latin typeface="Verdana"/>
                <a:cs typeface="Verdana"/>
              </a:rPr>
              <a:t>.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483609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PŘÍDAVNÁ JMÉMA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735138"/>
            <a:ext cx="7313613" cy="4710112"/>
          </a:xfrm>
        </p:spPr>
        <p:txBody>
          <a:bodyPr/>
          <a:lstStyle/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Na </a:t>
            </a:r>
            <a:r>
              <a:rPr lang="en-US" dirty="0" err="1" smtClean="0">
                <a:latin typeface="Verdana"/>
                <a:cs typeface="Verdana"/>
              </a:rPr>
              <a:t>přídavná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jména</a:t>
            </a:r>
            <a:r>
              <a:rPr lang="en-US" dirty="0" smtClean="0">
                <a:latin typeface="Verdana"/>
                <a:cs typeface="Verdana"/>
              </a:rPr>
              <a:t> se </a:t>
            </a:r>
            <a:r>
              <a:rPr lang="en-US" dirty="0" err="1" smtClean="0">
                <a:latin typeface="Verdana"/>
                <a:cs typeface="Verdana"/>
              </a:rPr>
              <a:t>ptáme</a:t>
            </a:r>
            <a:r>
              <a:rPr lang="en-US" dirty="0" smtClean="0">
                <a:latin typeface="Verdana"/>
                <a:cs typeface="Verdana"/>
              </a:rPr>
              <a:t>:</a:t>
            </a:r>
          </a:p>
          <a:p>
            <a:pPr marL="0" indent="0">
              <a:buNone/>
            </a:pP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Jaký</a:t>
            </a:r>
            <a:r>
              <a:rPr lang="en-US" b="1" dirty="0" smtClean="0">
                <a:solidFill>
                  <a:srgbClr val="FF0000"/>
                </a:solidFill>
                <a:latin typeface="Verdana"/>
                <a:cs typeface="Verdana"/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jaká</a:t>
            </a:r>
            <a:r>
              <a:rPr lang="en-US" b="1" dirty="0" smtClean="0">
                <a:solidFill>
                  <a:srgbClr val="FF0000"/>
                </a:solidFill>
                <a:latin typeface="Verdana"/>
                <a:cs typeface="Verdana"/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jaké</a:t>
            </a:r>
            <a:r>
              <a:rPr lang="en-US" dirty="0" smtClean="0">
                <a:latin typeface="Verdana"/>
                <a:cs typeface="Verdana"/>
              </a:rPr>
              <a:t>? – </a:t>
            </a:r>
            <a:r>
              <a:rPr lang="en-US" dirty="0" err="1" smtClean="0">
                <a:latin typeface="Verdana"/>
                <a:cs typeface="Verdana"/>
              </a:rPr>
              <a:t>milý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milá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milé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Který</a:t>
            </a:r>
            <a:r>
              <a:rPr lang="en-US" b="1" dirty="0" smtClean="0">
                <a:solidFill>
                  <a:srgbClr val="FF0000"/>
                </a:solidFill>
                <a:latin typeface="Verdana"/>
                <a:cs typeface="Verdana"/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která</a:t>
            </a:r>
            <a:r>
              <a:rPr lang="en-US" b="1" dirty="0" smtClean="0">
                <a:solidFill>
                  <a:srgbClr val="FF0000"/>
                </a:solidFill>
                <a:latin typeface="Verdana"/>
                <a:cs typeface="Verdana"/>
              </a:rPr>
              <a:t>, </a:t>
            </a: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které</a:t>
            </a:r>
            <a:r>
              <a:rPr lang="en-US" dirty="0" smtClean="0">
                <a:latin typeface="Verdana"/>
                <a:cs typeface="Verdana"/>
              </a:rPr>
              <a:t>? – </a:t>
            </a:r>
            <a:r>
              <a:rPr lang="en-US" dirty="0" err="1" smtClean="0">
                <a:latin typeface="Verdana"/>
                <a:cs typeface="Verdana"/>
              </a:rPr>
              <a:t>český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česká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české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b="1" dirty="0" err="1" smtClean="0">
                <a:solidFill>
                  <a:srgbClr val="FF0000"/>
                </a:solidFill>
                <a:latin typeface="Verdana"/>
                <a:cs typeface="Verdana"/>
              </a:rPr>
              <a:t>Čí</a:t>
            </a:r>
            <a:r>
              <a:rPr lang="en-US" dirty="0" smtClean="0">
                <a:latin typeface="Verdana"/>
                <a:cs typeface="Verdana"/>
              </a:rPr>
              <a:t> ? – </a:t>
            </a:r>
            <a:r>
              <a:rPr lang="en-US" dirty="0" err="1" smtClean="0">
                <a:latin typeface="Verdana"/>
                <a:cs typeface="Verdana"/>
              </a:rPr>
              <a:t>matčin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matčina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matčino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39046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1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>
                <a:latin typeface="Verdana"/>
                <a:cs typeface="Verdana"/>
              </a:rPr>
              <a:t>Přídavnými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jmény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označ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vlastnosti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podstatných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jmen</a:t>
            </a:r>
            <a:r>
              <a:rPr lang="en-US" dirty="0" smtClean="0">
                <a:latin typeface="Verdana"/>
                <a:cs typeface="Verdana"/>
              </a:rPr>
              <a:t>: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______ </a:t>
            </a:r>
            <a:r>
              <a:rPr lang="en-US" dirty="0" err="1" smtClean="0">
                <a:latin typeface="Verdana"/>
                <a:cs typeface="Verdana"/>
              </a:rPr>
              <a:t>tužka</a:t>
            </a:r>
            <a:r>
              <a:rPr lang="en-US" dirty="0" smtClean="0">
                <a:latin typeface="Verdana"/>
                <a:cs typeface="Verdana"/>
              </a:rPr>
              <a:t>			_______ </a:t>
            </a:r>
            <a:r>
              <a:rPr lang="en-US" dirty="0" err="1" smtClean="0">
                <a:latin typeface="Verdana"/>
                <a:cs typeface="Verdana"/>
              </a:rPr>
              <a:t>salám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______ auto			_______ </a:t>
            </a:r>
            <a:r>
              <a:rPr lang="en-US" dirty="0" err="1" smtClean="0">
                <a:latin typeface="Verdana"/>
                <a:cs typeface="Verdana"/>
              </a:rPr>
              <a:t>čaj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______ </a:t>
            </a:r>
            <a:r>
              <a:rPr lang="en-US" dirty="0" err="1" smtClean="0">
                <a:latin typeface="Verdana"/>
                <a:cs typeface="Verdana"/>
              </a:rPr>
              <a:t>dítě</a:t>
            </a:r>
            <a:r>
              <a:rPr lang="en-US" dirty="0" smtClean="0">
                <a:latin typeface="Verdana"/>
                <a:cs typeface="Verdana"/>
              </a:rPr>
              <a:t>			_______ </a:t>
            </a:r>
            <a:r>
              <a:rPr lang="en-US" dirty="0" err="1" smtClean="0">
                <a:latin typeface="Verdana"/>
                <a:cs typeface="Verdana"/>
              </a:rPr>
              <a:t>pečivo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______ les				_______ </a:t>
            </a:r>
            <a:r>
              <a:rPr lang="en-US" dirty="0" err="1" smtClean="0">
                <a:latin typeface="Verdana"/>
                <a:cs typeface="Verdana"/>
              </a:rPr>
              <a:t>stroj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417757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2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0720" y="1735138"/>
            <a:ext cx="7547293" cy="4056062"/>
          </a:xfrm>
        </p:spPr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V </a:t>
            </a:r>
            <a:r>
              <a:rPr lang="en-US" dirty="0" err="1" smtClean="0">
                <a:latin typeface="Verdana"/>
                <a:cs typeface="Verdana"/>
              </a:rPr>
              <a:t>textu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najdi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přídavná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jména</a:t>
            </a:r>
            <a:r>
              <a:rPr lang="en-US" dirty="0" smtClean="0">
                <a:latin typeface="Verdana"/>
                <a:cs typeface="Verdana"/>
              </a:rPr>
              <a:t> a </a:t>
            </a:r>
            <a:r>
              <a:rPr lang="en-US" dirty="0" err="1" smtClean="0">
                <a:latin typeface="Verdana"/>
                <a:cs typeface="Verdana"/>
              </a:rPr>
              <a:t>podtrhni</a:t>
            </a:r>
            <a:r>
              <a:rPr lang="en-US" dirty="0" smtClean="0">
                <a:latin typeface="Verdana"/>
                <a:cs typeface="Verdana"/>
              </a:rPr>
              <a:t> je:</a:t>
            </a:r>
          </a:p>
          <a:p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Mrazivý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vítr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zdravý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muž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kozí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mléko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psí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štěkot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borůvkový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koláč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nový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žák</a:t>
            </a:r>
            <a:r>
              <a:rPr lang="en-US" dirty="0" smtClean="0">
                <a:latin typeface="Verdana"/>
                <a:cs typeface="Verdana"/>
              </a:rPr>
              <a:t>.</a:t>
            </a: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18710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SPRÁVNÉ ŘEŠENÍ 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2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120" y="1735138"/>
            <a:ext cx="7902893" cy="4056062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>
                <a:latin typeface="Verdana"/>
                <a:cs typeface="Verdana"/>
              </a:rPr>
              <a:t>V </a:t>
            </a:r>
            <a:r>
              <a:rPr lang="en-US" dirty="0" err="1">
                <a:latin typeface="Verdana"/>
                <a:cs typeface="Verdana"/>
              </a:rPr>
              <a:t>textu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najdi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přídavná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jména</a:t>
            </a:r>
            <a:r>
              <a:rPr lang="en-US" dirty="0">
                <a:latin typeface="Verdana"/>
                <a:cs typeface="Verdana"/>
              </a:rPr>
              <a:t> a </a:t>
            </a:r>
            <a:r>
              <a:rPr lang="en-US" dirty="0" err="1">
                <a:latin typeface="Verdana"/>
                <a:cs typeface="Verdana"/>
              </a:rPr>
              <a:t>podtrhni</a:t>
            </a:r>
            <a:r>
              <a:rPr lang="en-US" dirty="0">
                <a:latin typeface="Verdana"/>
                <a:cs typeface="Verdana"/>
              </a:rPr>
              <a:t> je:</a:t>
            </a:r>
          </a:p>
          <a:p>
            <a:endParaRPr lang="en-US" dirty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u="sng" dirty="0" err="1">
                <a:latin typeface="Verdana"/>
                <a:cs typeface="Verdana"/>
              </a:rPr>
              <a:t>Mrazivý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vítr</a:t>
            </a:r>
            <a:r>
              <a:rPr lang="en-US" dirty="0">
                <a:latin typeface="Verdana"/>
                <a:cs typeface="Verdana"/>
              </a:rPr>
              <a:t>, </a:t>
            </a:r>
            <a:r>
              <a:rPr lang="en-US" u="sng" dirty="0" err="1">
                <a:latin typeface="Verdana"/>
                <a:cs typeface="Verdana"/>
              </a:rPr>
              <a:t>zdravý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muž</a:t>
            </a:r>
            <a:r>
              <a:rPr lang="en-US" dirty="0">
                <a:latin typeface="Verdana"/>
                <a:cs typeface="Verdana"/>
              </a:rPr>
              <a:t>, </a:t>
            </a:r>
            <a:r>
              <a:rPr lang="en-US" u="sng" dirty="0" err="1">
                <a:latin typeface="Verdana"/>
                <a:cs typeface="Verdana"/>
              </a:rPr>
              <a:t>kozí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mléko</a:t>
            </a:r>
            <a:r>
              <a:rPr lang="en-US" dirty="0">
                <a:latin typeface="Verdana"/>
                <a:cs typeface="Verdana"/>
              </a:rPr>
              <a:t>, </a:t>
            </a:r>
            <a:endParaRPr lang="en-US" dirty="0" smtClean="0">
              <a:latin typeface="Verdana"/>
              <a:cs typeface="Verdana"/>
            </a:endParaRPr>
          </a:p>
          <a:p>
            <a:pPr marL="0" indent="0">
              <a:buNone/>
            </a:pPr>
            <a:r>
              <a:rPr lang="en-US" u="sng" dirty="0" err="1" smtClean="0">
                <a:latin typeface="Verdana"/>
                <a:cs typeface="Verdana"/>
              </a:rPr>
              <a:t>psí</a:t>
            </a:r>
            <a:r>
              <a:rPr lang="en-US" u="sng" dirty="0" smtClean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štěkot</a:t>
            </a:r>
            <a:r>
              <a:rPr lang="en-US" dirty="0">
                <a:latin typeface="Verdana"/>
                <a:cs typeface="Verdana"/>
              </a:rPr>
              <a:t>, </a:t>
            </a:r>
            <a:r>
              <a:rPr lang="en-US" u="sng" dirty="0" err="1">
                <a:latin typeface="Verdana"/>
                <a:cs typeface="Verdana"/>
              </a:rPr>
              <a:t>borůvkový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koláč</a:t>
            </a:r>
            <a:r>
              <a:rPr lang="en-US" dirty="0">
                <a:latin typeface="Verdana"/>
                <a:cs typeface="Verdana"/>
              </a:rPr>
              <a:t>, </a:t>
            </a:r>
            <a:r>
              <a:rPr lang="en-US" u="sng" dirty="0" err="1">
                <a:latin typeface="Verdana"/>
                <a:cs typeface="Verdana"/>
              </a:rPr>
              <a:t>nový</a:t>
            </a:r>
            <a:r>
              <a:rPr lang="en-US" dirty="0">
                <a:latin typeface="Verdana"/>
                <a:cs typeface="Verdana"/>
              </a:rPr>
              <a:t> </a:t>
            </a:r>
            <a:r>
              <a:rPr lang="en-US" dirty="0" err="1">
                <a:latin typeface="Verdana"/>
                <a:cs typeface="Verdana"/>
              </a:rPr>
              <a:t>žák</a:t>
            </a:r>
            <a:r>
              <a:rPr lang="en-US" dirty="0">
                <a:latin typeface="Verdana"/>
                <a:cs typeface="Verdana"/>
              </a:rPr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85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latin typeface="Verdana"/>
                <a:cs typeface="Verdana"/>
              </a:rPr>
              <a:t>CVIČENÍ </a:t>
            </a:r>
            <a:r>
              <a:rPr lang="cs-CZ" dirty="0" smtClean="0">
                <a:latin typeface="Verdana"/>
                <a:cs typeface="Verdana"/>
              </a:rPr>
              <a:t>č</a:t>
            </a:r>
            <a:r>
              <a:rPr lang="en-US" dirty="0" smtClean="0">
                <a:latin typeface="Verdana"/>
                <a:cs typeface="Verdana"/>
              </a:rPr>
              <a:t>. 3</a:t>
            </a:r>
            <a:endParaRPr lang="en-US" dirty="0">
              <a:latin typeface="Verdana"/>
              <a:cs typeface="Verdana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520" y="1735137"/>
            <a:ext cx="8004493" cy="4789487"/>
          </a:xfrm>
        </p:spPr>
        <p:txBody>
          <a:bodyPr/>
          <a:lstStyle/>
          <a:p>
            <a:r>
              <a:rPr lang="en-US" dirty="0" err="1" smtClean="0">
                <a:latin typeface="Verdana"/>
                <a:cs typeface="Verdana"/>
              </a:rPr>
              <a:t>Doplň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přídavná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jména</a:t>
            </a:r>
            <a:r>
              <a:rPr lang="en-US" dirty="0" smtClean="0">
                <a:latin typeface="Verdana"/>
                <a:cs typeface="Verdana"/>
              </a:rPr>
              <a:t>, </a:t>
            </a:r>
            <a:r>
              <a:rPr lang="en-US" dirty="0" err="1" smtClean="0">
                <a:latin typeface="Verdana"/>
                <a:cs typeface="Verdana"/>
              </a:rPr>
              <a:t>která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sám</a:t>
            </a:r>
            <a:r>
              <a:rPr lang="en-US" dirty="0" smtClean="0">
                <a:latin typeface="Verdana"/>
                <a:cs typeface="Verdana"/>
              </a:rPr>
              <a:t> </a:t>
            </a:r>
            <a:r>
              <a:rPr lang="en-US" dirty="0" err="1" smtClean="0">
                <a:latin typeface="Verdana"/>
                <a:cs typeface="Verdana"/>
              </a:rPr>
              <a:t>vymyslíš</a:t>
            </a:r>
            <a:r>
              <a:rPr lang="en-US" dirty="0" smtClean="0">
                <a:latin typeface="Verdana"/>
                <a:cs typeface="Verdana"/>
              </a:rPr>
              <a:t>: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Malina</a:t>
            </a:r>
            <a:r>
              <a:rPr lang="en-US" dirty="0" smtClean="0">
                <a:latin typeface="Verdana"/>
                <a:cs typeface="Verdana"/>
              </a:rPr>
              <a:t> je 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Voda</a:t>
            </a:r>
            <a:r>
              <a:rPr lang="en-US" dirty="0" smtClean="0">
                <a:latin typeface="Verdana"/>
                <a:cs typeface="Verdana"/>
              </a:rPr>
              <a:t> je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Babička</a:t>
            </a:r>
            <a:r>
              <a:rPr lang="en-US" dirty="0" smtClean="0">
                <a:latin typeface="Verdana"/>
                <a:cs typeface="Verdana"/>
              </a:rPr>
              <a:t> je ______</a:t>
            </a:r>
          </a:p>
          <a:p>
            <a:pPr marL="0" indent="0">
              <a:buNone/>
            </a:pPr>
            <a:r>
              <a:rPr lang="en-US" dirty="0" smtClean="0">
                <a:latin typeface="Verdana"/>
                <a:cs typeface="Verdana"/>
              </a:rPr>
              <a:t>Auto je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Kočička</a:t>
            </a:r>
            <a:r>
              <a:rPr lang="en-US" dirty="0" smtClean="0">
                <a:latin typeface="Verdana"/>
                <a:cs typeface="Verdana"/>
              </a:rPr>
              <a:t> je _______</a:t>
            </a:r>
          </a:p>
          <a:p>
            <a:pPr marL="0" indent="0">
              <a:buNone/>
            </a:pPr>
            <a:r>
              <a:rPr lang="en-US" dirty="0" err="1" smtClean="0">
                <a:latin typeface="Verdana"/>
                <a:cs typeface="Verdana"/>
              </a:rPr>
              <a:t>Květina</a:t>
            </a:r>
            <a:r>
              <a:rPr lang="en-US" dirty="0" smtClean="0">
                <a:latin typeface="Verdana"/>
                <a:cs typeface="Verdana"/>
              </a:rPr>
              <a:t> je _______</a:t>
            </a:r>
          </a:p>
          <a:p>
            <a:pPr marL="0" indent="0">
              <a:buNone/>
            </a:pPr>
            <a:endParaRPr lang="en-US" dirty="0">
              <a:latin typeface="Verdana"/>
              <a:cs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3821994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188640"/>
            <a:ext cx="8496944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Přiřaď k přídavným jménům vhodné slovo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5877272"/>
            <a:ext cx="2304256" cy="8400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červený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611560" y="1988840"/>
            <a:ext cx="2304256" cy="8400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vyšší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611560" y="2996952"/>
            <a:ext cx="2304256" cy="840093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svalnatý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39552" y="3933056"/>
            <a:ext cx="2304256" cy="8400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rychlý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39552" y="4869160"/>
            <a:ext cx="2304256" cy="840093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nejmenší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11559" y="908720"/>
            <a:ext cx="2404441" cy="100811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největší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580111" y="5877272"/>
            <a:ext cx="2520281" cy="84009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sportovec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580111" y="1916832"/>
            <a:ext cx="2520281" cy="84009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dítě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5580111" y="2924944"/>
            <a:ext cx="2520281" cy="84009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šátek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508103" y="3933056"/>
            <a:ext cx="2520281" cy="840093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pták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508104" y="4941168"/>
            <a:ext cx="2592288" cy="840093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hora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561327" y="836712"/>
            <a:ext cx="2629859" cy="100811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běžec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42240" y="-144462"/>
            <a:ext cx="8747760" cy="4056062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000" i="1" dirty="0"/>
              <a:t>Autorem materiálu a všech jeho částí, není-li uvedeno jinak, </a:t>
            </a:r>
            <a:r>
              <a:rPr lang="cs-CZ" sz="2000" i="1" dirty="0" smtClean="0"/>
              <a:t>je Mgr. Monika Nováková</a:t>
            </a:r>
            <a:endParaRPr lang="cs-CZ" sz="1400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99792" y="1628800"/>
            <a:ext cx="31325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3200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4462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60665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Inkwell">
  <a:themeElements>
    <a:clrScheme name="Inkwell">
      <a:dk1>
        <a:sysClr val="windowText" lastClr="000000"/>
      </a:dk1>
      <a:lt1>
        <a:sysClr val="window" lastClr="FFFFFF"/>
      </a:lt1>
      <a:dk2>
        <a:srgbClr val="584D2E"/>
      </a:dk2>
      <a:lt2>
        <a:srgbClr val="EFE7C3"/>
      </a:lt2>
      <a:accent1>
        <a:srgbClr val="860908"/>
      </a:accent1>
      <a:accent2>
        <a:srgbClr val="4A0505"/>
      </a:accent2>
      <a:accent3>
        <a:srgbClr val="7A500A"/>
      </a:accent3>
      <a:accent4>
        <a:srgbClr val="C47810"/>
      </a:accent4>
      <a:accent5>
        <a:srgbClr val="827752"/>
      </a:accent5>
      <a:accent6>
        <a:srgbClr val="B5BB83"/>
      </a:accent6>
      <a:hlink>
        <a:srgbClr val="C47810"/>
      </a:hlink>
      <a:folHlink>
        <a:srgbClr val="F0A43A"/>
      </a:folHlink>
    </a:clrScheme>
    <a:fontScheme name="Inkwell">
      <a:maj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Goudy Old Style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Inkwell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3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150000"/>
              </a:schemeClr>
              <a:schemeClr val="phClr">
                <a:alpha val="10000"/>
                <a:satMod val="120000"/>
              </a:schemeClr>
            </a:duotone>
          </a:blip>
          <a:stretch/>
        </a:blip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101600" dist="38100" dir="5400000" rotWithShape="0">
              <a:srgbClr val="000000">
                <a:alpha val="7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  <a:softEdge rad="25400"/>
          </a:effectLst>
        </a:effectStyle>
      </a:effectStyleLst>
      <a:bgFillStyleLst>
        <a:blipFill rotWithShape="1">
          <a:blip xmlns:r="http://schemas.openxmlformats.org/officeDocument/2006/relationships" r:embed="rId3"/>
          <a:stretch/>
        </a:blipFill>
        <a:blipFill rotWithShape="1">
          <a:blip xmlns:r="http://schemas.openxmlformats.org/officeDocument/2006/relationships" r:embed="rId4"/>
          <a:stretch/>
        </a:blipFill>
        <a:blipFill rotWithShape="1">
          <a:blip xmlns:r="http://schemas.openxmlformats.org/officeDocument/2006/relationships" r:embed="rId5"/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Inkwell.thmx</Template>
  <TotalTime>29</TotalTime>
  <Words>319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Inkwell</vt:lpstr>
      <vt:lpstr>Prezentace aplikace PowerPoint</vt:lpstr>
      <vt:lpstr>Prezentace aplikace PowerPoint</vt:lpstr>
      <vt:lpstr>PŘÍDAVNÁ JMÉNA</vt:lpstr>
      <vt:lpstr>PŘÍDAVNÁ JMÉMA</vt:lpstr>
      <vt:lpstr>CVIČENÍ č. 1</vt:lpstr>
      <vt:lpstr>CVIČENÍ č. 2</vt:lpstr>
      <vt:lpstr>SPRÁVNÉ ŘEŠENÍ CVIČENÍ č. 2</vt:lpstr>
      <vt:lpstr>CVIČENÍ č. 3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POJEM PŘÍDAVNÁ JMÉNA</dc:title>
  <dc:creator>Lukáš Novák</dc:creator>
  <cp:lastModifiedBy>pc</cp:lastModifiedBy>
  <cp:revision>9</cp:revision>
  <dcterms:created xsi:type="dcterms:W3CDTF">2014-03-30T09:46:01Z</dcterms:created>
  <dcterms:modified xsi:type="dcterms:W3CDTF">2014-09-10T11:23:41Z</dcterms:modified>
</cp:coreProperties>
</file>