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80" d="100"/>
          <a:sy n="80" d="100"/>
        </p:scale>
        <p:origin x="-780" y="-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365248"/>
            <a:ext cx="7772400" cy="97840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352800"/>
            <a:ext cx="7772400" cy="877824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69141"/>
            <a:ext cx="7770813" cy="4257022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267200"/>
            <a:ext cx="7772400" cy="977153"/>
          </a:xfrm>
        </p:spPr>
        <p:txBody>
          <a:bodyPr anchor="b" anchorCtr="0">
            <a:noAutofit/>
          </a:bodyPr>
          <a:lstStyle>
            <a:lvl1pPr>
              <a:defRPr sz="5400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799" y="5257800"/>
            <a:ext cx="7770813" cy="874058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 rot="21540000">
            <a:off x="2056196" y="424650"/>
            <a:ext cx="5031609" cy="337580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990600"/>
            <a:ext cx="7770813" cy="174307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756647"/>
            <a:ext cx="7770813" cy="1281953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</p:spPr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760538"/>
            <a:ext cx="3611880" cy="4365625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4733" y="1760538"/>
            <a:ext cx="3611880" cy="4365625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50895"/>
            <a:ext cx="3611880" cy="61408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438400"/>
            <a:ext cx="3611880" cy="3687762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 marL="2398713" indent="-336550">
              <a:defRPr sz="1600"/>
            </a:lvl8pPr>
            <a:lvl9pPr marL="2398713" indent="-336550"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5526" y="1550895"/>
            <a:ext cx="3611880" cy="61408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5526" y="2438400"/>
            <a:ext cx="3611880" cy="3687762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 marL="2398713" indent="-336550">
              <a:defRPr sz="1600"/>
            </a:lvl8pPr>
            <a:lvl9pPr marL="2398713" indent="-336550"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786205" y="2191871"/>
            <a:ext cx="3429000" cy="1588"/>
          </a:xfrm>
          <a:prstGeom prst="line">
            <a:avLst/>
          </a:prstGeom>
          <a:ln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936966" y="2191871"/>
            <a:ext cx="3429000" cy="1588"/>
          </a:xfrm>
          <a:prstGeom prst="line">
            <a:avLst/>
          </a:prstGeom>
          <a:ln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905" y="971550"/>
            <a:ext cx="3657600" cy="1162050"/>
          </a:xfrm>
        </p:spPr>
        <p:txBody>
          <a:bodyPr anchor="b">
            <a:no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457200"/>
            <a:ext cx="3657600" cy="566896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8905" y="2133601"/>
            <a:ext cx="3657600" cy="358140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5082" y="969264"/>
            <a:ext cx="3657600" cy="1161288"/>
          </a:xfrm>
        </p:spPr>
        <p:txBody>
          <a:bodyPr anchor="b">
            <a:noAutofit/>
          </a:bodyPr>
          <a:lstStyle>
            <a:lvl1pPr algn="l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63388" y="510988"/>
            <a:ext cx="3657600" cy="5553636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99853" y="2130552"/>
            <a:ext cx="3657600" cy="358444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spcBef>
                <a:spcPts val="10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51376"/>
            <a:ext cx="7776882" cy="1014984"/>
          </a:xfrm>
        </p:spPr>
        <p:txBody>
          <a:bodyPr anchor="b">
            <a:noAutofit/>
          </a:bodyPr>
          <a:lstStyle>
            <a:lvl1pPr algn="ctr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457199"/>
            <a:ext cx="5486400" cy="3644153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571" y="5181599"/>
            <a:ext cx="7776882" cy="950259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orybo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55141"/>
            <a:ext cx="7776882" cy="1013011"/>
          </a:xfrm>
        </p:spPr>
        <p:txBody>
          <a:bodyPr anchor="b">
            <a:noAutofit/>
          </a:bodyPr>
          <a:lstStyle>
            <a:lvl1pPr algn="ctr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571" y="5181599"/>
            <a:ext cx="7776882" cy="950259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2"/>
          <p:cNvSpPr>
            <a:spLocks noGrp="1"/>
          </p:cNvSpPr>
          <p:nvPr>
            <p:ph type="pic" idx="13"/>
          </p:nvPr>
        </p:nvSpPr>
        <p:spPr>
          <a:xfrm>
            <a:off x="68580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16" name="Picture Placeholder 2"/>
          <p:cNvSpPr>
            <a:spLocks noGrp="1"/>
          </p:cNvSpPr>
          <p:nvPr>
            <p:ph type="pic" idx="14"/>
          </p:nvPr>
        </p:nvSpPr>
        <p:spPr>
          <a:xfrm>
            <a:off x="341249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17" name="Picture Placeholder 2"/>
          <p:cNvSpPr>
            <a:spLocks noGrp="1"/>
          </p:cNvSpPr>
          <p:nvPr>
            <p:ph type="pic" idx="15"/>
          </p:nvPr>
        </p:nvSpPr>
        <p:spPr>
          <a:xfrm>
            <a:off x="341249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18" name="Picture Placeholder 2"/>
          <p:cNvSpPr>
            <a:spLocks noGrp="1"/>
          </p:cNvSpPr>
          <p:nvPr>
            <p:ph type="pic" idx="16"/>
          </p:nvPr>
        </p:nvSpPr>
        <p:spPr>
          <a:xfrm>
            <a:off x="613918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19" name="Picture Placeholder 2"/>
          <p:cNvSpPr>
            <a:spLocks noGrp="1"/>
          </p:cNvSpPr>
          <p:nvPr>
            <p:ph type="pic" idx="17"/>
          </p:nvPr>
        </p:nvSpPr>
        <p:spPr>
          <a:xfrm>
            <a:off x="613918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533400"/>
            <a:ext cx="1600200" cy="5592763"/>
          </a:xfrm>
        </p:spPr>
        <p:txBody>
          <a:bodyPr vert="eaVert"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533400"/>
            <a:ext cx="6019800" cy="5592763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752600"/>
            <a:ext cx="7770813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20435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8641A290-790D-DE48-9A5C-21BC6C65488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4105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29100" y="6356350"/>
            <a:ext cx="685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D14EB7E3-6701-B942-9043-13688274D21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FontTx/>
        <a:buBlip>
          <a:blip r:embed="rId16"/>
        </a:buBlip>
        <a:defRPr sz="22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FontTx/>
        <a:buBlip>
          <a:blip r:embed="rId16"/>
        </a:buBlip>
        <a:defRPr sz="20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5pPr>
      <a:lvl6pPr marL="2055813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6pPr>
      <a:lvl7pPr marL="2398713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7pPr>
      <a:lvl8pPr marL="2743200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8pPr>
      <a:lvl9pPr marL="3087688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1"/>
          <p:cNvGraphicFramePr>
            <a:graphicFrameLocks/>
          </p:cNvGraphicFramePr>
          <p:nvPr/>
        </p:nvGraphicFramePr>
        <p:xfrm>
          <a:off x="468313" y="1844675"/>
          <a:ext cx="82296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VY_32_INOVACE_04_06_vzory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přídavných jmen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Přídavná jména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Září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se vzory přídavných  jmen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Přídavná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jména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ANOTACE</a:t>
            </a:r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 – vzory přídavných jmen</a:t>
            </a:r>
          </a:p>
          <a:p>
            <a:r>
              <a:rPr lang="cs-CZ" dirty="0" smtClean="0"/>
              <a:t>Skloňování vzoru mladý</a:t>
            </a:r>
          </a:p>
          <a:p>
            <a:r>
              <a:rPr lang="cs-CZ" dirty="0" smtClean="0"/>
              <a:t>Skloňování vzoru jarní</a:t>
            </a:r>
          </a:p>
          <a:p>
            <a:r>
              <a:rPr lang="cs-CZ" dirty="0" smtClean="0"/>
              <a:t>Přivlastňovací přídavná jména – výklad</a:t>
            </a:r>
          </a:p>
          <a:p>
            <a:r>
              <a:rPr lang="cs-CZ" dirty="0" smtClean="0"/>
              <a:t>Doplňování koncovek u přídavných jmen vzoru mladý</a:t>
            </a:r>
          </a:p>
          <a:p>
            <a:r>
              <a:rPr lang="cs-CZ" dirty="0"/>
              <a:t>D</a:t>
            </a:r>
            <a:r>
              <a:rPr lang="cs-CZ" dirty="0" smtClean="0"/>
              <a:t>oplňování koncovek u přídavných jmen vzoru jarní</a:t>
            </a:r>
          </a:p>
          <a:p>
            <a:r>
              <a:rPr lang="cs-CZ" smtClean="0"/>
              <a:t>Souhrnná </a:t>
            </a:r>
            <a:r>
              <a:rPr lang="cs-CZ" dirty="0" smtClean="0"/>
              <a:t>cvičení – určování rodu, čísla, pádu a vzoru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3289227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latin typeface="Verdana"/>
                <a:cs typeface="Verdana"/>
              </a:rPr>
              <a:t>VZORY PŘÍDAVNÝCH JMEN</a:t>
            </a:r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4000" y="1869141"/>
            <a:ext cx="8717280" cy="4257022"/>
          </a:xfrm>
        </p:spPr>
        <p:txBody>
          <a:bodyPr>
            <a:normAutofit fontScale="92500" lnSpcReduction="10000"/>
          </a:bodyPr>
          <a:lstStyle/>
          <a:p>
            <a:endParaRPr lang="en-US" dirty="0" smtClean="0"/>
          </a:p>
          <a:p>
            <a:r>
              <a:rPr lang="en-US" dirty="0" smtClean="0">
                <a:latin typeface="Verdana"/>
                <a:cs typeface="Verdana"/>
              </a:rPr>
              <a:t>U </a:t>
            </a:r>
            <a:r>
              <a:rPr lang="en-US" dirty="0" err="1" smtClean="0">
                <a:latin typeface="Verdana"/>
                <a:cs typeface="Verdana"/>
              </a:rPr>
              <a:t>přídavných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jmen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rozlišujeme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vzory</a:t>
            </a:r>
            <a:endParaRPr lang="en-US" dirty="0" smtClean="0">
              <a:latin typeface="Verdana"/>
              <a:cs typeface="Verdana"/>
            </a:endParaRPr>
          </a:p>
          <a:p>
            <a:endParaRPr lang="en-US" dirty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sz="4800" dirty="0" smtClean="0">
                <a:latin typeface="Verdana"/>
                <a:cs typeface="Verdana"/>
              </a:rPr>
              <a:t>- </a:t>
            </a:r>
            <a:r>
              <a:rPr lang="en-US" sz="4800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mladý</a:t>
            </a:r>
            <a:endParaRPr lang="en-US" sz="4800" b="1" dirty="0" smtClean="0">
              <a:solidFill>
                <a:schemeClr val="accent4">
                  <a:lumMod val="60000"/>
                  <a:lumOff val="40000"/>
                </a:schemeClr>
              </a:solidFill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sz="4800" dirty="0" smtClean="0">
                <a:latin typeface="Verdana"/>
                <a:cs typeface="Verdana"/>
              </a:rPr>
              <a:t>- </a:t>
            </a:r>
            <a:r>
              <a:rPr lang="en-US" sz="48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j</a:t>
            </a:r>
            <a:r>
              <a:rPr lang="en-US" sz="48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arní</a:t>
            </a:r>
            <a:r>
              <a:rPr lang="en-US" sz="4800" dirty="0" smtClean="0">
                <a:latin typeface="Verdana"/>
                <a:cs typeface="Verdana"/>
              </a:rPr>
              <a:t> </a:t>
            </a:r>
          </a:p>
          <a:p>
            <a:pPr marL="0" indent="0">
              <a:buNone/>
            </a:pPr>
            <a:r>
              <a:rPr lang="en-US" sz="4800" dirty="0" smtClean="0">
                <a:latin typeface="Verdana"/>
                <a:cs typeface="Verdana"/>
              </a:rPr>
              <a:t>- </a:t>
            </a:r>
            <a:r>
              <a:rPr lang="en-US" sz="2600" dirty="0" smtClean="0">
                <a:latin typeface="Verdana"/>
                <a:cs typeface="Verdana"/>
              </a:rPr>
              <a:t>a </a:t>
            </a:r>
            <a:r>
              <a:rPr lang="en-US" sz="2600" dirty="0" err="1" smtClean="0">
                <a:latin typeface="Verdana"/>
                <a:cs typeface="Verdana"/>
              </a:rPr>
              <a:t>přídavná</a:t>
            </a:r>
            <a:r>
              <a:rPr lang="en-US" sz="2600" dirty="0" smtClean="0">
                <a:latin typeface="Verdana"/>
                <a:cs typeface="Verdana"/>
              </a:rPr>
              <a:t> </a:t>
            </a:r>
            <a:r>
              <a:rPr lang="en-US" sz="2600" dirty="0" err="1" smtClean="0">
                <a:latin typeface="Verdana"/>
                <a:cs typeface="Verdana"/>
              </a:rPr>
              <a:t>jména</a:t>
            </a:r>
            <a:r>
              <a:rPr lang="en-US" sz="2600" dirty="0" smtClean="0">
                <a:latin typeface="Verdana"/>
                <a:cs typeface="Verdana"/>
              </a:rPr>
              <a:t> </a:t>
            </a:r>
            <a:r>
              <a:rPr lang="en-US" sz="4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přivlastňovací</a:t>
            </a:r>
            <a:endParaRPr lang="en-US" sz="4800" b="1" dirty="0">
              <a:solidFill>
                <a:schemeClr val="accent1">
                  <a:lumMod val="60000"/>
                  <a:lumOff val="40000"/>
                </a:schemeClr>
              </a:solidFill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98417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VZOR MLADÝ</a:t>
            </a:r>
            <a:endParaRPr lang="en-US" b="1" dirty="0">
              <a:solidFill>
                <a:schemeClr val="accent4">
                  <a:lumMod val="60000"/>
                  <a:lumOff val="40000"/>
                </a:schemeClr>
              </a:solidFill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250" y="1869141"/>
            <a:ext cx="8763000" cy="4560234"/>
          </a:xfrm>
        </p:spPr>
        <p:txBody>
          <a:bodyPr/>
          <a:lstStyle/>
          <a:p>
            <a:pPr marL="1719263" lvl="5" indent="0">
              <a:buNone/>
            </a:pPr>
            <a:r>
              <a:rPr lang="en-US" dirty="0">
                <a:latin typeface="Verdana"/>
                <a:cs typeface="Verdana"/>
              </a:rPr>
              <a:t>	</a:t>
            </a:r>
            <a:r>
              <a:rPr lang="en-US" dirty="0" smtClean="0">
                <a:latin typeface="Verdana"/>
                <a:cs typeface="Verdana"/>
              </a:rPr>
              <a:t>		</a:t>
            </a:r>
          </a:p>
          <a:p>
            <a:pPr marL="1719263" lvl="5" indent="0">
              <a:buNone/>
            </a:pPr>
            <a:r>
              <a:rPr lang="en-US" b="1" dirty="0">
                <a:latin typeface="Verdana"/>
                <a:cs typeface="Verdana"/>
              </a:rPr>
              <a:t>	</a:t>
            </a:r>
            <a:r>
              <a:rPr lang="en-US" b="1" dirty="0" smtClean="0">
                <a:latin typeface="Verdana"/>
                <a:cs typeface="Verdana"/>
              </a:rPr>
              <a:t>	</a:t>
            </a:r>
            <a:r>
              <a:rPr lang="en-US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číslo</a:t>
            </a:r>
            <a:r>
              <a:rPr lang="en-US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 </a:t>
            </a:r>
            <a:r>
              <a:rPr lang="en-US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jednotné</a:t>
            </a:r>
            <a:r>
              <a:rPr lang="en-US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	</a:t>
            </a:r>
            <a:r>
              <a:rPr lang="en-US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		</a:t>
            </a:r>
            <a:r>
              <a:rPr lang="en-US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číslo</a:t>
            </a:r>
            <a:r>
              <a:rPr lang="en-US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 </a:t>
            </a:r>
            <a:r>
              <a:rPr lang="en-US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množné</a:t>
            </a:r>
            <a:endParaRPr lang="en-US" b="1" dirty="0" smtClean="0">
              <a:solidFill>
                <a:schemeClr val="accent3">
                  <a:lumMod val="40000"/>
                  <a:lumOff val="60000"/>
                </a:schemeClr>
              </a:solidFill>
              <a:latin typeface="Verdana"/>
              <a:cs typeface="Verdana"/>
            </a:endParaRPr>
          </a:p>
          <a:p>
            <a:pPr marL="1719263" lvl="5" indent="0">
              <a:buNone/>
            </a:pPr>
            <a:r>
              <a:rPr lang="en-US" dirty="0">
                <a:latin typeface="Verdana"/>
                <a:cs typeface="Verdana"/>
              </a:rPr>
              <a:t>	</a:t>
            </a:r>
            <a:r>
              <a:rPr lang="en-US" dirty="0" smtClean="0">
                <a:latin typeface="Verdana"/>
                <a:cs typeface="Verdana"/>
              </a:rPr>
              <a:t>		</a:t>
            </a:r>
          </a:p>
          <a:p>
            <a:pPr marL="1719263" lvl="5" indent="0">
              <a:buNone/>
            </a:pPr>
            <a:r>
              <a:rPr lang="en-US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Jaký</a:t>
            </a:r>
            <a:r>
              <a:rPr lang="en-US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?</a:t>
            </a:r>
            <a:r>
              <a:rPr lang="en-US" dirty="0" smtClean="0">
                <a:latin typeface="Verdana"/>
                <a:cs typeface="Verdana"/>
              </a:rPr>
              <a:t>	</a:t>
            </a:r>
            <a:r>
              <a:rPr lang="en-US" dirty="0" err="1">
                <a:latin typeface="Verdana"/>
                <a:cs typeface="Verdana"/>
              </a:rPr>
              <a:t>m</a:t>
            </a:r>
            <a:r>
              <a:rPr lang="en-US" dirty="0" err="1" smtClean="0">
                <a:latin typeface="Verdana"/>
                <a:cs typeface="Verdana"/>
              </a:rPr>
              <a:t>lad</a:t>
            </a:r>
            <a:r>
              <a:rPr lang="en-US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ý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hoch</a:t>
            </a:r>
            <a:r>
              <a:rPr lang="en-US" dirty="0" smtClean="0">
                <a:latin typeface="Verdana"/>
                <a:cs typeface="Verdana"/>
              </a:rPr>
              <a:t>			</a:t>
            </a:r>
            <a:r>
              <a:rPr lang="en-US" dirty="0" err="1" smtClean="0">
                <a:latin typeface="Verdana"/>
                <a:cs typeface="Verdana"/>
              </a:rPr>
              <a:t>mlad</a:t>
            </a:r>
            <a:r>
              <a:rPr lang="en-US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í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hoši</a:t>
            </a:r>
            <a:endParaRPr lang="en-US" dirty="0" smtClean="0">
              <a:latin typeface="Verdana"/>
              <a:cs typeface="Verdana"/>
            </a:endParaRPr>
          </a:p>
          <a:p>
            <a:pPr marL="1719263" lvl="5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1719263" lvl="5" indent="0">
              <a:buNone/>
            </a:pPr>
            <a:endParaRPr lang="en-US" dirty="0" smtClean="0">
              <a:latin typeface="Verdana"/>
              <a:cs typeface="Verdana"/>
            </a:endParaRPr>
          </a:p>
          <a:p>
            <a:pPr marL="1719263" lvl="5" indent="0">
              <a:buNone/>
            </a:pPr>
            <a:r>
              <a:rPr lang="en-US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Jaká</a:t>
            </a:r>
            <a:r>
              <a:rPr lang="en-US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?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>
                <a:latin typeface="Verdana"/>
                <a:cs typeface="Verdana"/>
              </a:rPr>
              <a:t>	</a:t>
            </a:r>
            <a:r>
              <a:rPr lang="en-US" dirty="0" err="1" smtClean="0">
                <a:latin typeface="Verdana"/>
                <a:cs typeface="Verdana"/>
              </a:rPr>
              <a:t>mlad</a:t>
            </a:r>
            <a:r>
              <a:rPr lang="en-US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á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dívka</a:t>
            </a:r>
            <a:r>
              <a:rPr lang="en-US" dirty="0" smtClean="0">
                <a:latin typeface="Verdana"/>
                <a:cs typeface="Verdana"/>
              </a:rPr>
              <a:t>			</a:t>
            </a:r>
            <a:r>
              <a:rPr lang="en-US" dirty="0" err="1" smtClean="0">
                <a:latin typeface="Verdana"/>
                <a:cs typeface="Verdana"/>
              </a:rPr>
              <a:t>mlad</a:t>
            </a:r>
            <a:r>
              <a:rPr lang="en-US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é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dívky</a:t>
            </a:r>
            <a:endParaRPr lang="en-US" dirty="0" smtClean="0">
              <a:latin typeface="Verdana"/>
              <a:cs typeface="Verdana"/>
            </a:endParaRPr>
          </a:p>
          <a:p>
            <a:pPr marL="1719263" lvl="5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1719263" lvl="5" indent="0">
              <a:buNone/>
            </a:pPr>
            <a:endParaRPr lang="en-US" dirty="0" smtClean="0">
              <a:latin typeface="Verdana"/>
              <a:cs typeface="Verdana"/>
            </a:endParaRPr>
          </a:p>
          <a:p>
            <a:pPr marL="1719263" lvl="5" indent="0">
              <a:buNone/>
            </a:pPr>
            <a:r>
              <a:rPr lang="en-US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Jaké</a:t>
            </a:r>
            <a:r>
              <a:rPr lang="en-US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?</a:t>
            </a:r>
            <a:r>
              <a:rPr lang="en-US" dirty="0" smtClean="0">
                <a:latin typeface="Verdana"/>
                <a:cs typeface="Verdana"/>
              </a:rPr>
              <a:t>	</a:t>
            </a:r>
            <a:r>
              <a:rPr lang="en-US" dirty="0" err="1">
                <a:latin typeface="Verdana"/>
                <a:cs typeface="Verdana"/>
              </a:rPr>
              <a:t>m</a:t>
            </a:r>
            <a:r>
              <a:rPr lang="en-US" dirty="0" err="1" smtClean="0">
                <a:latin typeface="Verdana"/>
                <a:cs typeface="Verdana"/>
              </a:rPr>
              <a:t>lad</a:t>
            </a:r>
            <a:r>
              <a:rPr lang="en-US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é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tele</a:t>
            </a:r>
            <a:r>
              <a:rPr lang="en-US" dirty="0" smtClean="0">
                <a:latin typeface="Verdana"/>
                <a:cs typeface="Verdana"/>
              </a:rPr>
              <a:t>			</a:t>
            </a:r>
            <a:r>
              <a:rPr lang="en-US" dirty="0" err="1" smtClean="0">
                <a:latin typeface="Verdana"/>
                <a:cs typeface="Verdana"/>
              </a:rPr>
              <a:t>mlad</a:t>
            </a:r>
            <a:r>
              <a:rPr lang="en-US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á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telata</a:t>
            </a:r>
            <a:r>
              <a:rPr lang="en-US" dirty="0" smtClean="0">
                <a:latin typeface="Verdana"/>
                <a:cs typeface="Verdana"/>
              </a:rPr>
              <a:t>			</a:t>
            </a:r>
          </a:p>
          <a:p>
            <a:pPr marL="1719263" lvl="5" indent="0">
              <a:buNone/>
            </a:pPr>
            <a:endParaRPr lang="en-US" dirty="0" smtClean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7451998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VZOR JARNÍ</a:t>
            </a:r>
            <a:endParaRPr lang="en-US" b="1" dirty="0">
              <a:solidFill>
                <a:schemeClr val="accent5">
                  <a:lumMod val="60000"/>
                  <a:lumOff val="40000"/>
                </a:schemeClr>
              </a:solidFill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125" y="1869141"/>
            <a:ext cx="8889999" cy="4257022"/>
          </a:xfrm>
        </p:spPr>
        <p:txBody>
          <a:bodyPr/>
          <a:lstStyle/>
          <a:p>
            <a:pPr marL="1719263" lvl="5" indent="0">
              <a:buNone/>
            </a:pPr>
            <a:r>
              <a:rPr lang="en-US" b="1" dirty="0" smtClean="0">
                <a:latin typeface="Verdana"/>
                <a:cs typeface="Verdana"/>
              </a:rPr>
              <a:t>			</a:t>
            </a:r>
          </a:p>
          <a:p>
            <a:pPr marL="1719263" lvl="5" indent="0">
              <a:buNone/>
            </a:pPr>
            <a:r>
              <a:rPr lang="cs-CZ" b="1" dirty="0" smtClean="0">
                <a:latin typeface="Verdana"/>
                <a:cs typeface="Verdana"/>
              </a:rPr>
              <a:t>    </a:t>
            </a:r>
            <a:r>
              <a:rPr lang="en-US" b="1" dirty="0">
                <a:latin typeface="Verdana"/>
                <a:cs typeface="Verdana"/>
              </a:rPr>
              <a:t>	</a:t>
            </a:r>
            <a:r>
              <a:rPr lang="en-US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číslo</a:t>
            </a:r>
            <a:r>
              <a:rPr lang="en-US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 </a:t>
            </a:r>
            <a:r>
              <a:rPr lang="en-US" b="1" dirty="0" err="1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jednotné</a:t>
            </a:r>
            <a:r>
              <a:rPr lang="en-US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	</a:t>
            </a:r>
            <a: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		</a:t>
            </a:r>
            <a:r>
              <a:rPr lang="en-US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číslo</a:t>
            </a:r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  </a:t>
            </a:r>
            <a:r>
              <a:rPr lang="en-US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množné</a:t>
            </a:r>
            <a:endParaRPr lang="en-US" b="1" dirty="0">
              <a:solidFill>
                <a:schemeClr val="accent3">
                  <a:lumMod val="40000"/>
                  <a:lumOff val="60000"/>
                </a:schemeClr>
              </a:solidFill>
              <a:latin typeface="Verdana"/>
              <a:cs typeface="Verdana"/>
            </a:endParaRPr>
          </a:p>
          <a:p>
            <a:pPr marL="1719263" lvl="5" indent="0">
              <a:buNone/>
            </a:pPr>
            <a:r>
              <a:rPr lang="en-US" dirty="0">
                <a:latin typeface="Verdana"/>
                <a:cs typeface="Verdana"/>
              </a:rPr>
              <a:t>			</a:t>
            </a:r>
          </a:p>
          <a:p>
            <a:pPr marL="1719263" lvl="5" indent="0">
              <a:buNone/>
            </a:pPr>
            <a:r>
              <a:rPr lang="en-US" dirty="0" err="1">
                <a:solidFill>
                  <a:schemeClr val="accent2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Jaký</a:t>
            </a: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?</a:t>
            </a:r>
            <a:r>
              <a:rPr lang="en-US" dirty="0">
                <a:latin typeface="Verdana"/>
                <a:cs typeface="Verdana"/>
              </a:rPr>
              <a:t>	</a:t>
            </a:r>
            <a:r>
              <a:rPr lang="en-US" b="1" dirty="0" err="1">
                <a:latin typeface="Verdana"/>
                <a:cs typeface="Verdana"/>
              </a:rPr>
              <a:t>j</a:t>
            </a:r>
            <a:r>
              <a:rPr lang="en-US" b="1" dirty="0" err="1" smtClean="0">
                <a:latin typeface="Verdana"/>
                <a:cs typeface="Verdana"/>
              </a:rPr>
              <a:t>arn</a:t>
            </a:r>
            <a:r>
              <a:rPr lang="en-US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í</a:t>
            </a:r>
            <a:r>
              <a:rPr lang="en-US" b="1" dirty="0" smtClean="0">
                <a:latin typeface="Verdana"/>
                <a:cs typeface="Verdana"/>
              </a:rPr>
              <a:t> </a:t>
            </a:r>
            <a:r>
              <a:rPr lang="en-US" b="1" dirty="0" err="1" smtClean="0">
                <a:latin typeface="Verdana"/>
                <a:cs typeface="Verdana"/>
              </a:rPr>
              <a:t>motýl</a:t>
            </a:r>
            <a:r>
              <a:rPr lang="en-US" b="1" dirty="0">
                <a:latin typeface="Verdana"/>
                <a:cs typeface="Verdana"/>
              </a:rPr>
              <a:t>			</a:t>
            </a:r>
            <a:r>
              <a:rPr lang="en-US" b="1" dirty="0" err="1" smtClean="0">
                <a:latin typeface="Verdana"/>
                <a:cs typeface="Verdana"/>
              </a:rPr>
              <a:t>jarn</a:t>
            </a:r>
            <a:r>
              <a:rPr lang="en-US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í</a:t>
            </a:r>
            <a:r>
              <a:rPr lang="en-US" b="1" dirty="0" smtClean="0">
                <a:latin typeface="Verdana"/>
                <a:cs typeface="Verdana"/>
              </a:rPr>
              <a:t> </a:t>
            </a:r>
            <a:r>
              <a:rPr lang="en-US" b="1" dirty="0" err="1" smtClean="0">
                <a:latin typeface="Verdana"/>
                <a:cs typeface="Verdana"/>
              </a:rPr>
              <a:t>motýli</a:t>
            </a:r>
            <a:endParaRPr lang="en-US" b="1" dirty="0">
              <a:latin typeface="Verdana"/>
              <a:cs typeface="Verdana"/>
            </a:endParaRPr>
          </a:p>
          <a:p>
            <a:pPr marL="1719263" lvl="5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1719263" lvl="5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1719263" lvl="5" indent="0">
              <a:buNone/>
            </a:pPr>
            <a:r>
              <a:rPr lang="en-US" dirty="0" err="1">
                <a:solidFill>
                  <a:schemeClr val="accent2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Jaká</a:t>
            </a: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?</a:t>
            </a:r>
            <a:r>
              <a:rPr lang="en-US" dirty="0">
                <a:latin typeface="Verdana"/>
                <a:cs typeface="Verdana"/>
              </a:rPr>
              <a:t> 	</a:t>
            </a:r>
            <a:r>
              <a:rPr lang="en-US" b="1" dirty="0" err="1">
                <a:latin typeface="Verdana"/>
                <a:cs typeface="Verdana"/>
              </a:rPr>
              <a:t>j</a:t>
            </a:r>
            <a:r>
              <a:rPr lang="en-US" b="1" dirty="0" err="1" smtClean="0">
                <a:latin typeface="Verdana"/>
                <a:cs typeface="Verdana"/>
              </a:rPr>
              <a:t>arn</a:t>
            </a:r>
            <a:r>
              <a:rPr lang="en-US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í</a:t>
            </a:r>
            <a:r>
              <a:rPr lang="en-US" b="1" dirty="0" smtClean="0">
                <a:latin typeface="Verdana"/>
                <a:cs typeface="Verdana"/>
              </a:rPr>
              <a:t> </a:t>
            </a:r>
            <a:r>
              <a:rPr lang="en-US" b="1" dirty="0" err="1" smtClean="0">
                <a:latin typeface="Verdana"/>
                <a:cs typeface="Verdana"/>
              </a:rPr>
              <a:t>květina</a:t>
            </a:r>
            <a:r>
              <a:rPr lang="en-US" b="1" dirty="0">
                <a:latin typeface="Verdana"/>
                <a:cs typeface="Verdana"/>
              </a:rPr>
              <a:t>			</a:t>
            </a:r>
            <a:r>
              <a:rPr lang="en-US" b="1" dirty="0" err="1" smtClean="0">
                <a:latin typeface="Verdana"/>
                <a:cs typeface="Verdana"/>
              </a:rPr>
              <a:t>jarn</a:t>
            </a:r>
            <a:r>
              <a:rPr lang="en-US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í</a:t>
            </a:r>
            <a:r>
              <a:rPr lang="en-US" b="1" dirty="0" smtClean="0">
                <a:latin typeface="Verdana"/>
                <a:cs typeface="Verdana"/>
              </a:rPr>
              <a:t> </a:t>
            </a:r>
            <a:r>
              <a:rPr lang="en-US" b="1" dirty="0" err="1" smtClean="0">
                <a:latin typeface="Verdana"/>
                <a:cs typeface="Verdana"/>
              </a:rPr>
              <a:t>květiny</a:t>
            </a:r>
            <a:endParaRPr lang="en-US" b="1" dirty="0" smtClean="0">
              <a:latin typeface="Verdana"/>
              <a:cs typeface="Verdana"/>
            </a:endParaRPr>
          </a:p>
          <a:p>
            <a:pPr marL="1719263" lvl="5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1719263" lvl="5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1719263" lvl="5" indent="0">
              <a:buNone/>
            </a:pPr>
            <a:r>
              <a:rPr lang="en-US" dirty="0" err="1">
                <a:solidFill>
                  <a:schemeClr val="accent2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Jaké</a:t>
            </a: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?</a:t>
            </a:r>
            <a:r>
              <a:rPr lang="en-US" dirty="0">
                <a:latin typeface="Verdana"/>
                <a:cs typeface="Verdana"/>
              </a:rPr>
              <a:t>	</a:t>
            </a:r>
            <a:r>
              <a:rPr lang="en-US" b="1" dirty="0" err="1">
                <a:latin typeface="Verdana"/>
                <a:cs typeface="Verdana"/>
              </a:rPr>
              <a:t>j</a:t>
            </a:r>
            <a:r>
              <a:rPr lang="en-US" b="1" dirty="0" err="1" smtClean="0">
                <a:latin typeface="Verdana"/>
                <a:cs typeface="Verdana"/>
              </a:rPr>
              <a:t>arn</a:t>
            </a:r>
            <a:r>
              <a:rPr lang="en-US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í</a:t>
            </a:r>
            <a:r>
              <a:rPr lang="en-US" b="1" dirty="0" smtClean="0">
                <a:latin typeface="Verdana"/>
                <a:cs typeface="Verdana"/>
              </a:rPr>
              <a:t> </a:t>
            </a:r>
            <a:r>
              <a:rPr lang="en-US" b="1" dirty="0" err="1" smtClean="0">
                <a:latin typeface="Verdana"/>
                <a:cs typeface="Verdana"/>
              </a:rPr>
              <a:t>mládě</a:t>
            </a:r>
            <a:r>
              <a:rPr lang="en-US" b="1" dirty="0">
                <a:latin typeface="Verdana"/>
                <a:cs typeface="Verdana"/>
              </a:rPr>
              <a:t>			</a:t>
            </a:r>
            <a:r>
              <a:rPr lang="en-US" b="1" dirty="0" err="1" smtClean="0">
                <a:latin typeface="Verdana"/>
                <a:cs typeface="Verdana"/>
              </a:rPr>
              <a:t>jarn</a:t>
            </a:r>
            <a:r>
              <a:rPr lang="en-US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í</a:t>
            </a:r>
            <a:r>
              <a:rPr lang="en-US" b="1" dirty="0" smtClean="0">
                <a:latin typeface="Verdana"/>
                <a:cs typeface="Verdana"/>
              </a:rPr>
              <a:t> </a:t>
            </a:r>
            <a:r>
              <a:rPr lang="en-US" b="1" dirty="0" err="1" smtClean="0">
                <a:latin typeface="Verdana"/>
                <a:cs typeface="Verdana"/>
              </a:rPr>
              <a:t>mláďata</a:t>
            </a:r>
            <a:endParaRPr lang="en-US" b="1" dirty="0"/>
          </a:p>
        </p:txBody>
      </p:sp>
    </p:spTree>
    <p:extLst>
      <p:ext uri="{BB962C8B-B14F-4D97-AF65-F5344CB8AC3E}">
        <p14:creationId xmlns="" xmlns:p14="http://schemas.microsoft.com/office/powerpoint/2010/main" val="297880096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PŘIVLASTŇOVACÍ</a:t>
            </a:r>
            <a:endParaRPr lang="en-US" b="1" dirty="0">
              <a:solidFill>
                <a:schemeClr val="accent1">
                  <a:lumMod val="60000"/>
                  <a:lumOff val="40000"/>
                </a:schemeClr>
              </a:solidFill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250" y="1869141"/>
            <a:ext cx="8683625" cy="4591984"/>
          </a:xfrm>
        </p:spPr>
        <p:txBody>
          <a:bodyPr/>
          <a:lstStyle/>
          <a:p>
            <a:pPr marL="1719263" lvl="5" indent="0">
              <a:buNone/>
            </a:pPr>
            <a:endParaRPr lang="en-US" b="1" dirty="0" smtClean="0">
              <a:latin typeface="Verdana"/>
              <a:cs typeface="Verdana"/>
            </a:endParaRPr>
          </a:p>
          <a:p>
            <a:pPr marL="1719263" lvl="5" indent="0">
              <a:buNone/>
            </a:pPr>
            <a:r>
              <a:rPr lang="en-US" b="1" dirty="0" smtClean="0">
                <a:latin typeface="Verdana"/>
                <a:cs typeface="Verdana"/>
              </a:rPr>
              <a:t>		</a:t>
            </a:r>
            <a:r>
              <a:rPr lang="en-US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číslo</a:t>
            </a:r>
            <a:r>
              <a:rPr lang="en-US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 </a:t>
            </a:r>
            <a:r>
              <a:rPr lang="en-US" b="1" dirty="0" err="1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jednotné</a:t>
            </a:r>
            <a:r>
              <a:rPr lang="en-US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	</a:t>
            </a:r>
            <a: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		</a:t>
            </a:r>
            <a:r>
              <a:rPr lang="en-US" b="1" dirty="0" err="1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číslo</a:t>
            </a:r>
            <a:r>
              <a:rPr lang="en-US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 </a:t>
            </a:r>
            <a:r>
              <a:rPr lang="en-US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Verdana"/>
                <a:cs typeface="Verdana"/>
              </a:rPr>
              <a:t>množné</a:t>
            </a:r>
            <a:endParaRPr lang="en-US" b="1" dirty="0" smtClean="0">
              <a:solidFill>
                <a:schemeClr val="accent3">
                  <a:lumMod val="40000"/>
                  <a:lumOff val="60000"/>
                </a:schemeClr>
              </a:solidFill>
              <a:latin typeface="Verdana"/>
              <a:cs typeface="Verdana"/>
            </a:endParaRPr>
          </a:p>
          <a:p>
            <a:pPr marL="1719263" lvl="5" indent="0">
              <a:buNone/>
            </a:pPr>
            <a:endParaRPr lang="cs-CZ" b="1" dirty="0">
              <a:latin typeface="Verdana"/>
              <a:cs typeface="Verdana"/>
            </a:endParaRPr>
          </a:p>
          <a:p>
            <a:pPr marL="1719263" lvl="5" indent="0">
              <a:buNone/>
            </a:pPr>
            <a:r>
              <a:rPr lang="en-US" dirty="0" smtClean="0">
                <a:latin typeface="Verdana"/>
                <a:cs typeface="Verdana"/>
              </a:rPr>
              <a:t>M</a:t>
            </a:r>
            <a:r>
              <a:rPr lang="cs-CZ" dirty="0" smtClean="0">
                <a:latin typeface="Verdana"/>
                <a:cs typeface="Verdana"/>
              </a:rPr>
              <a:t> </a:t>
            </a:r>
            <a:r>
              <a:rPr lang="en-US" dirty="0" smtClean="0">
                <a:latin typeface="Verdana"/>
                <a:cs typeface="Verdana"/>
              </a:rPr>
              <a:t>ž	</a:t>
            </a:r>
            <a:r>
              <a:rPr lang="en-US" dirty="0" err="1" smtClean="0">
                <a:latin typeface="Verdana"/>
                <a:cs typeface="Verdana"/>
              </a:rPr>
              <a:t>otc</a:t>
            </a:r>
            <a:r>
              <a:rPr lang="en-US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ův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pes</a:t>
            </a:r>
            <a:r>
              <a:rPr lang="en-US" dirty="0" smtClean="0">
                <a:latin typeface="Verdana"/>
                <a:cs typeface="Verdana"/>
              </a:rPr>
              <a:t>			</a:t>
            </a:r>
            <a:r>
              <a:rPr lang="en-US" dirty="0" err="1" smtClean="0">
                <a:latin typeface="Verdana"/>
                <a:cs typeface="Verdana"/>
              </a:rPr>
              <a:t>otco</a:t>
            </a:r>
            <a:r>
              <a:rPr lang="en-US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vi</a:t>
            </a:r>
            <a:r>
              <a:rPr lang="en-US" dirty="0" smtClean="0">
                <a:latin typeface="Verdana"/>
                <a:cs typeface="Verdana"/>
              </a:rPr>
              <a:t> ps</a:t>
            </a:r>
            <a:r>
              <a:rPr lang="en-US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i</a:t>
            </a:r>
          </a:p>
          <a:p>
            <a:pPr marL="1719263" lvl="5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1719263" lvl="5" indent="0">
              <a:buNone/>
            </a:pPr>
            <a:r>
              <a:rPr lang="en-US" dirty="0" smtClean="0">
                <a:latin typeface="Verdana"/>
                <a:cs typeface="Verdana"/>
              </a:rPr>
              <a:t>M </a:t>
            </a:r>
            <a:r>
              <a:rPr lang="en-US" dirty="0" err="1" smtClean="0">
                <a:latin typeface="Verdana"/>
                <a:cs typeface="Verdana"/>
              </a:rPr>
              <a:t>než</a:t>
            </a:r>
            <a:r>
              <a:rPr lang="en-US" dirty="0" smtClean="0">
                <a:latin typeface="Verdana"/>
                <a:cs typeface="Verdana"/>
              </a:rPr>
              <a:t>	</a:t>
            </a:r>
            <a:r>
              <a:rPr lang="en-US" dirty="0" err="1" smtClean="0">
                <a:latin typeface="Verdana"/>
                <a:cs typeface="Verdana"/>
              </a:rPr>
              <a:t>Frant</a:t>
            </a:r>
            <a:r>
              <a:rPr lang="en-US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ův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úspěch</a:t>
            </a:r>
            <a:r>
              <a:rPr lang="en-US" dirty="0" smtClean="0">
                <a:latin typeface="Verdana"/>
                <a:cs typeface="Verdana"/>
              </a:rPr>
              <a:t>			</a:t>
            </a:r>
            <a:r>
              <a:rPr lang="en-US" dirty="0" err="1" smtClean="0">
                <a:latin typeface="Verdana"/>
                <a:cs typeface="Verdana"/>
              </a:rPr>
              <a:t>Franto</a:t>
            </a:r>
            <a:r>
              <a:rPr lang="en-US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vy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úspě</a:t>
            </a:r>
            <a:r>
              <a:rPr lang="en-US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chy</a:t>
            </a:r>
            <a:endParaRPr lang="en-US" dirty="0" smtClean="0">
              <a:solidFill>
                <a:schemeClr val="accent1">
                  <a:lumMod val="60000"/>
                  <a:lumOff val="40000"/>
                </a:schemeClr>
              </a:solidFill>
              <a:latin typeface="Verdana"/>
              <a:cs typeface="Verdana"/>
            </a:endParaRPr>
          </a:p>
          <a:p>
            <a:pPr marL="1719263" lvl="5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1719263" lvl="5" indent="0">
              <a:buNone/>
            </a:pPr>
            <a:r>
              <a:rPr lang="en-US" dirty="0" err="1" smtClean="0">
                <a:latin typeface="Verdana"/>
                <a:cs typeface="Verdana"/>
              </a:rPr>
              <a:t>Ž</a:t>
            </a:r>
            <a:r>
              <a:rPr lang="en-US" dirty="0" smtClean="0">
                <a:latin typeface="Verdana"/>
                <a:cs typeface="Verdana"/>
              </a:rPr>
              <a:t>	</a:t>
            </a:r>
            <a:r>
              <a:rPr lang="en-US" dirty="0" err="1">
                <a:latin typeface="Verdana"/>
                <a:cs typeface="Verdana"/>
              </a:rPr>
              <a:t>m</a:t>
            </a:r>
            <a:r>
              <a:rPr lang="en-US" dirty="0" err="1" smtClean="0">
                <a:latin typeface="Verdana"/>
                <a:cs typeface="Verdana"/>
              </a:rPr>
              <a:t>atči</a:t>
            </a:r>
            <a:r>
              <a:rPr lang="en-US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na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povídka</a:t>
            </a:r>
            <a:r>
              <a:rPr lang="en-US" dirty="0" smtClean="0">
                <a:latin typeface="Verdana"/>
                <a:cs typeface="Verdana"/>
              </a:rPr>
              <a:t>		</a:t>
            </a:r>
            <a:r>
              <a:rPr lang="en-US" dirty="0" err="1" smtClean="0">
                <a:latin typeface="Verdana"/>
                <a:cs typeface="Verdana"/>
              </a:rPr>
              <a:t>matči</a:t>
            </a:r>
            <a:r>
              <a:rPr lang="en-US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ny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povíd</a:t>
            </a:r>
            <a:r>
              <a:rPr lang="en-US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ky</a:t>
            </a:r>
            <a:endParaRPr lang="en-US" dirty="0" smtClean="0">
              <a:solidFill>
                <a:schemeClr val="accent1">
                  <a:lumMod val="60000"/>
                  <a:lumOff val="40000"/>
                </a:schemeClr>
              </a:solidFill>
              <a:latin typeface="Verdana"/>
              <a:cs typeface="Verdana"/>
            </a:endParaRPr>
          </a:p>
          <a:p>
            <a:pPr marL="1719263" lvl="5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1719263" lvl="5" indent="0">
              <a:buNone/>
            </a:pPr>
            <a:r>
              <a:rPr lang="en-US" dirty="0" smtClean="0">
                <a:latin typeface="Verdana"/>
                <a:cs typeface="Verdana"/>
              </a:rPr>
              <a:t>S	</a:t>
            </a:r>
            <a:r>
              <a:rPr lang="cs-CZ" dirty="0" smtClean="0">
                <a:latin typeface="Verdana"/>
                <a:cs typeface="Verdana"/>
              </a:rPr>
              <a:t>J</a:t>
            </a:r>
            <a:r>
              <a:rPr lang="en-US" dirty="0" err="1" smtClean="0">
                <a:latin typeface="Verdana"/>
                <a:cs typeface="Verdana"/>
              </a:rPr>
              <a:t>irko</a:t>
            </a:r>
            <a:r>
              <a:rPr lang="en-US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vo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holoubě</a:t>
            </a:r>
            <a:r>
              <a:rPr lang="en-US" dirty="0" smtClean="0">
                <a:latin typeface="Verdana"/>
                <a:cs typeface="Verdana"/>
              </a:rPr>
              <a:t>			</a:t>
            </a:r>
            <a:r>
              <a:rPr lang="en-US" dirty="0" err="1" smtClean="0">
                <a:latin typeface="Verdana"/>
                <a:cs typeface="Verdana"/>
              </a:rPr>
              <a:t>Jirko</a:t>
            </a:r>
            <a:r>
              <a:rPr lang="en-US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va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holouba</a:t>
            </a:r>
            <a:r>
              <a:rPr lang="en-US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/>
                <a:cs typeface="Verdana"/>
              </a:rPr>
              <a:t>ta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Verdana"/>
              <a:cs typeface="Verdana"/>
            </a:endParaRPr>
          </a:p>
          <a:p>
            <a:pPr marL="1719263" lvl="5" indent="0">
              <a:buNone/>
            </a:pPr>
            <a:r>
              <a:rPr lang="en-US" dirty="0">
                <a:latin typeface="Verdana"/>
                <a:cs typeface="Verdana"/>
              </a:rPr>
              <a:t>			</a:t>
            </a:r>
          </a:p>
        </p:txBody>
      </p:sp>
    </p:spTree>
    <p:extLst>
      <p:ext uri="{BB962C8B-B14F-4D97-AF65-F5344CB8AC3E}">
        <p14:creationId xmlns="" xmlns:p14="http://schemas.microsoft.com/office/powerpoint/2010/main" val="15093189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CVIČENÍ </a:t>
            </a:r>
            <a:r>
              <a:rPr lang="cs-CZ" dirty="0" smtClean="0">
                <a:latin typeface="Verdana"/>
                <a:cs typeface="Verdana"/>
              </a:rPr>
              <a:t>č</a:t>
            </a:r>
            <a:r>
              <a:rPr lang="en-US" dirty="0" smtClean="0">
                <a:latin typeface="Verdana"/>
                <a:cs typeface="Verdana"/>
              </a:rPr>
              <a:t>. 1</a:t>
            </a:r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U </a:t>
            </a:r>
            <a:r>
              <a:rPr lang="en-US" dirty="0" err="1" smtClean="0">
                <a:latin typeface="Verdana"/>
                <a:cs typeface="Verdana"/>
              </a:rPr>
              <a:t>vzoru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mladý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doplň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koncovku</a:t>
            </a:r>
            <a:r>
              <a:rPr lang="en-US" dirty="0" smtClean="0">
                <a:latin typeface="Verdana"/>
                <a:cs typeface="Verdana"/>
              </a:rPr>
              <a:t>:</a:t>
            </a:r>
          </a:p>
          <a:p>
            <a:pPr marL="0" indent="0">
              <a:buNone/>
            </a:pP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vytrval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běžec</a:t>
            </a:r>
            <a:r>
              <a:rPr lang="en-US" dirty="0" smtClean="0">
                <a:latin typeface="Verdana"/>
                <a:cs typeface="Verdana"/>
              </a:rPr>
              <a:t>			</a:t>
            </a:r>
            <a:r>
              <a:rPr lang="en-US" dirty="0" err="1" smtClean="0">
                <a:latin typeface="Verdana"/>
                <a:cs typeface="Verdana"/>
              </a:rPr>
              <a:t>vytrval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běžci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err="1">
                <a:latin typeface="Verdana"/>
                <a:cs typeface="Verdana"/>
              </a:rPr>
              <a:t>p</a:t>
            </a:r>
            <a:r>
              <a:rPr lang="en-US" dirty="0" err="1" smtClean="0">
                <a:latin typeface="Verdana"/>
                <a:cs typeface="Verdana"/>
              </a:rPr>
              <a:t>ečliv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úředník</a:t>
            </a:r>
            <a:r>
              <a:rPr lang="en-US" dirty="0" smtClean="0">
                <a:latin typeface="Verdana"/>
                <a:cs typeface="Verdana"/>
              </a:rPr>
              <a:t>			</a:t>
            </a:r>
            <a:r>
              <a:rPr lang="en-US" dirty="0" err="1" smtClean="0">
                <a:latin typeface="Verdana"/>
                <a:cs typeface="Verdana"/>
              </a:rPr>
              <a:t>pečliv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úředníci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err="1">
                <a:latin typeface="Verdana"/>
                <a:cs typeface="Verdana"/>
              </a:rPr>
              <a:t>z</a:t>
            </a:r>
            <a:r>
              <a:rPr lang="en-US" dirty="0" err="1" smtClean="0">
                <a:latin typeface="Verdana"/>
                <a:cs typeface="Verdana"/>
              </a:rPr>
              <a:t>vědav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hoch</a:t>
            </a:r>
            <a:r>
              <a:rPr lang="en-US" dirty="0" smtClean="0">
                <a:latin typeface="Verdana"/>
                <a:cs typeface="Verdana"/>
              </a:rPr>
              <a:t>			</a:t>
            </a:r>
            <a:r>
              <a:rPr lang="en-US" dirty="0" err="1" smtClean="0">
                <a:latin typeface="Verdana"/>
                <a:cs typeface="Verdana"/>
              </a:rPr>
              <a:t>zvědav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hoši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err="1">
                <a:latin typeface="Verdana"/>
                <a:cs typeface="Verdana"/>
              </a:rPr>
              <a:t>d</a:t>
            </a:r>
            <a:r>
              <a:rPr lang="en-US" dirty="0" err="1" smtClean="0">
                <a:latin typeface="Verdana"/>
                <a:cs typeface="Verdana"/>
              </a:rPr>
              <a:t>rz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lupič</a:t>
            </a:r>
            <a:r>
              <a:rPr lang="en-US" dirty="0" smtClean="0">
                <a:latin typeface="Verdana"/>
                <a:cs typeface="Verdana"/>
              </a:rPr>
              <a:t>				</a:t>
            </a:r>
            <a:r>
              <a:rPr lang="en-US" dirty="0" err="1" smtClean="0">
                <a:latin typeface="Verdana"/>
                <a:cs typeface="Verdana"/>
              </a:rPr>
              <a:t>drz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lupiči</a:t>
            </a:r>
            <a:r>
              <a:rPr lang="en-US" dirty="0" smtClean="0">
                <a:latin typeface="Verdana"/>
                <a:cs typeface="Verdana"/>
              </a:rPr>
              <a:t>			</a:t>
            </a:r>
            <a:endParaRPr lang="en-US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190608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CVIČENÍ </a:t>
            </a:r>
            <a:r>
              <a:rPr lang="cs-CZ" dirty="0" smtClean="0">
                <a:latin typeface="Verdana"/>
                <a:cs typeface="Verdana"/>
              </a:rPr>
              <a:t>č</a:t>
            </a:r>
            <a:r>
              <a:rPr lang="en-US" dirty="0" smtClean="0">
                <a:latin typeface="Verdana"/>
                <a:cs typeface="Verdana"/>
              </a:rPr>
              <a:t>. 2</a:t>
            </a:r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U </a:t>
            </a:r>
            <a:r>
              <a:rPr lang="en-US" dirty="0" err="1" smtClean="0">
                <a:latin typeface="Verdana"/>
                <a:cs typeface="Verdana"/>
              </a:rPr>
              <a:t>vzoru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jarní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doplň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koncovku</a:t>
            </a:r>
            <a:r>
              <a:rPr lang="en-US" dirty="0" smtClean="0">
                <a:latin typeface="Verdana"/>
                <a:cs typeface="Verdana"/>
              </a:rPr>
              <a:t>:</a:t>
            </a:r>
          </a:p>
          <a:p>
            <a:pPr marL="0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err="1">
                <a:latin typeface="Verdana"/>
                <a:cs typeface="Verdana"/>
              </a:rPr>
              <a:t>r</a:t>
            </a:r>
            <a:r>
              <a:rPr lang="en-US" dirty="0" err="1" smtClean="0">
                <a:latin typeface="Verdana"/>
                <a:cs typeface="Verdana"/>
              </a:rPr>
              <a:t>yb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šupina</a:t>
            </a:r>
            <a:r>
              <a:rPr lang="en-US" dirty="0" smtClean="0">
                <a:latin typeface="Verdana"/>
                <a:cs typeface="Verdana"/>
              </a:rPr>
              <a:t>				</a:t>
            </a:r>
            <a:r>
              <a:rPr lang="en-US" dirty="0" err="1" smtClean="0">
                <a:latin typeface="Verdana"/>
                <a:cs typeface="Verdana"/>
              </a:rPr>
              <a:t>ryb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šupiny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err="1">
                <a:latin typeface="Verdana"/>
                <a:cs typeface="Verdana"/>
              </a:rPr>
              <a:t>k</a:t>
            </a:r>
            <a:r>
              <a:rPr lang="en-US" dirty="0" err="1" smtClean="0">
                <a:latin typeface="Verdana"/>
                <a:cs typeface="Verdana"/>
              </a:rPr>
              <a:t>ozl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kopýtko</a:t>
            </a:r>
            <a:r>
              <a:rPr lang="en-US" dirty="0" smtClean="0">
                <a:latin typeface="Verdana"/>
                <a:cs typeface="Verdana"/>
              </a:rPr>
              <a:t>			</a:t>
            </a:r>
            <a:r>
              <a:rPr lang="en-US" dirty="0" err="1" smtClean="0">
                <a:latin typeface="Verdana"/>
                <a:cs typeface="Verdana"/>
              </a:rPr>
              <a:t>kozl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kopýtko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err="1">
                <a:latin typeface="Verdana"/>
                <a:cs typeface="Verdana"/>
              </a:rPr>
              <a:t>s</a:t>
            </a:r>
            <a:r>
              <a:rPr lang="en-US" dirty="0" err="1" smtClean="0">
                <a:latin typeface="Verdana"/>
                <a:cs typeface="Verdana"/>
              </a:rPr>
              <a:t>ysl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doupě</a:t>
            </a:r>
            <a:r>
              <a:rPr lang="en-US" dirty="0" smtClean="0">
                <a:latin typeface="Verdana"/>
                <a:cs typeface="Verdana"/>
              </a:rPr>
              <a:t>				</a:t>
            </a:r>
            <a:r>
              <a:rPr lang="en-US" dirty="0" err="1" smtClean="0">
                <a:latin typeface="Verdana"/>
                <a:cs typeface="Verdana"/>
              </a:rPr>
              <a:t>sysl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doupata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pardál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stopa</a:t>
            </a:r>
            <a:r>
              <a:rPr lang="en-US" dirty="0" smtClean="0">
                <a:latin typeface="Verdana"/>
                <a:cs typeface="Verdana"/>
              </a:rPr>
              <a:t>			</a:t>
            </a:r>
            <a:r>
              <a:rPr lang="en-US" dirty="0" err="1" smtClean="0">
                <a:latin typeface="Verdana"/>
                <a:cs typeface="Verdana"/>
              </a:rPr>
              <a:t>pardál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stopy</a:t>
            </a:r>
            <a:endParaRPr lang="en-US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3747195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CVIČENÍ </a:t>
            </a:r>
            <a:r>
              <a:rPr lang="cs-CZ" dirty="0" smtClean="0">
                <a:latin typeface="Verdana"/>
                <a:cs typeface="Verdana"/>
              </a:rPr>
              <a:t>č</a:t>
            </a:r>
            <a:r>
              <a:rPr lang="en-US" dirty="0" smtClean="0">
                <a:latin typeface="Verdana"/>
                <a:cs typeface="Verdana"/>
              </a:rPr>
              <a:t>. 3</a:t>
            </a:r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69141"/>
            <a:ext cx="8156575" cy="4687234"/>
          </a:xfrm>
        </p:spPr>
        <p:txBody>
          <a:bodyPr/>
          <a:lstStyle/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Souhrné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cvičení</a:t>
            </a:r>
            <a:r>
              <a:rPr lang="en-US" dirty="0" smtClean="0">
                <a:latin typeface="Verdana"/>
                <a:cs typeface="Verdana"/>
              </a:rPr>
              <a:t> – </a:t>
            </a:r>
            <a:r>
              <a:rPr lang="en-US" dirty="0" err="1" smtClean="0">
                <a:latin typeface="Verdana"/>
                <a:cs typeface="Verdana"/>
              </a:rPr>
              <a:t>přídavná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jména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všech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typů</a:t>
            </a:r>
            <a:r>
              <a:rPr lang="en-US" dirty="0" smtClean="0">
                <a:latin typeface="Verdana"/>
                <a:cs typeface="Verdana"/>
              </a:rPr>
              <a:t>.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Doplň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koncovku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smtClean="0">
                <a:latin typeface="Verdana"/>
                <a:cs typeface="Verdana"/>
              </a:rPr>
              <a:t>a </a:t>
            </a:r>
            <a:r>
              <a:rPr lang="en-US" dirty="0" err="1" smtClean="0">
                <a:latin typeface="Verdana"/>
                <a:cs typeface="Verdana"/>
              </a:rPr>
              <a:t>urči</a:t>
            </a:r>
            <a:r>
              <a:rPr lang="en-US" dirty="0" smtClean="0">
                <a:latin typeface="Verdana"/>
                <a:cs typeface="Verdana"/>
              </a:rPr>
              <a:t> rod, </a:t>
            </a:r>
            <a:r>
              <a:rPr lang="en-US" dirty="0" err="1" smtClean="0">
                <a:latin typeface="Verdana"/>
                <a:cs typeface="Verdana"/>
              </a:rPr>
              <a:t>číslo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pád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vzor</a:t>
            </a:r>
            <a:r>
              <a:rPr lang="en-US" dirty="0" smtClean="0">
                <a:latin typeface="Verdana"/>
                <a:cs typeface="Verdana"/>
              </a:rPr>
              <a:t>.</a:t>
            </a:r>
          </a:p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				rod	</a:t>
            </a:r>
            <a:r>
              <a:rPr lang="en-US" dirty="0" err="1" smtClean="0">
                <a:latin typeface="Verdana"/>
                <a:cs typeface="Verdana"/>
              </a:rPr>
              <a:t>číslo</a:t>
            </a:r>
            <a:r>
              <a:rPr lang="en-US" dirty="0" smtClean="0">
                <a:latin typeface="Verdana"/>
                <a:cs typeface="Verdana"/>
              </a:rPr>
              <a:t>	</a:t>
            </a:r>
            <a:r>
              <a:rPr lang="en-US" dirty="0" err="1" smtClean="0">
                <a:latin typeface="Verdana"/>
                <a:cs typeface="Verdana"/>
              </a:rPr>
              <a:t>pád</a:t>
            </a:r>
            <a:r>
              <a:rPr lang="en-US" dirty="0" smtClean="0">
                <a:latin typeface="Verdana"/>
                <a:cs typeface="Verdana"/>
              </a:rPr>
              <a:t>	</a:t>
            </a:r>
            <a:r>
              <a:rPr lang="en-US" dirty="0" err="1" smtClean="0">
                <a:latin typeface="Verdana"/>
                <a:cs typeface="Verdana"/>
              </a:rPr>
              <a:t>vzor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Třpytiv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šperk</a:t>
            </a:r>
            <a:r>
              <a:rPr lang="en-US" dirty="0" smtClean="0">
                <a:latin typeface="Verdana"/>
                <a:cs typeface="Verdana"/>
              </a:rPr>
              <a:t>		__	___	___	____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Nezral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banán</a:t>
            </a:r>
            <a:r>
              <a:rPr lang="en-US" dirty="0" smtClean="0">
                <a:latin typeface="Verdana"/>
                <a:cs typeface="Verdana"/>
              </a:rPr>
              <a:t>		__	___	___	____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Vaškov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hračky</a:t>
            </a:r>
            <a:r>
              <a:rPr lang="en-US" dirty="0" smtClean="0">
                <a:latin typeface="Verdana"/>
                <a:cs typeface="Verdana"/>
              </a:rPr>
              <a:t>		__	___	___	____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Drz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chlapci</a:t>
            </a:r>
            <a:r>
              <a:rPr lang="en-US" dirty="0" smtClean="0">
                <a:latin typeface="Verdana"/>
                <a:cs typeface="Verdana"/>
              </a:rPr>
              <a:t>			__	___	___	____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Ryb</a:t>
            </a:r>
            <a:r>
              <a:rPr lang="en-US" dirty="0" smtClean="0">
                <a:latin typeface="Verdana"/>
                <a:cs typeface="Verdana"/>
              </a:rPr>
              <a:t>_ </a:t>
            </a:r>
            <a:r>
              <a:rPr lang="en-US" dirty="0" err="1" smtClean="0">
                <a:latin typeface="Verdana"/>
                <a:cs typeface="Verdana"/>
              </a:rPr>
              <a:t>tuk</a:t>
            </a:r>
            <a:r>
              <a:rPr lang="en-US" dirty="0" smtClean="0">
                <a:latin typeface="Verdana"/>
                <a:cs typeface="Verdana"/>
              </a:rPr>
              <a:t>			__	___	___	____</a:t>
            </a:r>
            <a:endParaRPr lang="en-US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6454941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284480"/>
            <a:ext cx="9144000" cy="4257675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/>
            <a:r>
              <a:rPr lang="en-US" dirty="0" err="1"/>
              <a:t>Autorem</a:t>
            </a:r>
            <a:r>
              <a:rPr lang="en-US" dirty="0"/>
              <a:t> </a:t>
            </a:r>
            <a:r>
              <a:rPr lang="en-US" dirty="0" err="1"/>
              <a:t>materiálu</a:t>
            </a:r>
            <a:r>
              <a:rPr lang="en-US" dirty="0"/>
              <a:t> a </a:t>
            </a:r>
            <a:r>
              <a:rPr lang="en-US" dirty="0" err="1"/>
              <a:t>všech</a:t>
            </a:r>
            <a:r>
              <a:rPr lang="en-US" dirty="0"/>
              <a:t> </a:t>
            </a:r>
            <a:r>
              <a:rPr lang="en-US" dirty="0" err="1"/>
              <a:t>jeho</a:t>
            </a:r>
            <a:r>
              <a:rPr lang="en-US" dirty="0"/>
              <a:t> </a:t>
            </a:r>
            <a:r>
              <a:rPr lang="en-US" dirty="0" err="1"/>
              <a:t>částí</a:t>
            </a:r>
            <a:r>
              <a:rPr lang="en-US" dirty="0"/>
              <a:t>, </a:t>
            </a:r>
            <a:r>
              <a:rPr lang="en-US" dirty="0" err="1"/>
              <a:t>není-li</a:t>
            </a:r>
            <a:r>
              <a:rPr lang="en-US" dirty="0"/>
              <a:t> </a:t>
            </a:r>
            <a:r>
              <a:rPr lang="en-US" dirty="0" err="1"/>
              <a:t>uvedeno</a:t>
            </a:r>
            <a:r>
              <a:rPr lang="en-US" dirty="0"/>
              <a:t> </a:t>
            </a:r>
            <a:r>
              <a:rPr lang="en-US" dirty="0" err="1"/>
              <a:t>jinak</a:t>
            </a:r>
            <a:r>
              <a:rPr lang="en-US" dirty="0"/>
              <a:t>, je </a:t>
            </a:r>
            <a:endParaRPr lang="cs-CZ" dirty="0" smtClean="0"/>
          </a:p>
          <a:p>
            <a:pPr algn="ctr">
              <a:buNone/>
            </a:pPr>
            <a:r>
              <a:rPr lang="cs-CZ" dirty="0" smtClean="0"/>
              <a:t>               Mgr. Monika Nováková</a:t>
            </a:r>
            <a:endParaRPr lang="en-US" dirty="0"/>
          </a:p>
          <a:p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2699792" y="1628800"/>
            <a:ext cx="31325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4462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76286415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tory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Story">
      <a:maj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ajorFont>
      <a:min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inorFont>
    </a:fontScheme>
    <a:fmtScheme name="Story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10000"/>
                <a:satMod val="150000"/>
                <a:lumMod val="120000"/>
              </a:schemeClr>
              <a:schemeClr val="phClr">
                <a:satMod val="350000"/>
                <a:lumMod val="150000"/>
              </a:schemeClr>
            </a:duotone>
          </a:blip>
          <a:tile tx="0" ty="0" sx="20000" sy="20000" flip="none" algn="ctr"/>
        </a:blipFill>
        <a:gradFill rotWithShape="1">
          <a:gsLst>
            <a:gs pos="0">
              <a:schemeClr val="phClr">
                <a:shade val="20000"/>
                <a:satMod val="130000"/>
              </a:schemeClr>
            </a:gs>
            <a:gs pos="5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200000"/>
                <a:lumMod val="120000"/>
              </a:schemeClr>
            </a:gs>
          </a:gsLst>
          <a:lin ang="16200000" scaled="0"/>
        </a:gra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2100000" sx="104000" sy="104000" algn="br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127000" dist="63500" dir="5400000" sx="103000" sy="103000" rotWithShape="0">
              <a:srgbClr val="000000">
                <a:alpha val="75000"/>
              </a:srgbClr>
            </a:outerShdw>
          </a:effectLst>
          <a:scene3d>
            <a:camera prst="perspectiveFront" fov="3000000"/>
            <a:lightRig rig="balanced" dir="t">
              <a:rot lat="0" lon="0" rev="18000000"/>
            </a:lightRig>
          </a:scene3d>
          <a:sp3d prstMaterial="plastic">
            <a:bevelT w="25400" h="50800" prst="angl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2">
            <a:duotone>
              <a:schemeClr val="phClr">
                <a:shade val="10000"/>
                <a:satMod val="150000"/>
              </a:schemeClr>
              <a:schemeClr val="phClr">
                <a:tint val="60000"/>
                <a:satMod val="4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Story.thmx</Template>
  <TotalTime>369</TotalTime>
  <Words>216</Words>
  <Application>Microsoft Office PowerPoint</Application>
  <PresentationFormat>Předvádění na obrazovce (4:3)</PresentationFormat>
  <Paragraphs>107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Story</vt:lpstr>
      <vt:lpstr>Snímek 1</vt:lpstr>
      <vt:lpstr>ANOTACE</vt:lpstr>
      <vt:lpstr>VZORY PŘÍDAVNÝCH JMEN</vt:lpstr>
      <vt:lpstr>VZOR MLADÝ</vt:lpstr>
      <vt:lpstr>VZOR JARNÍ</vt:lpstr>
      <vt:lpstr>PŘIVLASTŇOVACÍ</vt:lpstr>
      <vt:lpstr>CVIČENÍ č. 1</vt:lpstr>
      <vt:lpstr>CVIČENÍ č. 2</vt:lpstr>
      <vt:lpstr>CVIČENÍ č. 3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VZORY PŘÍDAVNÝCH JMEN</dc:title>
  <dc:creator>Lukáš Novák</dc:creator>
  <cp:lastModifiedBy>Dum</cp:lastModifiedBy>
  <cp:revision>14</cp:revision>
  <dcterms:created xsi:type="dcterms:W3CDTF">2014-03-30T10:07:10Z</dcterms:created>
  <dcterms:modified xsi:type="dcterms:W3CDTF">2014-09-10T11:32:37Z</dcterms:modified>
</cp:coreProperties>
</file>