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5" r:id="rId9"/>
    <p:sldId id="266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5AB76-3D24-41C6-8F53-A8679B4F573C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3D6AF-FE3E-40CC-B031-F156592A0A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5AB76-3D24-41C6-8F53-A8679B4F573C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3D6AF-FE3E-40CC-B031-F156592A0A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5AB76-3D24-41C6-8F53-A8679B4F573C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3D6AF-FE3E-40CC-B031-F156592A0A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5AB76-3D24-41C6-8F53-A8679B4F573C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3D6AF-FE3E-40CC-B031-F156592A0A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5AB76-3D24-41C6-8F53-A8679B4F573C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3D6AF-FE3E-40CC-B031-F156592A0A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5AB76-3D24-41C6-8F53-A8679B4F573C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3D6AF-FE3E-40CC-B031-F156592A0A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5AB76-3D24-41C6-8F53-A8679B4F573C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3D6AF-FE3E-40CC-B031-F156592A0A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5AB76-3D24-41C6-8F53-A8679B4F573C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3D6AF-FE3E-40CC-B031-F156592A0A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5AB76-3D24-41C6-8F53-A8679B4F573C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3D6AF-FE3E-40CC-B031-F156592A0A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5AB76-3D24-41C6-8F53-A8679B4F573C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3D6AF-FE3E-40CC-B031-F156592A0A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5AB76-3D24-41C6-8F53-A8679B4F573C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3D6AF-FE3E-40CC-B031-F156592A0A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D5AB76-3D24-41C6-8F53-A8679B4F573C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D3D6AF-FE3E-40CC-B031-F156592A0AF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0" y="676275"/>
            <a:ext cx="7124700" cy="923925"/>
          </a:xfrm>
        </p:spPr>
        <p:txBody>
          <a:bodyPr/>
          <a:lstStyle/>
          <a:p>
            <a:pPr algn="ctr"/>
            <a:r>
              <a:rPr lang="cs-CZ" sz="6600" dirty="0" smtClean="0"/>
              <a:t/>
            </a:r>
            <a:br>
              <a:rPr lang="cs-CZ" sz="6600" dirty="0" smtClean="0"/>
            </a:br>
            <a:endParaRPr lang="cs-CZ" sz="66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74206997"/>
              </p:ext>
            </p:extLst>
          </p:nvPr>
        </p:nvGraphicFramePr>
        <p:xfrm>
          <a:off x="468313" y="1844675"/>
          <a:ext cx="8229600" cy="474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VY_32_INOVACE_08_06_částice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Jazyk a jazyková komunikace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Český jazyk a literatura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Jazyková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Částice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Monika Nováková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Leden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určený  k seznámení žáků  s částicemi. Pomůcky 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dataprojektor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, interaktivní tabule, učebnice.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Částice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89825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348880"/>
            <a:ext cx="7125112" cy="4051437"/>
          </a:xfrm>
        </p:spPr>
        <p:txBody>
          <a:bodyPr/>
          <a:lstStyle/>
          <a:p>
            <a:r>
              <a:rPr lang="cs-CZ" dirty="0" smtClean="0"/>
              <a:t>Prezentace je určená k výkladu a k procvičování učiva na téma částice</a:t>
            </a:r>
          </a:p>
          <a:p>
            <a:r>
              <a:rPr lang="cs-CZ" dirty="0" smtClean="0"/>
              <a:t>Výklad</a:t>
            </a:r>
          </a:p>
          <a:p>
            <a:r>
              <a:rPr lang="cs-CZ" dirty="0" smtClean="0"/>
              <a:t>Vyhledávání částic ve větách</a:t>
            </a:r>
          </a:p>
          <a:p>
            <a:r>
              <a:rPr lang="cs-CZ" dirty="0" smtClean="0"/>
              <a:t>Vyhledávání správných odpovědí</a:t>
            </a:r>
          </a:p>
          <a:p>
            <a:r>
              <a:rPr lang="cs-CZ" dirty="0" smtClean="0"/>
              <a:t>Vyhledávání částic ve větách</a:t>
            </a:r>
          </a:p>
          <a:p>
            <a:r>
              <a:rPr lang="cs-CZ" dirty="0" smtClean="0"/>
              <a:t>Doplňování částic do vět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57188" y="1785938"/>
            <a:ext cx="8229600" cy="922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marR="0" lvl="0" indent="-34290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Tx/>
              <a:buFont typeface="Arial" charset="0"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13382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ČÁSTICE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400" dirty="0" smtClean="0"/>
              <a:t>Částice </a:t>
            </a:r>
            <a:r>
              <a:rPr lang="cs-CZ" sz="2400" b="1" dirty="0" smtClean="0">
                <a:solidFill>
                  <a:srgbClr val="FFFF00"/>
                </a:solidFill>
              </a:rPr>
              <a:t>uvozují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7030A0"/>
                </a:solidFill>
              </a:rPr>
              <a:t>samostatné věty</a:t>
            </a:r>
          </a:p>
          <a:p>
            <a:endParaRPr lang="cs-CZ" sz="2400" dirty="0"/>
          </a:p>
          <a:p>
            <a:r>
              <a:rPr lang="cs-CZ" sz="2400" dirty="0" smtClean="0"/>
              <a:t>Ať, kéž, nechť, což, prý, …..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861339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ČVIČENÍ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2" y="1807361"/>
            <a:ext cx="7811029" cy="4051437"/>
          </a:xfrm>
        </p:spPr>
        <p:txBody>
          <a:bodyPr anchor="t"/>
          <a:lstStyle/>
          <a:p>
            <a:r>
              <a:rPr lang="cs-CZ" b="1" u="sng" dirty="0" smtClean="0">
                <a:solidFill>
                  <a:srgbClr val="002060"/>
                </a:solidFill>
              </a:rPr>
              <a:t>VYHLEDEJTE VE VĚTÁCH ČÁSTICE A PODTRHNĚTE JE:</a:t>
            </a:r>
          </a:p>
          <a:p>
            <a:endParaRPr lang="cs-CZ" b="1" u="sng" dirty="0"/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Kéž bych byla princezna.</a:t>
            </a:r>
          </a:p>
          <a:p>
            <a:pPr marL="0" indent="0">
              <a:buNone/>
            </a:pPr>
            <a:r>
              <a:rPr lang="cs-CZ" dirty="0" smtClean="0"/>
              <a:t>Ať je dnes sluníčko.</a:t>
            </a: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Což jestli to zkazím?</a:t>
            </a:r>
          </a:p>
          <a:p>
            <a:pPr marL="0" indent="0">
              <a:buNone/>
            </a:pPr>
            <a:r>
              <a:rPr lang="cs-CZ" dirty="0" smtClean="0"/>
              <a:t>Což abychom už šli.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Zdalipak už to umíš?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70241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r>
              <a:rPr lang="cs-CZ" b="1" u="sng" dirty="0" smtClean="0">
                <a:solidFill>
                  <a:srgbClr val="002060"/>
                </a:solidFill>
              </a:rPr>
              <a:t>ZAKROUŽKUJ SPRÁVNOU ODPOVĚĎ:</a:t>
            </a:r>
          </a:p>
          <a:p>
            <a:endParaRPr lang="cs-CZ" b="1" u="sng" dirty="0"/>
          </a:p>
          <a:p>
            <a:pPr marL="0" indent="0">
              <a:buNone/>
            </a:pPr>
            <a:r>
              <a:rPr lang="cs-CZ" dirty="0" smtClean="0"/>
              <a:t>Částice stojí vždy na začátku – konci věty.</a:t>
            </a:r>
          </a:p>
          <a:p>
            <a:pPr marL="0" indent="0">
              <a:buNone/>
            </a:pPr>
            <a:r>
              <a:rPr lang="cs-CZ" dirty="0" smtClean="0"/>
              <a:t>Dají – nedají se skloňovat.</a:t>
            </a:r>
          </a:p>
          <a:p>
            <a:pPr marL="0" indent="0">
              <a:buNone/>
            </a:pPr>
            <a:r>
              <a:rPr lang="cs-CZ" dirty="0" smtClean="0"/>
              <a:t>Dají – nedají se časovat.</a:t>
            </a:r>
          </a:p>
          <a:p>
            <a:pPr marL="0" indent="0">
              <a:buNone/>
            </a:pPr>
            <a:r>
              <a:rPr lang="cs-CZ" dirty="0" smtClean="0"/>
              <a:t>Jsou to slova ohebná – neohebná.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74633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r>
              <a:rPr lang="cs-CZ" b="1" u="sng" dirty="0" smtClean="0">
                <a:solidFill>
                  <a:srgbClr val="002060"/>
                </a:solidFill>
              </a:rPr>
              <a:t>PODTRHNI ČÁSTICE VE VĚTÁCH:</a:t>
            </a:r>
          </a:p>
          <a:p>
            <a:pPr marL="0" indent="0">
              <a:buNone/>
            </a:pPr>
            <a:endParaRPr lang="cs-CZ" b="1" u="sng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Ale sluší ti to. </a:t>
            </a:r>
          </a:p>
          <a:p>
            <a:pPr marL="0" indent="0">
              <a:buNone/>
            </a:pPr>
            <a:r>
              <a:rPr lang="cs-CZ" dirty="0" smtClean="0"/>
              <a:t>Ať už jsou prázdniny.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Že se ti chce.</a:t>
            </a:r>
          </a:p>
          <a:p>
            <a:pPr marL="0" indent="0">
              <a:buNone/>
            </a:pPr>
            <a:r>
              <a:rPr lang="cs-CZ" dirty="0" smtClean="0"/>
              <a:t>Aby se jim tak něco stalo!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Což o to.</a:t>
            </a:r>
          </a:p>
          <a:p>
            <a:pPr marL="0" indent="0">
              <a:buNone/>
            </a:pPr>
            <a:r>
              <a:rPr lang="cs-CZ" dirty="0" smtClean="0"/>
              <a:t>Zdalipak to víš?</a:t>
            </a:r>
          </a:p>
        </p:txBody>
      </p:sp>
    </p:spTree>
    <p:extLst>
      <p:ext uri="{BB962C8B-B14F-4D97-AF65-F5344CB8AC3E}">
        <p14:creationId xmlns:p14="http://schemas.microsoft.com/office/powerpoint/2010/main" val="34624097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>
            <a:normAutofit fontScale="92500" lnSpcReduction="10000"/>
          </a:bodyPr>
          <a:lstStyle/>
          <a:p>
            <a:endParaRPr lang="cs-CZ" b="1" u="sng" dirty="0" smtClean="0"/>
          </a:p>
          <a:p>
            <a:r>
              <a:rPr lang="cs-CZ" b="1" u="sng" dirty="0" smtClean="0">
                <a:solidFill>
                  <a:srgbClr val="002060"/>
                </a:solidFill>
              </a:rPr>
              <a:t>DOPLŇ VHODNÉ ČÁSTICE DO NÁSLEDUJÍCÍCH VĚT:</a:t>
            </a:r>
          </a:p>
          <a:p>
            <a:pPr marL="0" indent="0">
              <a:buNone/>
            </a:pPr>
            <a:endParaRPr lang="cs-CZ" b="1" u="sng" dirty="0" smtClean="0"/>
          </a:p>
          <a:p>
            <a:pPr marL="0" indent="0">
              <a:buNone/>
            </a:pPr>
            <a:r>
              <a:rPr lang="cs-CZ" b="1" u="sng" dirty="0" smtClean="0">
                <a:solidFill>
                  <a:srgbClr val="FFFF00"/>
                </a:solidFill>
              </a:rPr>
              <a:t>___________ </a:t>
            </a:r>
            <a:r>
              <a:rPr lang="cs-CZ" dirty="0" smtClean="0">
                <a:solidFill>
                  <a:srgbClr val="FFFF00"/>
                </a:solidFill>
              </a:rPr>
              <a:t>vám to není divné?</a:t>
            </a:r>
          </a:p>
          <a:p>
            <a:pPr marL="0" indent="0">
              <a:buNone/>
            </a:pPr>
            <a:r>
              <a:rPr lang="cs-CZ" b="1" u="sng" dirty="0" smtClean="0"/>
              <a:t>___________ </a:t>
            </a:r>
            <a:r>
              <a:rPr lang="cs-CZ" dirty="0" smtClean="0"/>
              <a:t> sis už vzpomněl?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_____________ už jste zticha!</a:t>
            </a:r>
          </a:p>
          <a:p>
            <a:pPr marL="0" indent="0">
              <a:buNone/>
            </a:pPr>
            <a:r>
              <a:rPr lang="cs-CZ" dirty="0" smtClean="0"/>
              <a:t>_____________ už dejte pokoj!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_____________ to je mi novinka!</a:t>
            </a:r>
          </a:p>
          <a:p>
            <a:pPr marL="0" indent="0">
              <a:buNone/>
            </a:pPr>
            <a:r>
              <a:rPr lang="cs-CZ" dirty="0" smtClean="0"/>
              <a:t>_____________ to je krása.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(ale, a, tak, copak, zdalipak, ať)</a:t>
            </a:r>
          </a:p>
        </p:txBody>
      </p:sp>
    </p:spTree>
    <p:extLst>
      <p:ext uri="{BB962C8B-B14F-4D97-AF65-F5344CB8AC3E}">
        <p14:creationId xmlns:p14="http://schemas.microsoft.com/office/powerpoint/2010/main" val="2794198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692696"/>
            <a:ext cx="8784976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Spoj se správným slovním druhem.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4932040" y="4653136"/>
            <a:ext cx="1584177" cy="86409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kéž</a:t>
            </a:r>
            <a:endParaRPr lang="cs-CZ" sz="24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3203848" y="2348880"/>
            <a:ext cx="1584177" cy="86409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ať</a:t>
            </a:r>
            <a:endParaRPr lang="cs-CZ" sz="24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3203848" y="3356992"/>
            <a:ext cx="1584177" cy="86409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že</a:t>
            </a:r>
            <a:endParaRPr lang="cs-CZ" sz="24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3131840" y="4293096"/>
            <a:ext cx="1584177" cy="86409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</a:t>
            </a:r>
            <a:endParaRPr lang="cs-CZ" sz="24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3131840" y="5229200"/>
            <a:ext cx="1584177" cy="86409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což</a:t>
            </a:r>
            <a:endParaRPr lang="cs-CZ" sz="24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3203848" y="1196752"/>
            <a:ext cx="1653055" cy="103691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ale</a:t>
            </a:r>
            <a:endParaRPr lang="cs-CZ" sz="24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4932040" y="2780928"/>
            <a:ext cx="1584177" cy="86409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prý</a:t>
            </a:r>
            <a:endParaRPr lang="cs-CZ" sz="24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4932040" y="3717032"/>
            <a:ext cx="1584177" cy="86409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proto</a:t>
            </a:r>
            <a:endParaRPr lang="cs-CZ" sz="24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4860033" y="1628800"/>
            <a:ext cx="1653055" cy="103691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aby</a:t>
            </a:r>
            <a:endParaRPr lang="cs-CZ" sz="24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732240" y="3140968"/>
            <a:ext cx="1944216" cy="91440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ČÁSTICE</a:t>
            </a:r>
            <a:endParaRPr lang="cs-CZ" b="1" dirty="0"/>
          </a:p>
        </p:txBody>
      </p:sp>
      <p:sp>
        <p:nvSpPr>
          <p:cNvPr id="14" name="Obdélník 13"/>
          <p:cNvSpPr/>
          <p:nvPr/>
        </p:nvSpPr>
        <p:spPr>
          <a:xfrm>
            <a:off x="467544" y="3068960"/>
            <a:ext cx="1944216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SPOJKY</a:t>
            </a:r>
            <a:endParaRPr lang="cs-CZ" b="1" dirty="0"/>
          </a:p>
        </p:txBody>
      </p:sp>
      <p:sp>
        <p:nvSpPr>
          <p:cNvPr id="15" name="Obdélník 14"/>
          <p:cNvSpPr/>
          <p:nvPr/>
        </p:nvSpPr>
        <p:spPr>
          <a:xfrm>
            <a:off x="3707904" y="188640"/>
            <a:ext cx="16946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CVIČENÍ č. 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 animBg="1"/>
      <p:bldP spid="9" grpId="0" animBg="1"/>
      <p:bldP spid="10" grpId="0" animBg="1"/>
      <p:bldP spid="11" grpId="0" animBg="1"/>
      <p:bldP spid="12" grpId="0" animBg="1"/>
      <p:bldP spid="19" grpId="0" animBg="1"/>
      <p:bldP spid="20" grpId="0" animBg="1"/>
      <p:bldP spid="21" grpId="0" animBg="1"/>
      <p:bldP spid="13" grpId="0" animBg="1"/>
      <p:bldP spid="14" grpId="0" animBg="1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19872" y="620688"/>
            <a:ext cx="16946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CVIČENÍ č. 6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267744" y="1052736"/>
            <a:ext cx="5904656" cy="43204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Mezi ostatními slovními druhy najdi částice</a:t>
            </a:r>
            <a:endParaRPr lang="cs-CZ" dirty="0"/>
          </a:p>
        </p:txBody>
      </p:sp>
      <p:sp>
        <p:nvSpPr>
          <p:cNvPr id="4" name="7cípá hvězda 3"/>
          <p:cNvSpPr/>
          <p:nvPr/>
        </p:nvSpPr>
        <p:spPr>
          <a:xfrm>
            <a:off x="251520" y="1412776"/>
            <a:ext cx="2016224" cy="1728192"/>
          </a:xfrm>
          <a:prstGeom prst="star7">
            <a:avLst/>
          </a:prstGeom>
          <a:solidFill>
            <a:schemeClr val="tx2">
              <a:lumMod val="5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CC00"/>
                </a:solidFill>
              </a:rPr>
              <a:t>částice</a:t>
            </a:r>
            <a:endParaRPr lang="cs-CZ" b="1" dirty="0">
              <a:solidFill>
                <a:srgbClr val="FFCC00"/>
              </a:solidFill>
            </a:endParaRPr>
          </a:p>
        </p:txBody>
      </p:sp>
      <p:sp>
        <p:nvSpPr>
          <p:cNvPr id="5" name="Vývojový diagram: děrná páska 4"/>
          <p:cNvSpPr/>
          <p:nvPr/>
        </p:nvSpPr>
        <p:spPr>
          <a:xfrm>
            <a:off x="2627784" y="5589240"/>
            <a:ext cx="1152128" cy="720080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ať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2483768" y="2708920"/>
            <a:ext cx="1152128" cy="720080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břink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7" name="Vývojový diagram: děrná páska 6"/>
          <p:cNvSpPr/>
          <p:nvPr/>
        </p:nvSpPr>
        <p:spPr>
          <a:xfrm>
            <a:off x="2555776" y="3717032"/>
            <a:ext cx="1152128" cy="720080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had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2627784" y="4653136"/>
            <a:ext cx="1152128" cy="720080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002060"/>
                </a:solidFill>
              </a:rPr>
              <a:t>kvák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9" name="Vývojový diagram: děrná páska 8"/>
          <p:cNvSpPr/>
          <p:nvPr/>
        </p:nvSpPr>
        <p:spPr>
          <a:xfrm>
            <a:off x="4427984" y="4725144"/>
            <a:ext cx="1152128" cy="720080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to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0" name="Vývojový diagram: děrná páska 9"/>
          <p:cNvSpPr/>
          <p:nvPr/>
        </p:nvSpPr>
        <p:spPr>
          <a:xfrm>
            <a:off x="4427984" y="3717032"/>
            <a:ext cx="1152128" cy="720080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kop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1" name="Vývojový diagram: děrná páska 10"/>
          <p:cNvSpPr/>
          <p:nvPr/>
        </p:nvSpPr>
        <p:spPr>
          <a:xfrm>
            <a:off x="4355976" y="2780928"/>
            <a:ext cx="1152128" cy="720080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ptá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2" name="Vývojový diagram: děrná páska 11"/>
          <p:cNvSpPr/>
          <p:nvPr/>
        </p:nvSpPr>
        <p:spPr>
          <a:xfrm>
            <a:off x="4355976" y="1844824"/>
            <a:ext cx="1152128" cy="720080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drž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3" name="Vývojový diagram: děrná páska 12"/>
          <p:cNvSpPr/>
          <p:nvPr/>
        </p:nvSpPr>
        <p:spPr>
          <a:xfrm>
            <a:off x="6228184" y="4437112"/>
            <a:ext cx="1152128" cy="720080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hop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4" name="Vývojový diagram: děrná páska 13"/>
          <p:cNvSpPr/>
          <p:nvPr/>
        </p:nvSpPr>
        <p:spPr>
          <a:xfrm>
            <a:off x="6156176" y="3501008"/>
            <a:ext cx="1152128" cy="720080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bída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5" name="Vývojový diagram: děrná páska 14"/>
          <p:cNvSpPr/>
          <p:nvPr/>
        </p:nvSpPr>
        <p:spPr>
          <a:xfrm>
            <a:off x="6156176" y="2636912"/>
            <a:ext cx="1152128" cy="720080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koho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6" name="Vývojový diagram: děrná páska 15"/>
          <p:cNvSpPr/>
          <p:nvPr/>
        </p:nvSpPr>
        <p:spPr>
          <a:xfrm>
            <a:off x="6156176" y="1772816"/>
            <a:ext cx="1152128" cy="720080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002060"/>
                </a:solidFill>
              </a:rPr>
              <a:t>hrr</a:t>
            </a:r>
            <a:endParaRPr lang="cs-CZ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2" y="1807361"/>
            <a:ext cx="7811029" cy="4051437"/>
          </a:xfrm>
        </p:spPr>
        <p:txBody>
          <a:bodyPr anchor="b"/>
          <a:lstStyle/>
          <a:p>
            <a:pPr marL="342900" lvl="4" indent="-342900" algn="ctr">
              <a:buNone/>
            </a:pPr>
            <a:r>
              <a:rPr lang="cs-CZ" sz="1400" i="1" dirty="0"/>
              <a:t>Autorem materiálu a všech jeho částí, není-li uvedeno jinak, </a:t>
            </a:r>
            <a:endParaRPr lang="cs-CZ" sz="1400" i="1" dirty="0" smtClean="0"/>
          </a:p>
          <a:p>
            <a:pPr marL="342900" lvl="4" indent="-342900" algn="ctr">
              <a:buNone/>
            </a:pPr>
            <a:r>
              <a:rPr lang="cs-CZ" sz="1400" i="1" dirty="0" smtClean="0"/>
              <a:t>je Mgr. Monika Nováková</a:t>
            </a:r>
            <a:endParaRPr lang="cs-CZ" sz="1400" i="1" dirty="0"/>
          </a:p>
          <a:p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marR="0" lvl="0" indent="-34290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Tx/>
              <a:buFont typeface="Arial" charset="0"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626721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TC102455519[[fn=Zima]]</Template>
  <TotalTime>75</TotalTime>
  <Words>363</Words>
  <Application>Microsoft Office PowerPoint</Application>
  <PresentationFormat>Předvádění na obrazovce (4:3)</PresentationFormat>
  <Paragraphs>105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Winter</vt:lpstr>
      <vt:lpstr> </vt:lpstr>
      <vt:lpstr>Prezentace aplikace PowerPoint</vt:lpstr>
      <vt:lpstr>ČÁSTICE</vt:lpstr>
      <vt:lpstr>ČVIČENÍ č. 1</vt:lpstr>
      <vt:lpstr>CVIČENÍ č. 2</vt:lpstr>
      <vt:lpstr>CVIČENÍ č. 3</vt:lpstr>
      <vt:lpstr>CVIČENÍ č. 4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ČÁSTICE</dc:title>
  <dc:creator>Lenovo</dc:creator>
  <cp:lastModifiedBy>pc</cp:lastModifiedBy>
  <cp:revision>18</cp:revision>
  <dcterms:created xsi:type="dcterms:W3CDTF">2014-03-30T19:14:06Z</dcterms:created>
  <dcterms:modified xsi:type="dcterms:W3CDTF">2014-08-27T10:28:36Z</dcterms:modified>
</cp:coreProperties>
</file>