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68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F5B8726-6815-4B41-8F64-BF0A0ADE7684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DA884F-5DB4-4268-BC58-5856F323A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6324175"/>
              </p:ext>
            </p:extLst>
          </p:nvPr>
        </p:nvGraphicFramePr>
        <p:xfrm>
          <a:off x="468313" y="1772816"/>
          <a:ext cx="8229600" cy="489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VY_32_INOVACE_11_06_číslo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a pád podstatných jmen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 a jazyková komunikace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Český jazyk a literatura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Jazyková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Podstatná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jména, číslo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Prosinec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 číslem podstatných jmen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Číslo jednotné a množné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2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10238" y="2636912"/>
            <a:ext cx="7125112" cy="405143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Prezentace je určená k výkladu a procvičování:</a:t>
            </a:r>
          </a:p>
          <a:p>
            <a:r>
              <a:rPr lang="cs-CZ" dirty="0" smtClean="0"/>
              <a:t>Vytváření jednotného čísla podstatných jmen</a:t>
            </a:r>
          </a:p>
          <a:p>
            <a:r>
              <a:rPr lang="cs-CZ" dirty="0" smtClean="0"/>
              <a:t>Vytváření množného čísla podstatných jmen</a:t>
            </a:r>
          </a:p>
          <a:p>
            <a:r>
              <a:rPr lang="cs-CZ" dirty="0" smtClean="0"/>
              <a:t>Určování čísla jednotného a množného ve větách</a:t>
            </a:r>
          </a:p>
          <a:p>
            <a:r>
              <a:rPr lang="cs-CZ" dirty="0" smtClean="0"/>
              <a:t>Snímek 6 a 7 – žáci podtrhnou podstatné jméno a do tabulky zapíší zkratkou číslo podstatného jména (J nebo M), po kliknutí se objeví kontrola.</a:t>
            </a:r>
          </a:p>
          <a:p>
            <a:r>
              <a:rPr lang="cs-CZ" dirty="0" smtClean="0"/>
              <a:t>Od 8. snímku výklad pádu podstatných jmen</a:t>
            </a:r>
          </a:p>
          <a:p>
            <a:r>
              <a:rPr lang="cs-CZ" dirty="0" smtClean="0"/>
              <a:t>Pádové </a:t>
            </a:r>
            <a:r>
              <a:rPr lang="cs-CZ" dirty="0"/>
              <a:t>otázky</a:t>
            </a:r>
          </a:p>
          <a:p>
            <a:r>
              <a:rPr lang="cs-CZ" dirty="0"/>
              <a:t>Určování pádu</a:t>
            </a:r>
          </a:p>
          <a:p>
            <a:r>
              <a:rPr lang="cs-CZ" dirty="0"/>
              <a:t>Používání pádových otázek ve větách</a:t>
            </a:r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9229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Arial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49"/>
            <a:ext cx="6081712" cy="15283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337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ČÍSLO PODSTATNÝCH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07361"/>
            <a:ext cx="8784976" cy="40514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dirty="0" smtClean="0"/>
              <a:t>Podstatná jména jsou v </a:t>
            </a:r>
            <a:r>
              <a:rPr lang="cs-CZ" sz="6000" dirty="0" smtClean="0">
                <a:solidFill>
                  <a:srgbClr val="0070C0"/>
                </a:solidFill>
              </a:rPr>
              <a:t>čísle</a:t>
            </a:r>
            <a:r>
              <a:rPr lang="cs-CZ" sz="6000" dirty="0" smtClean="0"/>
              <a:t> </a:t>
            </a:r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</a:rPr>
              <a:t>jednotném</a:t>
            </a:r>
            <a:r>
              <a:rPr lang="cs-CZ" sz="6000" dirty="0" smtClean="0"/>
              <a:t> nebo </a:t>
            </a:r>
            <a:r>
              <a:rPr lang="cs-CZ" sz="6000" dirty="0" smtClean="0">
                <a:solidFill>
                  <a:schemeClr val="accent6">
                    <a:lumMod val="75000"/>
                  </a:schemeClr>
                </a:solidFill>
              </a:rPr>
              <a:t>množném</a:t>
            </a:r>
            <a:r>
              <a:rPr lang="cs-CZ" sz="6000" dirty="0" smtClean="0"/>
              <a:t>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354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</a:t>
            </a:r>
            <a:r>
              <a:rPr lang="cs-CZ" dirty="0"/>
              <a:t>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213927"/>
          </a:xfrm>
        </p:spPr>
        <p:txBody>
          <a:bodyPr anchor="t"/>
          <a:lstStyle/>
          <a:p>
            <a:r>
              <a:rPr lang="cs-CZ" dirty="0" smtClean="0"/>
              <a:t>Doplň </a:t>
            </a:r>
            <a:r>
              <a:rPr lang="cs-CZ" u="sng" dirty="0" smtClean="0"/>
              <a:t>jednotné číslo</a:t>
            </a:r>
            <a:r>
              <a:rPr lang="cs-CZ" dirty="0" smtClean="0"/>
              <a:t> podstatných jmen: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 kuchyni máme: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j</a:t>
            </a:r>
            <a:r>
              <a:rPr lang="cs-CZ" b="1" dirty="0" smtClean="0"/>
              <a:t>ednotné číslo</a:t>
            </a:r>
            <a:r>
              <a:rPr lang="cs-CZ" dirty="0" smtClean="0"/>
              <a:t>							</a:t>
            </a:r>
            <a:r>
              <a:rPr lang="cs-CZ" b="1" dirty="0" smtClean="0"/>
              <a:t>množné číslo </a:t>
            </a:r>
          </a:p>
          <a:p>
            <a:pPr marL="0" indent="0">
              <a:buNone/>
            </a:pPr>
            <a:r>
              <a:rPr lang="cs-CZ" dirty="0" smtClean="0"/>
              <a:t>___________								talíře</a:t>
            </a:r>
          </a:p>
          <a:p>
            <a:pPr marL="0" indent="0">
              <a:buNone/>
            </a:pPr>
            <a:r>
              <a:rPr lang="cs-CZ" dirty="0" smtClean="0"/>
              <a:t>___________								příbory</a:t>
            </a:r>
          </a:p>
          <a:p>
            <a:pPr marL="0" indent="0">
              <a:buNone/>
            </a:pPr>
            <a:r>
              <a:rPr lang="cs-CZ" dirty="0" smtClean="0"/>
              <a:t>___________								hrnečky</a:t>
            </a:r>
          </a:p>
          <a:p>
            <a:pPr marL="0" indent="0">
              <a:buNone/>
            </a:pPr>
            <a:r>
              <a:rPr lang="cs-CZ" dirty="0" smtClean="0"/>
              <a:t>___________								květiny</a:t>
            </a:r>
          </a:p>
          <a:p>
            <a:pPr marL="0" indent="0">
              <a:buNone/>
            </a:pPr>
            <a:r>
              <a:rPr lang="cs-CZ" dirty="0" smtClean="0"/>
              <a:t>					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634708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talíř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61653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příbor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5936" y="616530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hrneček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621954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květina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219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3125 L 0.04723 -0.378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2084 L -0.08664 -0.2893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1042 L -0.30695 -0.2263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-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5434 -0.171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-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  <p:bldP spid="7" grpId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cs-CZ" dirty="0" smtClean="0"/>
              <a:t>Doplň množné číslo podstatných jmen: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 zahradě máme: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j</a:t>
            </a:r>
            <a:r>
              <a:rPr lang="cs-CZ" b="1" dirty="0" smtClean="0"/>
              <a:t>ednotné číslo	</a:t>
            </a:r>
            <a:r>
              <a:rPr lang="cs-CZ" dirty="0" smtClean="0"/>
              <a:t>						</a:t>
            </a:r>
            <a:r>
              <a:rPr lang="cs-CZ" b="1" dirty="0" smtClean="0"/>
              <a:t>množné číslo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trom									__________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áhon									__________</a:t>
            </a:r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estičku								__________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otyku									__________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38132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stromy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61653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záhony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638132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cestičky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63813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motyky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18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0.50799 -0.3733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9" y="-1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34653 -0.2789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0.18507 -0.2578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-1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09843 -0.1949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5256584"/>
          </a:xfrm>
        </p:spPr>
        <p:txBody>
          <a:bodyPr anchor="t"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u="sng" dirty="0" smtClean="0"/>
              <a:t>Podtrhni</a:t>
            </a:r>
            <a:r>
              <a:rPr lang="cs-CZ" dirty="0" smtClean="0"/>
              <a:t> a urči v jakém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čísle</a:t>
            </a:r>
            <a:r>
              <a:rPr lang="cs-CZ" dirty="0" smtClean="0"/>
              <a:t> jsou podstatná jména v těchto větách.</a:t>
            </a:r>
          </a:p>
          <a:p>
            <a:pPr marL="0" indent="0">
              <a:buNone/>
            </a:pPr>
            <a:r>
              <a:rPr lang="cs-CZ" sz="4000" dirty="0" smtClean="0"/>
              <a:t>Kohouti kokrhají. </a:t>
            </a:r>
          </a:p>
          <a:p>
            <a:pPr marL="0" indent="0">
              <a:buNone/>
            </a:pPr>
            <a:r>
              <a:rPr lang="cs-CZ" sz="4000" dirty="0" smtClean="0"/>
              <a:t>Ptáci zpívají. </a:t>
            </a:r>
          </a:p>
          <a:p>
            <a:pPr marL="0" indent="0">
              <a:buNone/>
            </a:pPr>
            <a:r>
              <a:rPr lang="cs-CZ" sz="4000" dirty="0" smtClean="0"/>
              <a:t>Maminka pere. </a:t>
            </a:r>
          </a:p>
          <a:p>
            <a:pPr marL="0" indent="0">
              <a:buNone/>
            </a:pPr>
            <a:r>
              <a:rPr lang="cs-CZ" sz="4000" dirty="0" smtClean="0"/>
              <a:t>Petrklíče rostou. </a:t>
            </a:r>
          </a:p>
          <a:p>
            <a:pPr marL="0" indent="0">
              <a:buNone/>
            </a:pPr>
            <a:r>
              <a:rPr lang="cs-CZ" sz="4000" dirty="0" smtClean="0"/>
              <a:t>Bratr si hraje. </a:t>
            </a:r>
          </a:p>
          <a:p>
            <a:pPr marL="0" indent="0">
              <a:buNone/>
            </a:pPr>
            <a:r>
              <a:rPr lang="cs-CZ" sz="4000" dirty="0" smtClean="0"/>
              <a:t>Mlýn klape. </a:t>
            </a:r>
          </a:p>
          <a:p>
            <a:pPr marL="0" indent="0">
              <a:buNone/>
            </a:pPr>
            <a:r>
              <a:rPr lang="cs-CZ" sz="4000" dirty="0" smtClean="0"/>
              <a:t>Zuby bolí.</a:t>
            </a:r>
            <a:endParaRPr lang="cs-CZ" sz="4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580112" y="1988840"/>
          <a:ext cx="1368152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</a:tblGrid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Kohouti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Ptáci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Maminka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Petrklíče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Bratr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Mlýn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Zuby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080448" y="1988840"/>
          <a:ext cx="174002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024"/>
              </a:tblGrid>
              <a:tr h="637785">
                <a:tc>
                  <a:txBody>
                    <a:bodyPr/>
                    <a:lstStyle/>
                    <a:p>
                      <a:endParaRPr lang="cs-CZ" dirty="0"/>
                    </a:p>
                    <a:p>
                      <a:r>
                        <a:rPr lang="cs-CZ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MNOŽNÉ</a:t>
                      </a:r>
                      <a:endParaRPr lang="cs-CZ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MNOŽNÉ</a:t>
                      </a:r>
                      <a:endParaRPr lang="cs-CZ" b="1" dirty="0" smtClean="0"/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MNOŽNÉ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MNOŽNÉ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644008" y="2060849"/>
          <a:ext cx="731912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912"/>
              </a:tblGrid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72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24936" cy="5256584"/>
          </a:xfrm>
        </p:spPr>
        <p:txBody>
          <a:bodyPr anchor="t"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u="sng" dirty="0" smtClean="0"/>
              <a:t>Podtrhni</a:t>
            </a:r>
            <a:r>
              <a:rPr lang="cs-CZ" dirty="0" smtClean="0"/>
              <a:t> a urči v jakém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čísle</a:t>
            </a:r>
            <a:r>
              <a:rPr lang="cs-CZ" dirty="0" smtClean="0"/>
              <a:t> jsou podstatná jména v těchto větách.</a:t>
            </a:r>
          </a:p>
          <a:p>
            <a:pPr marL="0" indent="0">
              <a:buNone/>
            </a:pPr>
            <a:r>
              <a:rPr lang="cs-CZ" sz="3800" dirty="0" smtClean="0"/>
              <a:t>Začíná léto.</a:t>
            </a:r>
          </a:p>
          <a:p>
            <a:pPr marL="0" indent="0">
              <a:buNone/>
            </a:pPr>
            <a:r>
              <a:rPr lang="cs-CZ" sz="3800" dirty="0" smtClean="0"/>
              <a:t>Slunce svítí. </a:t>
            </a:r>
          </a:p>
          <a:p>
            <a:pPr marL="0" indent="0">
              <a:buNone/>
            </a:pPr>
            <a:r>
              <a:rPr lang="cs-CZ" sz="3800" dirty="0" smtClean="0"/>
              <a:t>Žáci mají prázdniny. </a:t>
            </a:r>
          </a:p>
          <a:p>
            <a:pPr marL="0" indent="0">
              <a:buNone/>
            </a:pPr>
            <a:r>
              <a:rPr lang="cs-CZ" sz="3800" dirty="0" smtClean="0"/>
              <a:t>Jedeme na výlet. </a:t>
            </a:r>
          </a:p>
          <a:p>
            <a:pPr marL="0" indent="0">
              <a:buNone/>
            </a:pPr>
            <a:r>
              <a:rPr lang="cs-CZ" sz="3800" dirty="0" smtClean="0"/>
              <a:t>Spíme ve stanu. </a:t>
            </a:r>
          </a:p>
          <a:p>
            <a:pPr marL="0" indent="0">
              <a:buNone/>
            </a:pPr>
            <a:r>
              <a:rPr lang="cs-CZ" sz="3800" dirty="0" smtClean="0"/>
              <a:t>Je dusno.</a:t>
            </a:r>
          </a:p>
          <a:p>
            <a:pPr marL="0" indent="0">
              <a:buNone/>
            </a:pPr>
            <a:r>
              <a:rPr lang="cs-CZ" sz="3800" dirty="0" smtClean="0"/>
              <a:t>Přijde asi bouřka.</a:t>
            </a:r>
            <a:endParaRPr lang="cs-CZ" sz="3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868144" y="1988840"/>
          <a:ext cx="1091952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952"/>
              </a:tblGrid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léto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Slunce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Žáci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Výlet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stanu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dusno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bouřka</a:t>
                      </a:r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080448" y="1988840"/>
          <a:ext cx="174002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024"/>
              </a:tblGrid>
              <a:tr h="637785">
                <a:tc>
                  <a:txBody>
                    <a:bodyPr/>
                    <a:lstStyle/>
                    <a:p>
                      <a:endParaRPr lang="cs-CZ" dirty="0"/>
                    </a:p>
                    <a:p>
                      <a:r>
                        <a:rPr lang="cs-CZ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 smtClean="0"/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JEDNOTNÉ</a:t>
                      </a:r>
                      <a:endParaRPr lang="cs-CZ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992216" y="1988840"/>
          <a:ext cx="731912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912"/>
              </a:tblGrid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72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000" dirty="0" smtClean="0"/>
              <a:t>PÁDY PODSTATNÝCH JMEN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Podstatná jména různými tvary vyjadřují </a:t>
            </a:r>
            <a:r>
              <a:rPr lang="cs-CZ" b="1" dirty="0" smtClean="0"/>
              <a:t>sedm pádů.</a:t>
            </a:r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Podstatná jména skloňujeme a přitom se </a:t>
            </a:r>
            <a:r>
              <a:rPr lang="cs-CZ" i="1" dirty="0" smtClean="0"/>
              <a:t>mění jejich tvar.</a:t>
            </a:r>
          </a:p>
          <a:p>
            <a:endParaRPr lang="cs-CZ" dirty="0"/>
          </a:p>
          <a:p>
            <a:r>
              <a:rPr lang="cs-CZ" dirty="0" smtClean="0"/>
              <a:t>Pád podstatného jména zjistíme </a:t>
            </a:r>
            <a:r>
              <a:rPr lang="cs-CZ" u="sng" dirty="0" smtClean="0"/>
              <a:t>pádovou otázkou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33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PÁDOVÉ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9036496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1. pád 	Kdo co?		             </a:t>
            </a:r>
            <a:r>
              <a:rPr lang="cs-CZ" b="1" dirty="0" smtClean="0"/>
              <a:t>medvěd</a:t>
            </a:r>
            <a:r>
              <a:rPr lang="cs-CZ" dirty="0" smtClean="0"/>
              <a:t>		     </a:t>
            </a:r>
            <a:r>
              <a:rPr lang="cs-CZ" b="1" dirty="0" smtClean="0"/>
              <a:t>filmy</a:t>
            </a:r>
          </a:p>
          <a:p>
            <a:endParaRPr lang="cs-CZ" b="1" dirty="0" smtClean="0"/>
          </a:p>
          <a:p>
            <a:r>
              <a:rPr lang="cs-CZ" dirty="0" smtClean="0"/>
              <a:t>2. pád	Koho, čeho?		       </a:t>
            </a:r>
            <a:r>
              <a:rPr lang="cs-CZ" b="1" dirty="0" smtClean="0"/>
              <a:t>medvěd</a:t>
            </a:r>
            <a:r>
              <a:rPr lang="cs-CZ" b="1" u="sng" dirty="0" smtClean="0"/>
              <a:t>a</a:t>
            </a:r>
            <a:r>
              <a:rPr lang="cs-CZ" dirty="0" smtClean="0"/>
              <a:t>		      </a:t>
            </a:r>
            <a:r>
              <a:rPr lang="cs-CZ" b="1" dirty="0" smtClean="0"/>
              <a:t>film</a:t>
            </a:r>
            <a:r>
              <a:rPr lang="cs-CZ" b="1" u="sng" dirty="0" smtClean="0"/>
              <a:t>u</a:t>
            </a:r>
          </a:p>
          <a:p>
            <a:endParaRPr lang="cs-CZ" b="1" u="sng" dirty="0" smtClean="0"/>
          </a:p>
          <a:p>
            <a:r>
              <a:rPr lang="cs-CZ" dirty="0" smtClean="0"/>
              <a:t>3. pád	Komu, čemu?	        </a:t>
            </a:r>
            <a:r>
              <a:rPr lang="cs-CZ" b="1" dirty="0" smtClean="0"/>
              <a:t>medvěd</a:t>
            </a:r>
            <a:r>
              <a:rPr lang="cs-CZ" b="1" u="sng" dirty="0" smtClean="0"/>
              <a:t>ovi</a:t>
            </a:r>
            <a:r>
              <a:rPr lang="cs-CZ" dirty="0" smtClean="0"/>
              <a:t>		</a:t>
            </a:r>
            <a:r>
              <a:rPr lang="cs-CZ" b="1" dirty="0" smtClean="0"/>
              <a:t>film</a:t>
            </a:r>
            <a:r>
              <a:rPr lang="cs-CZ" b="1" u="sng" dirty="0" smtClean="0"/>
              <a:t>u</a:t>
            </a:r>
          </a:p>
          <a:p>
            <a:endParaRPr lang="cs-CZ" b="1" u="sng" dirty="0" smtClean="0"/>
          </a:p>
          <a:p>
            <a:r>
              <a:rPr lang="cs-CZ" dirty="0" smtClean="0"/>
              <a:t>4. pád	Koho, co?		        </a:t>
            </a:r>
            <a:r>
              <a:rPr lang="cs-CZ" b="1" dirty="0" smtClean="0"/>
              <a:t>medvěd</a:t>
            </a:r>
            <a:r>
              <a:rPr lang="cs-CZ" b="1" u="sng" dirty="0" smtClean="0"/>
              <a:t>a</a:t>
            </a:r>
            <a:r>
              <a:rPr lang="cs-CZ" dirty="0" smtClean="0"/>
              <a:t>		      </a:t>
            </a:r>
            <a:r>
              <a:rPr lang="cs-CZ" b="1" dirty="0" smtClean="0"/>
              <a:t>film</a:t>
            </a:r>
          </a:p>
          <a:p>
            <a:endParaRPr lang="cs-CZ" b="1" dirty="0" smtClean="0"/>
          </a:p>
          <a:p>
            <a:r>
              <a:rPr lang="cs-CZ" dirty="0" smtClean="0"/>
              <a:t>5. pád	oslovujeme, voláme    </a:t>
            </a:r>
            <a:r>
              <a:rPr lang="cs-CZ" b="1" dirty="0" smtClean="0"/>
              <a:t>medvěd</a:t>
            </a:r>
            <a:r>
              <a:rPr lang="cs-CZ" b="1" u="sng" dirty="0" smtClean="0"/>
              <a:t>e!</a:t>
            </a:r>
            <a:r>
              <a:rPr lang="cs-CZ" dirty="0" smtClean="0"/>
              <a:t>	      </a:t>
            </a:r>
            <a:r>
              <a:rPr lang="cs-CZ" b="1" dirty="0" smtClean="0"/>
              <a:t>film</a:t>
            </a:r>
            <a:r>
              <a:rPr lang="cs-CZ" b="1" u="sng" dirty="0" smtClean="0"/>
              <a:t>e!</a:t>
            </a:r>
          </a:p>
          <a:p>
            <a:endParaRPr lang="cs-CZ" b="1" u="sng" dirty="0" smtClean="0"/>
          </a:p>
          <a:p>
            <a:r>
              <a:rPr lang="cs-CZ" dirty="0" smtClean="0"/>
              <a:t>6. pád	(o) Kom, (o) Čem?	   </a:t>
            </a:r>
            <a:r>
              <a:rPr lang="cs-CZ" b="1" dirty="0" smtClean="0"/>
              <a:t>medvěd</a:t>
            </a:r>
            <a:r>
              <a:rPr lang="cs-CZ" b="1" u="sng" dirty="0" smtClean="0"/>
              <a:t>ovi</a:t>
            </a:r>
            <a:r>
              <a:rPr lang="cs-CZ" b="1" dirty="0" smtClean="0"/>
              <a:t>	</a:t>
            </a:r>
            <a:r>
              <a:rPr lang="cs-CZ" dirty="0" smtClean="0"/>
              <a:t>	</a:t>
            </a:r>
            <a:r>
              <a:rPr lang="cs-CZ" b="1" dirty="0" smtClean="0"/>
              <a:t>film</a:t>
            </a:r>
            <a:r>
              <a:rPr lang="cs-CZ" b="1" u="sng" dirty="0" smtClean="0"/>
              <a:t>u</a:t>
            </a:r>
          </a:p>
          <a:p>
            <a:endParaRPr lang="cs-CZ" b="1" u="sng" dirty="0" smtClean="0"/>
          </a:p>
          <a:p>
            <a:r>
              <a:rPr lang="cs-CZ" dirty="0" smtClean="0"/>
              <a:t>7. pád	Kým, čím?		         </a:t>
            </a:r>
            <a:r>
              <a:rPr lang="cs-CZ" b="1" dirty="0" smtClean="0"/>
              <a:t>medvěd</a:t>
            </a:r>
            <a:r>
              <a:rPr lang="cs-CZ" b="1" u="sng" dirty="0" smtClean="0"/>
              <a:t>em</a:t>
            </a:r>
            <a:r>
              <a:rPr lang="cs-CZ" b="1" dirty="0" smtClean="0"/>
              <a:t>	</a:t>
            </a:r>
            <a:r>
              <a:rPr lang="cs-CZ" dirty="0" smtClean="0"/>
              <a:t>	</a:t>
            </a:r>
            <a:r>
              <a:rPr lang="cs-CZ" b="1" dirty="0" smtClean="0"/>
              <a:t>film</a:t>
            </a:r>
            <a:r>
              <a:rPr lang="cs-CZ" b="1" u="sng" dirty="0" smtClean="0"/>
              <a:t>em</a:t>
            </a:r>
          </a:p>
          <a:p>
            <a:endParaRPr lang="cs-CZ" b="1" u="sng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1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000" dirty="0" smtClean="0"/>
              <a:t>PÁDY PODSTANÝCH JMÉN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Najděte správnou pádovou otázku: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Před prázdninami, o mamince, za plotem, bez čepice, </a:t>
            </a:r>
          </a:p>
          <a:p>
            <a:pPr marL="0" indent="0">
              <a:buNone/>
            </a:pPr>
            <a:r>
              <a:rPr lang="cs-CZ" dirty="0" smtClean="0"/>
              <a:t>s kolem, na nádraží, pane! auto, kamarádovi.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45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000" dirty="0" smtClean="0"/>
              <a:t>PÁDY PODSTATNÝCH JMÉN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Ptejte se správnými pádovými otázkami a odpovídejte:</a:t>
            </a:r>
          </a:p>
          <a:p>
            <a:endParaRPr lang="cs-CZ" dirty="0" smtClean="0"/>
          </a:p>
          <a:p>
            <a:r>
              <a:rPr lang="cs-CZ" dirty="0" smtClean="0"/>
              <a:t>1. _______ , ______		Je ve škole?</a:t>
            </a:r>
          </a:p>
          <a:p>
            <a:r>
              <a:rPr lang="cs-CZ" dirty="0" smtClean="0"/>
              <a:t>2. _______ , ______		Jsou židle?</a:t>
            </a:r>
          </a:p>
          <a:p>
            <a:r>
              <a:rPr lang="cs-CZ" dirty="0" smtClean="0"/>
              <a:t>3. _______ , ______		Půjdeme?</a:t>
            </a:r>
          </a:p>
          <a:p>
            <a:r>
              <a:rPr lang="cs-CZ" dirty="0" smtClean="0"/>
              <a:t>4. _______ , ______		Ukládáte do knihovny?</a:t>
            </a:r>
          </a:p>
          <a:p>
            <a:r>
              <a:rPr lang="cs-CZ" dirty="0" smtClean="0"/>
              <a:t>6. _______ , ______		Visí kabát?</a:t>
            </a:r>
          </a:p>
          <a:p>
            <a:r>
              <a:rPr lang="cs-CZ" dirty="0" smtClean="0"/>
              <a:t>7. _______ , ______ 	      Píšete?</a:t>
            </a:r>
          </a:p>
          <a:p>
            <a:endParaRPr lang="cs-CZ" dirty="0"/>
          </a:p>
          <a:p>
            <a:r>
              <a:rPr lang="cs-CZ" dirty="0" smtClean="0"/>
              <a:t>Vzor: Kdo, co je ve škole?</a:t>
            </a:r>
          </a:p>
          <a:p>
            <a:pPr marL="0" indent="0">
              <a:buNone/>
            </a:pPr>
            <a:r>
              <a:rPr lang="cs-CZ" dirty="0" smtClean="0"/>
              <a:t>              Ve škole je učitel (žák).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478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1400" i="1" dirty="0" smtClean="0">
                <a:solidFill>
                  <a:schemeClr val="tx1"/>
                </a:solidFill>
              </a:rPr>
              <a:t>Autorem materiálu a všech jeho částí, není-li uvedeno jinak, je Mgr. Monika Nováková</a:t>
            </a:r>
            <a:endParaRPr lang="cs-CZ" sz="1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Arial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96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121</TotalTime>
  <Words>421</Words>
  <Application>Microsoft Office PowerPoint</Application>
  <PresentationFormat>Předvádění na obrazovce (4:3)</PresentationFormat>
  <Paragraphs>188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Spring</vt:lpstr>
      <vt:lpstr> </vt:lpstr>
      <vt:lpstr>Prezentace aplikace PowerPoint</vt:lpstr>
      <vt:lpstr>ČÍSLO PODSTATNÝCH JMEN</vt:lpstr>
      <vt:lpstr>CVIČENÍ č. 1</vt:lpstr>
      <vt:lpstr>CVIČENÍ č. 2</vt:lpstr>
      <vt:lpstr>CVIČENÍ č. 3</vt:lpstr>
      <vt:lpstr>CVIČENÍ č. 4</vt:lpstr>
      <vt:lpstr>PÁDY PODSTATNÝCH JMEN</vt:lpstr>
      <vt:lpstr>PÁDOVÉ OTÁZKY</vt:lpstr>
      <vt:lpstr>PÁDY PODSTANÝCH JMÉN</vt:lpstr>
      <vt:lpstr>PÁDY PODSTATNÝCH JMÉN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ČÍSLO PODSTATNÝCH JMEN</dc:title>
  <dc:creator>Lenovo</dc:creator>
  <cp:lastModifiedBy>pc</cp:lastModifiedBy>
  <cp:revision>19</cp:revision>
  <dcterms:created xsi:type="dcterms:W3CDTF">2014-03-29T15:18:53Z</dcterms:created>
  <dcterms:modified xsi:type="dcterms:W3CDTF">2014-08-27T10:34:55Z</dcterms:modified>
</cp:coreProperties>
</file>