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780" y="-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246969-E836-4E09-B9D2-6D67F63BAC60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2BDA42-1E59-4AB1-A3FA-EFEC03E05B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50647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2BDA42-1E59-4AB1-A3FA-EFEC03E05BD8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165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C44A2-F5A0-44EE-BFE8-D5BBD4E3BB22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37DAC-46D7-4AA6-86F1-EA3318B523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C44A2-F5A0-44EE-BFE8-D5BBD4E3BB22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37DAC-46D7-4AA6-86F1-EA3318B523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C44A2-F5A0-44EE-BFE8-D5BBD4E3BB22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37DAC-46D7-4AA6-86F1-EA3318B523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C44A2-F5A0-44EE-BFE8-D5BBD4E3BB22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37DAC-46D7-4AA6-86F1-EA3318B523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C44A2-F5A0-44EE-BFE8-D5BBD4E3BB22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37DAC-46D7-4AA6-86F1-EA3318B523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C44A2-F5A0-44EE-BFE8-D5BBD4E3BB22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37DAC-46D7-4AA6-86F1-EA3318B523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C44A2-F5A0-44EE-BFE8-D5BBD4E3BB22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37DAC-46D7-4AA6-86F1-EA3318B523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C44A2-F5A0-44EE-BFE8-D5BBD4E3BB22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37DAC-46D7-4AA6-86F1-EA3318B523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C44A2-F5A0-44EE-BFE8-D5BBD4E3BB22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37DAC-46D7-4AA6-86F1-EA3318B5236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C44A2-F5A0-44EE-BFE8-D5BBD4E3BB22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37DAC-46D7-4AA6-86F1-EA3318B523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C44A2-F5A0-44EE-BFE8-D5BBD4E3BB22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37DAC-46D7-4AA6-86F1-EA3318B523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5C44A2-F5A0-44EE-BFE8-D5BBD4E3BB22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637DAC-46D7-4AA6-86F1-EA3318B523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/>
            </a:r>
            <a:br>
              <a:rPr lang="cs-CZ" smtClean="0"/>
            </a:br>
            <a:r>
              <a:rPr lang="cs-CZ"/>
              <a:t/>
            </a:r>
            <a:br>
              <a:rPr lang="cs-CZ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ČESKÝ JAZYK</a:t>
            </a:r>
            <a:r>
              <a:rPr lang="cs-CZ"/>
              <a:t/>
            </a:r>
            <a:br>
              <a:rPr lang="cs-CZ"/>
            </a:br>
            <a:r>
              <a:rPr lang="cs-CZ" smtClean="0"/>
              <a:t>ŽIVOTNÁ </a:t>
            </a:r>
            <a:r>
              <a:rPr lang="cs-CZ" dirty="0" smtClean="0"/>
              <a:t>A NEŽIVOTNÁ PODSTATNÁ JMÉNA RODU MUŽSKÉHO</a:t>
            </a:r>
            <a:endParaRPr lang="cs-CZ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512996" y="2924944"/>
            <a:ext cx="5976937" cy="99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24287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0" y="676275"/>
            <a:ext cx="7124700" cy="923925"/>
          </a:xfrm>
        </p:spPr>
        <p:txBody>
          <a:bodyPr/>
          <a:lstStyle/>
          <a:p>
            <a:pPr algn="ctr"/>
            <a:r>
              <a:rPr lang="cs-CZ" sz="6600" dirty="0" smtClean="0"/>
              <a:t/>
            </a:r>
            <a:br>
              <a:rPr lang="cs-CZ" sz="6600" dirty="0" smtClean="0"/>
            </a:br>
            <a:endParaRPr lang="cs-CZ" sz="66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498278127"/>
              </p:ext>
            </p:extLst>
          </p:nvPr>
        </p:nvGraphicFramePr>
        <p:xfrm>
          <a:off x="468313" y="1844675"/>
          <a:ext cx="8229600" cy="4947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VY_32_INOVACE_12_06_podstatná jména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životná a neživotná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Jazyk a jazyková komunikace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Český jazyk a literatura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Jazyková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Částice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Leden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určený  k seznámení žáků  s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p</a:t>
                      </a:r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odstatnými</a:t>
                      </a:r>
                      <a:r>
                        <a:rPr lang="cs-CZ" sz="1200" baseline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70C0"/>
                          </a:solidFill>
                        </a:rPr>
                        <a:t>jmény životnými a podstatnými jmény neživotnými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. 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Podstatná</a:t>
                      </a:r>
                      <a:r>
                        <a:rPr lang="cs-CZ" sz="1200" baseline="0" dirty="0" smtClean="0">
                          <a:solidFill>
                            <a:srgbClr val="0070C0"/>
                          </a:solidFill>
                        </a:rPr>
                        <a:t> jména životná, podstatná jména neživotná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89825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2492896"/>
            <a:ext cx="7125112" cy="4051437"/>
          </a:xfrm>
        </p:spPr>
        <p:txBody>
          <a:bodyPr anchor="t"/>
          <a:lstStyle/>
          <a:p>
            <a:r>
              <a:rPr lang="cs-CZ" dirty="0" smtClean="0"/>
              <a:t>Výklad – životnost a neživotnost podstatných jmen</a:t>
            </a:r>
          </a:p>
          <a:p>
            <a:r>
              <a:rPr lang="cs-CZ" dirty="0" smtClean="0"/>
              <a:t>Určování životnosti podstatných jmen ve větách</a:t>
            </a:r>
          </a:p>
          <a:p>
            <a:r>
              <a:rPr lang="cs-CZ" dirty="0" smtClean="0"/>
              <a:t>Určení rodu podstatných jmen u daných podstatných jmen</a:t>
            </a:r>
          </a:p>
          <a:p>
            <a:r>
              <a:rPr lang="cs-CZ" dirty="0" smtClean="0"/>
              <a:t>Určování rodu podstatných jmen, převod do čísla jednotného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57188" y="1785938"/>
            <a:ext cx="8229600" cy="922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Tx/>
              <a:buFont typeface="Arial" charset="0"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459910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r>
              <a:rPr lang="cs-CZ" dirty="0"/>
              <a:t>Rozhodni, která podstatná jména rodu mužského jsou životná a která neživotná: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	ŽIVOTNÁ							NEŽIVOTNÁ</a:t>
            </a:r>
          </a:p>
          <a:p>
            <a:pPr marL="0" indent="0">
              <a:buNone/>
            </a:pPr>
            <a:r>
              <a:rPr lang="cs-CZ" dirty="0"/>
              <a:t>						medvěd</a:t>
            </a:r>
          </a:p>
          <a:p>
            <a:pPr marL="0" indent="0">
              <a:buNone/>
            </a:pPr>
            <a:r>
              <a:rPr lang="cs-CZ" dirty="0"/>
              <a:t>						zub</a:t>
            </a:r>
          </a:p>
          <a:p>
            <a:pPr marL="0" indent="0">
              <a:buNone/>
            </a:pPr>
            <a:r>
              <a:rPr lang="cs-CZ" dirty="0"/>
              <a:t>						netopýr</a:t>
            </a:r>
          </a:p>
          <a:p>
            <a:pPr marL="0" indent="0">
              <a:buNone/>
            </a:pPr>
            <a:r>
              <a:rPr lang="cs-CZ" dirty="0"/>
              <a:t>						list</a:t>
            </a:r>
          </a:p>
          <a:p>
            <a:pPr marL="0" indent="0">
              <a:buNone/>
            </a:pPr>
            <a:r>
              <a:rPr lang="cs-CZ" dirty="0"/>
              <a:t>						bělásek</a:t>
            </a:r>
          </a:p>
          <a:p>
            <a:pPr marL="0" indent="0">
              <a:buNone/>
            </a:pPr>
            <a:r>
              <a:rPr lang="cs-CZ" dirty="0"/>
              <a:t>						petrklíč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53554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677 0.00185 L -0.20295 -0.008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986" y="-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757 0.00555 L 0.32084 -0.047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63" y="-26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532 0.00949 L -0.20121 -0.07453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26" y="-42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375 0.00255 L 0.32483 -0.10231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45" y="-5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819 0.00671 L -0.20834 -0.14028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26" y="-7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941 0.01065 L 0.30486 -0.14699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64" y="-78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endParaRPr lang="cs-CZ" dirty="0" smtClean="0"/>
          </a:p>
          <a:p>
            <a:r>
              <a:rPr lang="cs-CZ" dirty="0" smtClean="0"/>
              <a:t>U vyznačených podstatných jmen urči, zda jsou rodu mužského životného nebo neživotného.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Na </a:t>
            </a:r>
            <a:r>
              <a:rPr lang="cs-CZ" u="sng" dirty="0" smtClean="0"/>
              <a:t>poli</a:t>
            </a:r>
            <a:r>
              <a:rPr lang="cs-CZ" dirty="0" smtClean="0"/>
              <a:t> žije </a:t>
            </a:r>
            <a:r>
              <a:rPr lang="cs-CZ" u="sng" dirty="0" smtClean="0"/>
              <a:t>zajíc</a:t>
            </a:r>
            <a:r>
              <a:rPr lang="cs-CZ" dirty="0" smtClean="0"/>
              <a:t>, ale i </a:t>
            </a:r>
            <a:r>
              <a:rPr lang="cs-CZ" u="sng" dirty="0" smtClean="0"/>
              <a:t>křeček</a:t>
            </a:r>
            <a:r>
              <a:rPr lang="cs-CZ" dirty="0" smtClean="0"/>
              <a:t> a </a:t>
            </a:r>
            <a:r>
              <a:rPr lang="cs-CZ" u="sng" dirty="0" smtClean="0"/>
              <a:t>sysel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u="sng" dirty="0" smtClean="0"/>
              <a:t>lesích</a:t>
            </a:r>
            <a:r>
              <a:rPr lang="cs-CZ" dirty="0" smtClean="0"/>
              <a:t> je zase vládcem </a:t>
            </a:r>
            <a:r>
              <a:rPr lang="cs-CZ" u="sng" dirty="0" smtClean="0"/>
              <a:t>vlk</a:t>
            </a:r>
            <a:r>
              <a:rPr lang="cs-CZ" dirty="0" smtClean="0"/>
              <a:t> a </a:t>
            </a:r>
            <a:r>
              <a:rPr lang="cs-CZ" u="sng" dirty="0" smtClean="0"/>
              <a:t>medvěd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u="sng" dirty="0" smtClean="0"/>
              <a:t>močálech</a:t>
            </a:r>
            <a:r>
              <a:rPr lang="cs-CZ" dirty="0" smtClean="0"/>
              <a:t> hnízdí </a:t>
            </a:r>
            <a:r>
              <a:rPr lang="cs-CZ" u="sng" dirty="0" smtClean="0"/>
              <a:t>houfy</a:t>
            </a:r>
            <a:r>
              <a:rPr lang="cs-CZ" dirty="0" smtClean="0"/>
              <a:t> vodních </a:t>
            </a:r>
            <a:r>
              <a:rPr lang="cs-CZ" u="sng" dirty="0" smtClean="0"/>
              <a:t>ptáků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8397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	CVIČENÍ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endParaRPr lang="cs-CZ" dirty="0" smtClean="0"/>
          </a:p>
          <a:p>
            <a:r>
              <a:rPr lang="cs-CZ" sz="2800" dirty="0" smtClean="0"/>
              <a:t>Vyjmenuj 5 učebních pomůcek různého rodu, které máte ve třídě a urči u nich jejich rod.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503158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861999"/>
          </a:xfrm>
        </p:spPr>
        <p:txBody>
          <a:bodyPr anchor="t">
            <a:normAutofit lnSpcReduction="10000"/>
          </a:bodyPr>
          <a:lstStyle/>
          <a:p>
            <a:r>
              <a:rPr lang="cs-CZ" dirty="0" smtClean="0"/>
              <a:t>U uvedených podstatných jmen urči rod a převeď je do čísla jednotného: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V zoo najdeme:</a:t>
            </a:r>
          </a:p>
          <a:p>
            <a:pPr marL="0" indent="0">
              <a:buNone/>
            </a:pPr>
            <a:r>
              <a:rPr lang="cs-CZ" dirty="0" smtClean="0"/>
              <a:t>								rod			č. jednotné </a:t>
            </a:r>
          </a:p>
          <a:p>
            <a:pPr marL="0" indent="0">
              <a:buNone/>
            </a:pPr>
            <a:r>
              <a:rPr lang="cs-CZ" dirty="0" smtClean="0"/>
              <a:t>Klece</a:t>
            </a:r>
          </a:p>
          <a:p>
            <a:pPr marL="0" indent="0">
              <a:buNone/>
            </a:pPr>
            <a:r>
              <a:rPr lang="cs-CZ" dirty="0" smtClean="0"/>
              <a:t>Zvířata</a:t>
            </a:r>
          </a:p>
          <a:p>
            <a:pPr marL="0" indent="0">
              <a:buNone/>
            </a:pPr>
            <a:r>
              <a:rPr lang="cs-CZ" dirty="0" smtClean="0"/>
              <a:t>Krmení</a:t>
            </a:r>
          </a:p>
          <a:p>
            <a:pPr marL="0" indent="0">
              <a:buNone/>
            </a:pPr>
            <a:r>
              <a:rPr lang="cs-CZ" dirty="0" smtClean="0"/>
              <a:t>Pokladny</a:t>
            </a:r>
          </a:p>
          <a:p>
            <a:pPr marL="0" indent="0">
              <a:buNone/>
            </a:pPr>
            <a:r>
              <a:rPr lang="cs-CZ" dirty="0" smtClean="0"/>
              <a:t>Jezírko</a:t>
            </a:r>
          </a:p>
          <a:p>
            <a:pPr marL="0" indent="0">
              <a:buNone/>
            </a:pPr>
            <a:r>
              <a:rPr lang="cs-CZ" dirty="0" smtClean="0"/>
              <a:t>Ošetřovatele</a:t>
            </a:r>
          </a:p>
          <a:p>
            <a:pPr marL="0" indent="0">
              <a:buNone/>
            </a:pPr>
            <a:r>
              <a:rPr lang="cs-CZ" dirty="0" smtClean="0"/>
              <a:t>Ohrady</a:t>
            </a:r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lídače</a:t>
            </a:r>
          </a:p>
        </p:txBody>
      </p:sp>
    </p:spTree>
    <p:extLst>
      <p:ext uri="{BB962C8B-B14F-4D97-AF65-F5344CB8AC3E}">
        <p14:creationId xmlns:p14="http://schemas.microsoft.com/office/powerpoint/2010/main" xmlns="" val="1446692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SPRÁVNÉ ŘEŠENÍ CVIČENÍ Č.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V zoo najdeme:</a:t>
            </a:r>
          </a:p>
          <a:p>
            <a:pPr marL="0" indent="0">
              <a:buNone/>
            </a:pPr>
            <a:r>
              <a:rPr lang="cs-CZ" dirty="0"/>
              <a:t>								rod			č. jednotné </a:t>
            </a:r>
          </a:p>
          <a:p>
            <a:pPr marL="0" indent="0">
              <a:buNone/>
            </a:pPr>
            <a:r>
              <a:rPr lang="cs-CZ" dirty="0"/>
              <a:t>klece							Ž			klec		</a:t>
            </a:r>
          </a:p>
          <a:p>
            <a:pPr marL="0" indent="0">
              <a:buNone/>
            </a:pPr>
            <a:r>
              <a:rPr lang="cs-CZ" dirty="0"/>
              <a:t>zvířata							S			zvíře</a:t>
            </a:r>
          </a:p>
          <a:p>
            <a:pPr marL="0" indent="0">
              <a:buNone/>
            </a:pPr>
            <a:r>
              <a:rPr lang="cs-CZ" dirty="0"/>
              <a:t>krmení							S			krmení</a:t>
            </a:r>
          </a:p>
          <a:p>
            <a:pPr marL="0" indent="0">
              <a:buNone/>
            </a:pPr>
            <a:r>
              <a:rPr lang="cs-CZ" dirty="0"/>
              <a:t>Pokladny						Ž			pokladna</a:t>
            </a:r>
          </a:p>
          <a:p>
            <a:pPr marL="0" indent="0">
              <a:buNone/>
            </a:pPr>
            <a:r>
              <a:rPr lang="cs-CZ" dirty="0"/>
              <a:t>Jezírko							S			jezírko</a:t>
            </a:r>
          </a:p>
          <a:p>
            <a:pPr marL="0" indent="0">
              <a:buNone/>
            </a:pPr>
            <a:r>
              <a:rPr lang="cs-CZ" dirty="0"/>
              <a:t>Ošetřovatele					M ž			ošetřovatel</a:t>
            </a:r>
          </a:p>
          <a:p>
            <a:pPr marL="0" indent="0">
              <a:buNone/>
            </a:pPr>
            <a:r>
              <a:rPr lang="cs-CZ" dirty="0"/>
              <a:t>Ohrady							Ž			ohrada</a:t>
            </a:r>
          </a:p>
          <a:p>
            <a:pPr marL="0" indent="0">
              <a:buNone/>
            </a:pPr>
            <a:r>
              <a:rPr lang="cs-CZ" dirty="0"/>
              <a:t>Hlídače							M ž			hlídač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45412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07361"/>
            <a:ext cx="8640959" cy="4051437"/>
          </a:xfrm>
        </p:spPr>
        <p:txBody>
          <a:bodyPr anchor="t">
            <a:normAutofit/>
          </a:bodyPr>
          <a:lstStyle/>
          <a:p>
            <a:endParaRPr lang="cs-CZ" i="1" dirty="0" smtClean="0"/>
          </a:p>
          <a:p>
            <a:endParaRPr lang="cs-CZ" i="1" dirty="0"/>
          </a:p>
          <a:p>
            <a:endParaRPr lang="cs-CZ" i="1" dirty="0" smtClean="0"/>
          </a:p>
          <a:p>
            <a:endParaRPr lang="cs-CZ" i="1" dirty="0"/>
          </a:p>
          <a:p>
            <a:endParaRPr lang="cs-CZ" i="1" dirty="0" smtClean="0"/>
          </a:p>
          <a:p>
            <a:endParaRPr lang="cs-CZ" i="1" dirty="0"/>
          </a:p>
          <a:p>
            <a:endParaRPr lang="cs-CZ" i="1" dirty="0" smtClean="0"/>
          </a:p>
          <a:p>
            <a:endParaRPr lang="cs-CZ" i="1" dirty="0"/>
          </a:p>
          <a:p>
            <a:endParaRPr lang="cs-CZ" i="1" dirty="0" smtClean="0"/>
          </a:p>
          <a:p>
            <a:pPr>
              <a:buNone/>
            </a:pPr>
            <a:r>
              <a:rPr lang="cs-CZ" sz="1400" i="1" dirty="0" smtClean="0"/>
              <a:t>Autorem </a:t>
            </a:r>
            <a:r>
              <a:rPr lang="cs-CZ" sz="1400" i="1" dirty="0"/>
              <a:t>materiálu a všech jeho částí, není-li uvedeno jinak, </a:t>
            </a:r>
            <a:r>
              <a:rPr lang="cs-CZ" sz="1400" i="1" dirty="0" smtClean="0"/>
              <a:t>je Mgr. Monika Nováková</a:t>
            </a:r>
            <a:endParaRPr lang="cs-CZ" sz="1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Tx/>
              <a:buFont typeface="Arial" charset="0"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  <a:endParaRPr kumimoji="0" lang="cs-CZ" sz="18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432369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33</TotalTime>
  <Words>256</Words>
  <Application>Microsoft Office PowerPoint</Application>
  <PresentationFormat>Předvádění na obrazovce (4:3)</PresentationFormat>
  <Paragraphs>89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Summer</vt:lpstr>
      <vt:lpstr>   ČESKÝ JAZYK ŽIVOTNÁ A NEŽIVOTNÁ PODSTATNÁ JMÉNA RODU MUŽSKÉHO</vt:lpstr>
      <vt:lpstr> </vt:lpstr>
      <vt:lpstr>Snímek 3</vt:lpstr>
      <vt:lpstr>CVIČENÍ Č. 1</vt:lpstr>
      <vt:lpstr>CVIČENÍ Č. 2</vt:lpstr>
      <vt:lpstr> CVIČENÍ Č. 3</vt:lpstr>
      <vt:lpstr>CVIČENÍ Č. 4</vt:lpstr>
      <vt:lpstr>SPRÁVNÉ ŘEŠENÍ CVIČENÍ Č. 4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ŽIVOTNÁ A NEŽIVOTNÁ PODSTATNÁ JMÉNA RODU MUŽSKÉHO</dc:title>
  <dc:creator>Lenovo</dc:creator>
  <cp:lastModifiedBy>Dum</cp:lastModifiedBy>
  <cp:revision>13</cp:revision>
  <dcterms:created xsi:type="dcterms:W3CDTF">2014-03-29T16:20:15Z</dcterms:created>
  <dcterms:modified xsi:type="dcterms:W3CDTF">2014-09-10T11:53:27Z</dcterms:modified>
</cp:coreProperties>
</file>