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4" r:id="rId2"/>
    <p:sldId id="262" r:id="rId3"/>
    <p:sldId id="257" r:id="rId4"/>
    <p:sldId id="258" r:id="rId5"/>
    <p:sldId id="259" r:id="rId6"/>
    <p:sldId id="260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8F59CA5E-F04F-49E4-93F9-17810E2C049C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8D4F712-07E5-4E50-94E5-9142AA579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F59CA5E-F04F-49E4-93F9-17810E2C049C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8D4F712-07E5-4E50-94E5-9142AA579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8F59CA5E-F04F-49E4-93F9-17810E2C049C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8D4F712-07E5-4E50-94E5-9142AA579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9CA5E-F04F-49E4-93F9-17810E2C049C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4F712-07E5-4E50-94E5-9142AA579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9CA5E-F04F-49E4-93F9-17810E2C049C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4F712-07E5-4E50-94E5-9142AA579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F59CA5E-F04F-49E4-93F9-17810E2C049C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8D4F712-07E5-4E50-94E5-9142AA579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9CA5E-F04F-49E4-93F9-17810E2C049C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4F712-07E5-4E50-94E5-9142AA579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F59CA5E-F04F-49E4-93F9-17810E2C049C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8D4F712-07E5-4E50-94E5-9142AA579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F59CA5E-F04F-49E4-93F9-17810E2C049C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8D4F712-07E5-4E50-94E5-9142AA579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9CA5E-F04F-49E4-93F9-17810E2C049C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4F712-07E5-4E50-94E5-9142AA579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9CA5E-F04F-49E4-93F9-17810E2C049C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4F712-07E5-4E50-94E5-9142AA579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F59CA5E-F04F-49E4-93F9-17810E2C049C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8D4F712-07E5-4E50-94E5-9142AA579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0" y="676275"/>
            <a:ext cx="7124700" cy="923925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600" dirty="0" smtClean="0"/>
              <a:t/>
            </a:r>
            <a:br>
              <a:rPr lang="cs-CZ" sz="6600" dirty="0" smtClean="0"/>
            </a:br>
            <a:endParaRPr lang="cs-CZ" sz="66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7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91617820"/>
              </p:ext>
            </p:extLst>
          </p:nvPr>
        </p:nvGraphicFramePr>
        <p:xfrm>
          <a:off x="468313" y="1844675"/>
          <a:ext cx="8229600" cy="4958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VY_32_INOVACE_13_06_pravopis zájmen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Jazyk a jazyková komunikace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Český jazyk a literatura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Jazyková výchova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Zájmena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Mgr. Monika Nováková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Únor </a:t>
                      </a: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2013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DUM určený  k seznámení žáků  s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pravopisem zájmen.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Pomůcky :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dataprojektor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, interaktivní tabule, učebnice.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Zájmena, pravopis zájmen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89825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2708920"/>
            <a:ext cx="7467600" cy="4873752"/>
          </a:xfrm>
        </p:spPr>
        <p:txBody>
          <a:bodyPr/>
          <a:lstStyle/>
          <a:p>
            <a:r>
              <a:rPr lang="cs-CZ" dirty="0" smtClean="0"/>
              <a:t>Výklad zájmena JÁ</a:t>
            </a:r>
          </a:p>
          <a:p>
            <a:r>
              <a:rPr lang="cs-CZ" dirty="0" smtClean="0"/>
              <a:t>Výklad zájmena ONA</a:t>
            </a:r>
          </a:p>
          <a:p>
            <a:r>
              <a:rPr lang="cs-CZ" dirty="0" smtClean="0"/>
              <a:t>Výklad – protiklad zájmen já a my</a:t>
            </a:r>
          </a:p>
          <a:p>
            <a:r>
              <a:rPr lang="cs-CZ" dirty="0" smtClean="0"/>
              <a:t>Souhrnné cvičení na pravopis zájmen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357188" y="1785938"/>
            <a:ext cx="8229600" cy="9229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marR="0" lvl="0" indent="-34290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Tx/>
              <a:buFont typeface="Arial" charset="0"/>
              <a:buNone/>
              <a:tabLst/>
              <a:defRPr/>
            </a:pPr>
            <a:r>
              <a:rPr kumimoji="0" lang="cs-CZ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METODICKÝ POPIS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899472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ZÁJMENO „</a:t>
            </a:r>
            <a:r>
              <a:rPr lang="cs-CZ" b="1" dirty="0" smtClean="0">
                <a:solidFill>
                  <a:srgbClr val="00B0F0"/>
                </a:solidFill>
              </a:rPr>
              <a:t>JÁ</a:t>
            </a:r>
            <a:r>
              <a:rPr lang="cs-CZ" dirty="0" smtClean="0"/>
              <a:t>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2.Pád 		Bez koho čeho? – Beze </a:t>
            </a:r>
            <a:r>
              <a:rPr lang="cs-CZ" b="1" u="sng" dirty="0" smtClean="0"/>
              <a:t>mě</a:t>
            </a:r>
          </a:p>
          <a:p>
            <a:pPr marL="0" indent="0">
              <a:buNone/>
            </a:pPr>
            <a:r>
              <a:rPr lang="cs-CZ" dirty="0" smtClean="0"/>
              <a:t>			Nechoď tam beze mě.</a:t>
            </a:r>
          </a:p>
          <a:p>
            <a:endParaRPr lang="cs-CZ" dirty="0" smtClean="0"/>
          </a:p>
          <a:p>
            <a:r>
              <a:rPr lang="cs-CZ" dirty="0" smtClean="0"/>
              <a:t>3. Pád 		Komu, čemu? – </a:t>
            </a:r>
            <a:r>
              <a:rPr lang="cs-CZ" b="1" u="sng" dirty="0" smtClean="0"/>
              <a:t>Mně</a:t>
            </a:r>
          </a:p>
          <a:p>
            <a:pPr marL="0" indent="0">
              <a:buNone/>
            </a:pPr>
            <a:r>
              <a:rPr lang="cs-CZ" dirty="0" smtClean="0"/>
              <a:t>			Pojď ke mně.</a:t>
            </a:r>
          </a:p>
          <a:p>
            <a:endParaRPr lang="cs-CZ" dirty="0" smtClean="0"/>
          </a:p>
          <a:p>
            <a:r>
              <a:rPr lang="cs-CZ" dirty="0" smtClean="0"/>
              <a:t>4.Pád		Koho, co? – </a:t>
            </a:r>
            <a:r>
              <a:rPr lang="cs-CZ" b="1" u="sng" dirty="0" smtClean="0"/>
              <a:t>Mě</a:t>
            </a:r>
          </a:p>
          <a:p>
            <a:pPr marL="0" indent="0">
              <a:buNone/>
            </a:pPr>
            <a:r>
              <a:rPr lang="cs-CZ" dirty="0" smtClean="0"/>
              <a:t>			Nestará se o mě.</a:t>
            </a:r>
          </a:p>
          <a:p>
            <a:endParaRPr lang="cs-CZ" dirty="0" smtClean="0"/>
          </a:p>
          <a:p>
            <a:r>
              <a:rPr lang="cs-CZ" dirty="0" smtClean="0"/>
              <a:t>6.Pád 		O kom, o čem? – </a:t>
            </a:r>
            <a:r>
              <a:rPr lang="cs-CZ" b="1" u="sng" dirty="0" smtClean="0"/>
              <a:t>Mně</a:t>
            </a:r>
          </a:p>
          <a:p>
            <a:pPr marL="0" indent="0">
              <a:buNone/>
            </a:pPr>
            <a:r>
              <a:rPr lang="cs-CZ" dirty="0" smtClean="0"/>
              <a:t>			Nic o mně nevíš.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0399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Zájmeno „</a:t>
            </a:r>
            <a:r>
              <a:rPr lang="cs-CZ" b="1" dirty="0" smtClean="0">
                <a:solidFill>
                  <a:srgbClr val="00B0F0"/>
                </a:solidFill>
              </a:rPr>
              <a:t>ona</a:t>
            </a:r>
            <a:r>
              <a:rPr lang="cs-CZ" dirty="0" smtClean="0"/>
              <a:t>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2.Pád 		Koho, čeho? – </a:t>
            </a:r>
            <a:r>
              <a:rPr lang="cs-CZ" b="1" u="sng" dirty="0" smtClean="0"/>
              <a:t>ní</a:t>
            </a:r>
          </a:p>
          <a:p>
            <a:pPr marL="0" indent="0">
              <a:buNone/>
            </a:pPr>
            <a:r>
              <a:rPr lang="cs-CZ" dirty="0" smtClean="0"/>
              <a:t>			Kromě ní tam nikdo nezůstal.</a:t>
            </a:r>
          </a:p>
          <a:p>
            <a:endParaRPr lang="cs-CZ" dirty="0" smtClean="0"/>
          </a:p>
          <a:p>
            <a:r>
              <a:rPr lang="cs-CZ" dirty="0" smtClean="0"/>
              <a:t>4.Pád		Koho, co? -  </a:t>
            </a:r>
            <a:r>
              <a:rPr lang="cs-CZ" b="1" u="sng" dirty="0" smtClean="0"/>
              <a:t>ni</a:t>
            </a:r>
          </a:p>
          <a:p>
            <a:pPr marL="0" indent="0">
              <a:buNone/>
            </a:pPr>
            <a:r>
              <a:rPr lang="cs-CZ" dirty="0" smtClean="0"/>
              <a:t>			Je skrz ni dobře vidět.</a:t>
            </a:r>
          </a:p>
          <a:p>
            <a:endParaRPr lang="cs-CZ" dirty="0" smtClean="0"/>
          </a:p>
          <a:p>
            <a:r>
              <a:rPr lang="cs-CZ" dirty="0" smtClean="0"/>
              <a:t>6.Pád		O kom, o čem? – </a:t>
            </a:r>
            <a:r>
              <a:rPr lang="cs-CZ" b="1" u="sng" dirty="0" smtClean="0"/>
              <a:t>o ní </a:t>
            </a:r>
          </a:p>
          <a:p>
            <a:pPr marL="0" indent="0">
              <a:buNone/>
            </a:pPr>
            <a:r>
              <a:rPr lang="cs-CZ" dirty="0" smtClean="0"/>
              <a:t>			Říká se to o ní.</a:t>
            </a:r>
          </a:p>
          <a:p>
            <a:endParaRPr lang="cs-CZ" dirty="0" smtClean="0"/>
          </a:p>
          <a:p>
            <a:r>
              <a:rPr lang="cs-CZ" dirty="0" smtClean="0"/>
              <a:t>7.Pád 		S kým? ,s čím? – </a:t>
            </a:r>
            <a:r>
              <a:rPr lang="cs-CZ" b="1" u="sng" dirty="0" smtClean="0"/>
              <a:t>s ní</a:t>
            </a:r>
          </a:p>
          <a:p>
            <a:pPr marL="0" indent="0">
              <a:buNone/>
            </a:pPr>
            <a:r>
              <a:rPr lang="cs-CZ" dirty="0" smtClean="0"/>
              <a:t>			Hraj si s ní.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3475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PROTIKLAD ZÁJMEN </a:t>
            </a:r>
            <a:r>
              <a:rPr lang="cs-CZ" b="1" dirty="0" smtClean="0">
                <a:solidFill>
                  <a:srgbClr val="00B0F0"/>
                </a:solidFill>
              </a:rPr>
              <a:t>JÁ</a:t>
            </a:r>
            <a:r>
              <a:rPr lang="cs-CZ" dirty="0" smtClean="0"/>
              <a:t> A </a:t>
            </a:r>
            <a:r>
              <a:rPr lang="cs-CZ" b="1" dirty="0" smtClean="0">
                <a:solidFill>
                  <a:srgbClr val="00B0F0"/>
                </a:solidFill>
              </a:rPr>
              <a:t>MY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1828800" lvl="6" indent="0">
              <a:buNone/>
            </a:pPr>
            <a:endParaRPr lang="cs-CZ" sz="2800" dirty="0" smtClean="0">
              <a:solidFill>
                <a:schemeClr val="tx1"/>
              </a:solidFill>
            </a:endParaRPr>
          </a:p>
          <a:p>
            <a:pPr marL="1828800" lvl="6" indent="0">
              <a:buNone/>
            </a:pPr>
            <a:endParaRPr lang="cs-CZ" sz="2800" dirty="0">
              <a:solidFill>
                <a:schemeClr val="tx1"/>
              </a:solidFill>
            </a:endParaRPr>
          </a:p>
          <a:p>
            <a:pPr marL="1828800" lvl="6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M</a:t>
            </a:r>
            <a:r>
              <a:rPr lang="cs-CZ" sz="2800" b="1" u="sng" dirty="0" smtClean="0">
                <a:solidFill>
                  <a:schemeClr val="tx1"/>
                </a:solidFill>
              </a:rPr>
              <a:t>y</a:t>
            </a:r>
            <a:r>
              <a:rPr lang="cs-CZ" sz="2800" dirty="0" smtClean="0">
                <a:solidFill>
                  <a:schemeClr val="tx1"/>
                </a:solidFill>
              </a:rPr>
              <a:t> – všichni </a:t>
            </a:r>
          </a:p>
          <a:p>
            <a:pPr marL="0" indent="0">
              <a:buNone/>
            </a:pPr>
            <a:r>
              <a:rPr lang="cs-CZ" sz="2800" dirty="0" smtClean="0"/>
              <a:t>		Půjdeme tam jenom my.</a:t>
            </a:r>
          </a:p>
          <a:p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		M</a:t>
            </a:r>
            <a:r>
              <a:rPr lang="cs-CZ" sz="2800" b="1" u="sng" dirty="0" smtClean="0"/>
              <a:t>i</a:t>
            </a:r>
            <a:r>
              <a:rPr lang="cs-CZ" sz="2800" dirty="0" smtClean="0"/>
              <a:t> – jen já, mě </a:t>
            </a:r>
          </a:p>
          <a:p>
            <a:pPr marL="0" indent="0">
              <a:buNone/>
            </a:pPr>
            <a:r>
              <a:rPr lang="cs-CZ" sz="2800" dirty="0" smtClean="0"/>
              <a:t>		Nezhoršuj mi to ještě.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70957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Cvičení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b="1" u="sng" dirty="0" smtClean="0"/>
              <a:t>SOUHRNNÉ CVIČENÍ NA PRAVOPIS ZÁJMEN:</a:t>
            </a:r>
          </a:p>
          <a:p>
            <a:endParaRPr lang="cs-CZ" b="1" u="sng" dirty="0" smtClean="0"/>
          </a:p>
          <a:p>
            <a:pPr algn="ctr"/>
            <a:r>
              <a:rPr lang="cs-CZ" dirty="0" smtClean="0"/>
              <a:t>Zbytečně m_ neobtěžujte.</a:t>
            </a:r>
          </a:p>
          <a:p>
            <a:pPr algn="ctr"/>
            <a:r>
              <a:rPr lang="cs-CZ" dirty="0" smtClean="0"/>
              <a:t>M_ se nic nestane.</a:t>
            </a:r>
          </a:p>
          <a:p>
            <a:pPr algn="ctr"/>
            <a:r>
              <a:rPr lang="cs-CZ" dirty="0" smtClean="0"/>
              <a:t>Odpověz m_ konečně.</a:t>
            </a:r>
          </a:p>
          <a:p>
            <a:pPr algn="ctr"/>
            <a:r>
              <a:rPr lang="cs-CZ" dirty="0" smtClean="0"/>
              <a:t>Stála hned za n_.</a:t>
            </a:r>
          </a:p>
          <a:p>
            <a:pPr algn="ctr"/>
            <a:r>
              <a:rPr lang="cs-CZ" dirty="0" smtClean="0"/>
              <a:t>M_  jsme včera sesbírali jahody.</a:t>
            </a:r>
          </a:p>
          <a:p>
            <a:pPr algn="ctr"/>
            <a:r>
              <a:rPr lang="cs-CZ" dirty="0" smtClean="0"/>
              <a:t>Vrátil se k n_.</a:t>
            </a:r>
          </a:p>
          <a:p>
            <a:pPr algn="ctr"/>
            <a:r>
              <a:rPr lang="cs-CZ" dirty="0" smtClean="0"/>
              <a:t>Poslechni m_.</a:t>
            </a:r>
          </a:p>
          <a:p>
            <a:pPr algn="ctr"/>
            <a:r>
              <a:rPr lang="cs-CZ" dirty="0" smtClean="0"/>
              <a:t>Nevidím na n_.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1999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 anchor="b"/>
          <a:lstStyle/>
          <a:p>
            <a:pPr marL="274320" lvl="4" indent="-274320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</a:pPr>
            <a:r>
              <a:rPr lang="cs-CZ" i="1" dirty="0"/>
              <a:t>Autorem materiálu a všech jeho částí, není-li uvedeno jinak, </a:t>
            </a:r>
            <a:endParaRPr lang="cs-CZ" i="1" dirty="0" smtClean="0"/>
          </a:p>
          <a:p>
            <a:pPr marL="0" lvl="4" indent="0">
              <a:spcBef>
                <a:spcPts val="600"/>
              </a:spcBef>
              <a:buClr>
                <a:schemeClr val="accent1"/>
              </a:buClr>
              <a:buSzPct val="70000"/>
              <a:buNone/>
            </a:pPr>
            <a:r>
              <a:rPr lang="cs-CZ" i="1"/>
              <a:t> </a:t>
            </a:r>
            <a:r>
              <a:rPr lang="cs-CZ" i="1" smtClean="0"/>
              <a:t>    </a:t>
            </a:r>
            <a:r>
              <a:rPr lang="cs-CZ" i="1" smtClean="0"/>
              <a:t>je </a:t>
            </a:r>
            <a:r>
              <a:rPr lang="cs-CZ" i="1" dirty="0" smtClean="0"/>
              <a:t>Mgr. Monika Nováková</a:t>
            </a:r>
            <a:endParaRPr lang="cs-CZ" i="1" dirty="0"/>
          </a:p>
          <a:p>
            <a:pPr marL="0" lvl="4" indent="0">
              <a:spcBef>
                <a:spcPts val="600"/>
              </a:spcBef>
              <a:buClr>
                <a:schemeClr val="accent1"/>
              </a:buClr>
              <a:buSzPct val="70000"/>
              <a:buNone/>
            </a:pPr>
            <a:endParaRPr lang="cs-CZ" sz="1400" i="1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marR="0" lvl="0" indent="-34290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Tx/>
              <a:buFont typeface="Arial" charset="0"/>
              <a:buNone/>
              <a:tabLst/>
              <a:defRPr/>
            </a:pPr>
            <a:r>
              <a:rPr kumimoji="0" lang="cs-CZ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POUŽITÉ ZDROJE 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267998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16</TotalTime>
  <Words>199</Words>
  <Application>Microsoft Office PowerPoint</Application>
  <PresentationFormat>Předvádění na obrazovce (4:3)</PresentationFormat>
  <Paragraphs>76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 </vt:lpstr>
      <vt:lpstr>Prezentace aplikace PowerPoint</vt:lpstr>
      <vt:lpstr>ZÁJMENO „JÁ“</vt:lpstr>
      <vt:lpstr>Zájmeno „ona“</vt:lpstr>
      <vt:lpstr>PROTIKLAD ZÁJMEN JÁ A MY</vt:lpstr>
      <vt:lpstr>Cvičení č. 1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Lenovo</dc:creator>
  <cp:lastModifiedBy>pc</cp:lastModifiedBy>
  <cp:revision>12</cp:revision>
  <dcterms:created xsi:type="dcterms:W3CDTF">2014-03-30T17:28:02Z</dcterms:created>
  <dcterms:modified xsi:type="dcterms:W3CDTF">2014-09-10T11:50:56Z</dcterms:modified>
</cp:coreProperties>
</file>