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4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3124200"/>
            <a:ext cx="6477000" cy="1914144"/>
          </a:xfrm>
        </p:spPr>
        <p:txBody>
          <a:bodyPr vert="horz" lIns="45720" tIns="0" rIns="45720" bIns="0" rtlCol="0" anchor="b" anchorCtr="0">
            <a:noAutofit/>
          </a:bodyPr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800" y="5056632"/>
            <a:ext cx="6477000" cy="1174088"/>
          </a:xfrm>
        </p:spPr>
        <p:txBody>
          <a:bodyPr vert="horz" lIns="91440" tIns="0" rIns="45720" bIns="0" rtlCol="0">
            <a:normAutofit/>
          </a:bodyPr>
          <a:lstStyle>
            <a:lvl1pPr marL="0" indent="0" algn="l" defTabSz="914400" rtl="0" eaLnBrk="1" latinLnBrk="0" hangingPunct="1">
              <a:lnSpc>
                <a:spcPts val="2600"/>
              </a:lnSpc>
              <a:spcBef>
                <a:spcPts val="0"/>
              </a:spcBef>
              <a:buSzPct val="90000"/>
              <a:buFontTx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00216"/>
            <a:ext cx="1984248" cy="274320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59352" y="6300216"/>
            <a:ext cx="3813048" cy="274320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300216"/>
            <a:ext cx="685800" cy="274320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Watermar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122215" y="3200400"/>
            <a:ext cx="8021782" cy="2209800"/>
          </a:xfrm>
        </p:spPr>
        <p:txBody>
          <a:bodyPr wrap="none" lIns="0" tIns="0" rIns="0" bIns="0" anchor="ctr" anchorCtr="0">
            <a:noAutofit/>
          </a:bodyPr>
          <a:lstStyle>
            <a:lvl1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  <a:lvl2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2pPr>
            <a:lvl3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3pPr>
            <a:lvl4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4pPr>
            <a:lvl5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5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0813" y="3833095"/>
            <a:ext cx="4724400" cy="1209964"/>
          </a:xfrm>
        </p:spPr>
        <p:txBody>
          <a:bodyPr lIns="45720" tIns="0" rIns="45720" bIns="0" anchor="b" anchorCtr="0">
            <a:noAutofit/>
          </a:bodyPr>
          <a:lstStyle>
            <a:lvl1pPr algn="l">
              <a:lnSpc>
                <a:spcPts val="5000"/>
              </a:lnSpc>
              <a:defRPr sz="4600"/>
            </a:lvl1pPr>
          </a:lstStyle>
          <a:p>
            <a:r>
              <a:rPr lang="cs-CZ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0813" y="5056909"/>
            <a:ext cx="4724400" cy="1156586"/>
          </a:xfrm>
        </p:spPr>
        <p:txBody>
          <a:bodyPr lIns="91440" tIns="0" rIns="45720" bIns="0">
            <a:normAutofit/>
          </a:bodyPr>
          <a:lstStyle>
            <a:lvl1pPr marL="0" indent="0" algn="l">
              <a:lnSpc>
                <a:spcPts val="2600"/>
              </a:lnSpc>
              <a:spcBef>
                <a:spcPct val="0"/>
              </a:spcBef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98744"/>
            <a:ext cx="1981200" cy="273050"/>
          </a:xfrm>
        </p:spPr>
        <p:txBody>
          <a:bodyPr/>
          <a:lstStyle>
            <a:lvl1pPr algn="l">
              <a:defRPr sz="1100">
                <a:latin typeface="Rockwell" pitchFamily="18" charset="0"/>
              </a:defRPr>
            </a:lvl1pPr>
          </a:lstStyle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400" y="6298744"/>
            <a:ext cx="3810000" cy="27305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4856" y="6312392"/>
            <a:ext cx="685800" cy="265089"/>
          </a:xfrm>
        </p:spPr>
        <p:txBody>
          <a:bodyPr/>
          <a:lstStyle>
            <a:lvl1pPr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94560"/>
            <a:ext cx="7772400" cy="1362075"/>
          </a:xfrm>
        </p:spPr>
        <p:txBody>
          <a:bodyPr vert="horz" lIns="45720" tIns="0" rIns="45720" bIns="0" rtlCol="0" anchor="b" anchorCtr="0">
            <a:noAutofit/>
          </a:bodyPr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sz="4600" b="1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557016"/>
            <a:ext cx="7772400" cy="987552"/>
          </a:xfrm>
        </p:spPr>
        <p:txBody>
          <a:bodyPr vert="horz" lIns="91440" tIns="0" rIns="45720" bIns="0" rtlCol="0" anchor="t" anchorCtr="0">
            <a:normAutofit/>
          </a:bodyPr>
          <a:lstStyle>
            <a:lvl1pPr marL="0" indent="0">
              <a:spcBef>
                <a:spcPts val="0"/>
              </a:spcBef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SzPct val="90000"/>
              <a:buFontTx/>
              <a:buNone/>
            </a:pPr>
            <a:r>
              <a:rPr lang="cs-CZ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with Watermar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712693" y="1689847"/>
            <a:ext cx="8431303" cy="2209800"/>
          </a:xfrm>
        </p:spPr>
        <p:txBody>
          <a:bodyPr wrap="none" lIns="0" tIns="0" rIns="0" bIns="0" anchor="ctr" anchorCtr="0">
            <a:noAutofit/>
          </a:bodyPr>
          <a:lstStyle>
            <a:lvl1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  <a:lvl2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2pPr>
            <a:lvl3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3pPr>
            <a:lvl4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4pPr>
            <a:lvl5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5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196353"/>
            <a:ext cx="5334000" cy="1362075"/>
          </a:xfrm>
        </p:spPr>
        <p:txBody>
          <a:bodyPr lIns="45720" tIns="0" rIns="45720" bIns="0" anchor="b" anchorCtr="0"/>
          <a:lstStyle>
            <a:lvl1pPr algn="l">
              <a:lnSpc>
                <a:spcPts val="5000"/>
              </a:lnSpc>
              <a:defRPr sz="4600" b="1" cap="none" baseline="0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560618"/>
            <a:ext cx="5334000" cy="983087"/>
          </a:xfrm>
        </p:spPr>
        <p:txBody>
          <a:bodyPr tIns="0" rIns="45720" bIns="0" anchor="t" anchorCtr="0"/>
          <a:lstStyle>
            <a:lvl1pPr marL="0" indent="0">
              <a:spcBef>
                <a:spcPct val="0"/>
              </a:spcBef>
              <a:buNone/>
              <a:defRPr sz="22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with Picture">
    <p:bg>
      <p:bgPr>
        <a:blipFill dpi="0" rotWithShape="1">
          <a:blip r:embed="rId2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2775" y="4069804"/>
            <a:ext cx="5538788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600" b="1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grpSp>
        <p:nvGrpSpPr>
          <p:cNvPr id="3" name="Group 8"/>
          <p:cNvGrpSpPr/>
          <p:nvPr/>
        </p:nvGrpSpPr>
        <p:grpSpPr>
          <a:xfrm rot="21240000">
            <a:off x="654352" y="445180"/>
            <a:ext cx="5416247" cy="3630168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2" name="Picture Placeholder 9"/>
          <p:cNvSpPr>
            <a:spLocks noGrp="1"/>
          </p:cNvSpPr>
          <p:nvPr>
            <p:ph type="pic" sz="quarter" idx="15"/>
          </p:nvPr>
        </p:nvSpPr>
        <p:spPr>
          <a:xfrm rot="21240000">
            <a:off x="857677" y="632632"/>
            <a:ext cx="5009597" cy="3255264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58117" y="5230906"/>
            <a:ext cx="5532958" cy="865093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9"/>
            <a:ext cx="3566160" cy="405606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35139"/>
            <a:ext cx="3566160" cy="405606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326" y="1419366"/>
            <a:ext cx="3200400" cy="584035"/>
          </a:xfrm>
        </p:spPr>
        <p:txBody>
          <a:bodyPr anchor="b"/>
          <a:lstStyle>
            <a:lvl1pPr marL="0" indent="0" algn="ctr">
              <a:spcBef>
                <a:spcPct val="0"/>
              </a:spcBef>
              <a:buNone/>
              <a:defRPr sz="2200" b="0">
                <a:solidFill>
                  <a:schemeClr val="tx2">
                    <a:lumMod val="60000"/>
                    <a:lumOff val="40000"/>
                  </a:schemeClr>
                </a:solidFill>
                <a:latin typeface="Impact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97367" y="2174875"/>
            <a:ext cx="3566160" cy="3616325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2290763" indent="-344488">
              <a:defRPr sz="1600"/>
            </a:lvl6pPr>
            <a:lvl7pPr marL="2290763" indent="-344488">
              <a:defRPr sz="1600"/>
            </a:lvl7pPr>
            <a:lvl8pPr marL="2290763" indent="-344488">
              <a:defRPr sz="1600"/>
            </a:lvl8pPr>
            <a:lvl9pPr marL="2290763" indent="-344488">
              <a:defRPr sz="16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30247" y="1419366"/>
            <a:ext cx="3200400" cy="584035"/>
          </a:xfrm>
        </p:spPr>
        <p:txBody>
          <a:bodyPr anchor="b"/>
          <a:lstStyle>
            <a:lvl1pPr marL="0" indent="0" algn="ctr">
              <a:spcBef>
                <a:spcPct val="0"/>
              </a:spcBef>
              <a:buNone/>
              <a:defRPr sz="2200" b="0">
                <a:solidFill>
                  <a:schemeClr val="tx2">
                    <a:lumMod val="60000"/>
                    <a:lumOff val="40000"/>
                  </a:schemeClr>
                </a:solidFill>
                <a:latin typeface="Impact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514" y="2174875"/>
            <a:ext cx="3566160" cy="3616325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2290763" indent="-344488">
              <a:defRPr sz="1600"/>
            </a:lvl6pPr>
            <a:lvl7pPr marL="2290763" indent="-344488">
              <a:defRPr sz="1600"/>
            </a:lvl7pPr>
            <a:lvl8pPr marL="2290763" indent="-344488">
              <a:defRPr sz="1600"/>
            </a:lvl8pPr>
            <a:lvl9pPr marL="2290763" indent="-344488">
              <a:defRPr sz="16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1" name="Picture 10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039" y="1897040"/>
            <a:ext cx="3228975" cy="142875"/>
          </a:xfrm>
          <a:prstGeom prst="rect">
            <a:avLst/>
          </a:prstGeom>
        </p:spPr>
      </p:pic>
      <p:pic>
        <p:nvPicPr>
          <p:cNvPr id="13" name="Picture 12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5960" y="1897040"/>
            <a:ext cx="3228975" cy="142875"/>
          </a:xfrm>
          <a:prstGeom prst="rect">
            <a:avLst/>
          </a:prstGeom>
        </p:spPr>
      </p:pic>
      <p:pic>
        <p:nvPicPr>
          <p:cNvPr id="12" name="Picture 11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039" y="1897040"/>
            <a:ext cx="3228975" cy="142875"/>
          </a:xfrm>
          <a:prstGeom prst="rect">
            <a:avLst/>
          </a:prstGeom>
        </p:spPr>
      </p:pic>
      <p:pic>
        <p:nvPicPr>
          <p:cNvPr id="14" name="Picture 13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5960" y="1897040"/>
            <a:ext cx="3228975" cy="1428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8"/>
            <a:ext cx="731520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914400" y="3870960"/>
            <a:ext cx="731520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4645152" y="1735138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tabLst/>
              <a:defRPr sz="1800"/>
            </a:lvl6pPr>
            <a:lvl7pPr marL="2290763" indent="-344488">
              <a:tabLst/>
              <a:defRPr sz="1800"/>
            </a:lvl7pPr>
            <a:lvl8pPr marL="2290763" indent="-344488">
              <a:tabLst/>
              <a:defRPr sz="1800"/>
            </a:lvl8pPr>
            <a:lvl9pPr marL="2290763" indent="-344488">
              <a:tabLst/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12" name="Content Placeholder 2"/>
          <p:cNvSpPr>
            <a:spLocks noGrp="1"/>
          </p:cNvSpPr>
          <p:nvPr>
            <p:ph sz="half" idx="15"/>
          </p:nvPr>
        </p:nvSpPr>
        <p:spPr>
          <a:xfrm>
            <a:off x="4645152" y="3870960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9"/>
            <a:ext cx="3566160" cy="405606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8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914400" y="3870960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4645152" y="1735138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12" name="Content Placeholder 2"/>
          <p:cNvSpPr>
            <a:spLocks noGrp="1"/>
          </p:cNvSpPr>
          <p:nvPr>
            <p:ph sz="half" idx="15"/>
          </p:nvPr>
        </p:nvSpPr>
        <p:spPr>
          <a:xfrm>
            <a:off x="4645152" y="3870960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690048"/>
            <a:ext cx="3563938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7250" y="368490"/>
            <a:ext cx="3566160" cy="5627498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 marL="2290763" indent="-344488">
              <a:defRPr sz="2000"/>
            </a:lvl7pPr>
            <a:lvl8pPr marL="2290763" indent="-344488">
              <a:defRPr sz="2000"/>
            </a:lvl8pPr>
            <a:lvl9pPr marL="2290763" indent="-344488">
              <a:defRPr sz="20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398" y="2866030"/>
            <a:ext cx="3563938" cy="2163171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7546" y="1524000"/>
            <a:ext cx="356616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17544" y="2699982"/>
            <a:ext cx="3566160" cy="2163171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3" name="Group 7"/>
          <p:cNvGrpSpPr/>
          <p:nvPr/>
        </p:nvGrpSpPr>
        <p:grpSpPr>
          <a:xfrm rot="21421631">
            <a:off x="629028" y="505650"/>
            <a:ext cx="3850925" cy="5516274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2" name="Picture Placeholder 9"/>
          <p:cNvSpPr>
            <a:spLocks noGrp="1"/>
          </p:cNvSpPr>
          <p:nvPr>
            <p:ph type="pic" sz="quarter" idx="14"/>
          </p:nvPr>
        </p:nvSpPr>
        <p:spPr>
          <a:xfrm rot="21421631">
            <a:off x="808793" y="667560"/>
            <a:ext cx="3468664" cy="5124723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3"/>
          <p:cNvGrpSpPr/>
          <p:nvPr/>
        </p:nvGrpSpPr>
        <p:grpSpPr>
          <a:xfrm rot="21214351">
            <a:off x="313409" y="3520798"/>
            <a:ext cx="4088024" cy="3026020"/>
            <a:chOff x="1524000" y="381000"/>
            <a:chExt cx="3657600" cy="4737978"/>
          </a:xfrm>
        </p:grpSpPr>
        <p:sp>
          <p:nvSpPr>
            <p:cNvPr id="15" name="Rectangle 14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7" name="Picture Placeholder 9"/>
          <p:cNvSpPr>
            <a:spLocks noGrp="1"/>
          </p:cNvSpPr>
          <p:nvPr>
            <p:ph type="pic" sz="quarter" idx="16"/>
          </p:nvPr>
        </p:nvSpPr>
        <p:spPr>
          <a:xfrm rot="21214351">
            <a:off x="491057" y="3682579"/>
            <a:ext cx="3704109" cy="2697083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grpSp>
        <p:nvGrpSpPr>
          <p:cNvPr id="8" name="Group 9"/>
          <p:cNvGrpSpPr/>
          <p:nvPr/>
        </p:nvGrpSpPr>
        <p:grpSpPr>
          <a:xfrm rot="232774">
            <a:off x="169481" y="241256"/>
            <a:ext cx="4088024" cy="3026020"/>
            <a:chOff x="1524000" y="381000"/>
            <a:chExt cx="3657600" cy="4737978"/>
          </a:xfrm>
        </p:grpSpPr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3" name="Picture Placeholder 9"/>
          <p:cNvSpPr>
            <a:spLocks noGrp="1"/>
          </p:cNvSpPr>
          <p:nvPr>
            <p:ph type="pic" sz="quarter" idx="15"/>
          </p:nvPr>
        </p:nvSpPr>
        <p:spPr>
          <a:xfrm rot="232774">
            <a:off x="347129" y="403037"/>
            <a:ext cx="3704109" cy="2697083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3434" y="1524000"/>
            <a:ext cx="356616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13432" y="2699982"/>
            <a:ext cx="3566160" cy="2163171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762374"/>
            <a:ext cx="731520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3600" b="1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grpSp>
        <p:nvGrpSpPr>
          <p:cNvPr id="3" name="Group 8"/>
          <p:cNvGrpSpPr/>
          <p:nvPr/>
        </p:nvGrpSpPr>
        <p:grpSpPr>
          <a:xfrm rot="232774">
            <a:off x="2059282" y="379100"/>
            <a:ext cx="5031327" cy="3443312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928736"/>
            <a:ext cx="7315200" cy="987970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Picture Placeholder 9"/>
          <p:cNvSpPr>
            <a:spLocks noGrp="1"/>
          </p:cNvSpPr>
          <p:nvPr>
            <p:ph type="pic" sz="quarter" idx="15"/>
          </p:nvPr>
        </p:nvSpPr>
        <p:spPr>
          <a:xfrm rot="232774">
            <a:off x="2248157" y="564564"/>
            <a:ext cx="4653577" cy="3072384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762374"/>
            <a:ext cx="731520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3600" b="1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grpSp>
        <p:nvGrpSpPr>
          <p:cNvPr id="3" name="Group 13"/>
          <p:cNvGrpSpPr/>
          <p:nvPr/>
        </p:nvGrpSpPr>
        <p:grpSpPr>
          <a:xfrm rot="21420000">
            <a:off x="113687" y="116368"/>
            <a:ext cx="3969060" cy="3705360"/>
            <a:chOff x="1524000" y="381000"/>
            <a:chExt cx="3657600" cy="4737978"/>
          </a:xfrm>
        </p:grpSpPr>
        <p:sp>
          <p:nvSpPr>
            <p:cNvPr id="15" name="Rectangle 14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7" name="Picture Placeholder 9"/>
          <p:cNvSpPr>
            <a:spLocks noGrp="1"/>
          </p:cNvSpPr>
          <p:nvPr>
            <p:ph type="pic" sz="quarter" idx="17"/>
          </p:nvPr>
        </p:nvSpPr>
        <p:spPr>
          <a:xfrm rot="21420000">
            <a:off x="299151" y="304998"/>
            <a:ext cx="3598455" cy="3334235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grpSp>
        <p:nvGrpSpPr>
          <p:cNvPr id="8" name="Group 9"/>
          <p:cNvGrpSpPr/>
          <p:nvPr/>
        </p:nvGrpSpPr>
        <p:grpSpPr>
          <a:xfrm rot="360000">
            <a:off x="4165479" y="323141"/>
            <a:ext cx="4792693" cy="3443312"/>
            <a:chOff x="1524000" y="381000"/>
            <a:chExt cx="3657600" cy="4737978"/>
          </a:xfrm>
        </p:grpSpPr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3" name="Picture Placeholder 9"/>
          <p:cNvSpPr>
            <a:spLocks noGrp="1"/>
          </p:cNvSpPr>
          <p:nvPr>
            <p:ph type="pic" sz="quarter" idx="16"/>
          </p:nvPr>
        </p:nvSpPr>
        <p:spPr>
          <a:xfrm rot="360000">
            <a:off x="4336486" y="507668"/>
            <a:ext cx="4432860" cy="3072384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926106"/>
            <a:ext cx="7315200" cy="990600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51682" y="450851"/>
            <a:ext cx="846083" cy="5357812"/>
          </a:xfrm>
        </p:spPr>
        <p:txBody>
          <a:bodyPr vert="eaVert" anchor="t" anchorCtr="0"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450851"/>
            <a:ext cx="5943600" cy="5357812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8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7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6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503238"/>
            <a:ext cx="7313613" cy="8683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735138"/>
            <a:ext cx="7313613" cy="40560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63438" y="6314461"/>
            <a:ext cx="1295400" cy="2650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fld id="{BF69FCF7-22A0-8442-9D4A-26DAC0A349BE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2607" y="6305797"/>
            <a:ext cx="3717967" cy="25927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21388" y="5476097"/>
            <a:ext cx="1483056" cy="8518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</a:lstStyle>
          <a:p>
            <a:fld id="{16FF9DE3-3D3F-0D4A-9B9C-C2E6B1322C3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63550" indent="-463550" algn="l" defTabSz="914400" rtl="0" eaLnBrk="1" latinLnBrk="0" hangingPunct="1">
        <a:spcBef>
          <a:spcPts val="2000"/>
        </a:spcBef>
        <a:buSzPct val="90000"/>
        <a:buFontTx/>
        <a:buBlip>
          <a:blip r:embed="rId22"/>
        </a:buBlip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SzPct val="90000"/>
        <a:buFontTx/>
        <a:buBlip>
          <a:blip r:embed="rId23"/>
        </a:buBlip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1255713" indent="-341313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97025" indent="-341313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938338" indent="-341313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90763" indent="-344488" algn="l" defTabSz="914400" rtl="0" eaLnBrk="1" latinLnBrk="0" hangingPunct="1">
        <a:spcBef>
          <a:spcPct val="20000"/>
        </a:spcBef>
        <a:buSzPct val="90000"/>
        <a:buFontTx/>
        <a:buBlip>
          <a:blip r:embed="rId22"/>
        </a:buBlip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625725" indent="-344488" algn="l" defTabSz="914400" rtl="0" eaLnBrk="1" latinLnBrk="0" hangingPunct="1">
        <a:spcBef>
          <a:spcPct val="20000"/>
        </a:spcBef>
        <a:buSzPct val="90000"/>
        <a:buFontTx/>
        <a:buBlip>
          <a:blip r:embed="rId24"/>
        </a:buBlip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0213" indent="-344488" algn="l" defTabSz="914400" rtl="0" eaLnBrk="1" latinLnBrk="0" hangingPunct="1">
        <a:spcBef>
          <a:spcPct val="20000"/>
        </a:spcBef>
        <a:buSzPct val="90000"/>
        <a:buFontTx/>
        <a:buBlip>
          <a:blip r:embed="rId22"/>
        </a:buBlip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313113" indent="-344488" algn="l" defTabSz="914400" rtl="0" eaLnBrk="1" latinLnBrk="0" hangingPunct="1">
        <a:spcBef>
          <a:spcPct val="20000"/>
        </a:spcBef>
        <a:buSzPct val="90000"/>
        <a:buFontTx/>
        <a:buBlip>
          <a:blip r:embed="rId23"/>
        </a:buBlip>
        <a:defRPr lang="en-US" sz="1800" kern="1200" dirty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676275"/>
            <a:ext cx="7124700" cy="923925"/>
          </a:xfrm>
        </p:spPr>
        <p:txBody>
          <a:bodyPr/>
          <a:lstStyle/>
          <a:p>
            <a:pPr algn="ctr"/>
            <a:r>
              <a:rPr lang="cs-CZ" sz="6600" dirty="0" smtClean="0"/>
              <a:t/>
            </a:r>
            <a:br>
              <a:rPr lang="cs-CZ" sz="6600" dirty="0" smtClean="0"/>
            </a:br>
            <a:endParaRPr lang="cs-CZ" sz="66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25552749"/>
              </p:ext>
            </p:extLst>
          </p:nvPr>
        </p:nvGraphicFramePr>
        <p:xfrm>
          <a:off x="468313" y="1844675"/>
          <a:ext cx="8229600" cy="474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VY_32_INOVACE_14_06_slovesa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 a jazyková komunikace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Český jazyk a literatura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Jazyková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Slovesa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Březen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se slovesy. Pomůcky: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dataprojektor, interaktivní tabule,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Slovesa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982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>
              <a:latin typeface="Verdana"/>
              <a:cs typeface="Verdan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395538"/>
            <a:ext cx="7313613" cy="4056062"/>
          </a:xfrm>
        </p:spPr>
        <p:txBody>
          <a:bodyPr/>
          <a:lstStyle/>
          <a:p>
            <a:r>
              <a:rPr lang="cs-CZ" dirty="0" smtClean="0"/>
              <a:t>Výklad slovesa</a:t>
            </a:r>
          </a:p>
          <a:p>
            <a:r>
              <a:rPr lang="cs-CZ" dirty="0" smtClean="0"/>
              <a:t>Doplňování vhodných sloves</a:t>
            </a:r>
          </a:p>
          <a:p>
            <a:r>
              <a:rPr lang="cs-CZ" dirty="0" smtClean="0"/>
              <a:t>Vyhledávání sloves mezi jinými slovními druhy</a:t>
            </a:r>
          </a:p>
          <a:p>
            <a:r>
              <a:rPr lang="cs-CZ" dirty="0" smtClean="0"/>
              <a:t>Vyhledávání sloves ve větách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88" y="1785938"/>
            <a:ext cx="8229600" cy="922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41360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SLOVESA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500" y="1735138"/>
            <a:ext cx="8255000" cy="4868862"/>
          </a:xfrm>
        </p:spPr>
        <p:txBody>
          <a:bodyPr/>
          <a:lstStyle/>
          <a:p>
            <a:r>
              <a:rPr lang="en-US" dirty="0" err="1" smtClean="0">
                <a:latin typeface="Verdana"/>
                <a:cs typeface="Verdana"/>
              </a:rPr>
              <a:t>Jsou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slova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která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vyjadřují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b="1" dirty="0" smtClean="0">
                <a:solidFill>
                  <a:srgbClr val="00B050"/>
                </a:solidFill>
                <a:latin typeface="Verdana"/>
                <a:cs typeface="Verdana"/>
              </a:rPr>
              <a:t>co </a:t>
            </a:r>
            <a:r>
              <a:rPr lang="en-US" b="1" dirty="0" err="1" smtClean="0">
                <a:solidFill>
                  <a:srgbClr val="00B050"/>
                </a:solidFill>
                <a:latin typeface="Verdana"/>
                <a:cs typeface="Verdana"/>
              </a:rPr>
              <a:t>osoby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b="1" dirty="0" err="1" smtClean="0">
                <a:solidFill>
                  <a:srgbClr val="00B050"/>
                </a:solidFill>
                <a:latin typeface="Verdana"/>
                <a:cs typeface="Verdana"/>
              </a:rPr>
              <a:t>zvířata</a:t>
            </a:r>
            <a:r>
              <a:rPr lang="en-US" dirty="0" smtClean="0">
                <a:latin typeface="Verdana"/>
                <a:cs typeface="Verdana"/>
              </a:rPr>
              <a:t> a </a:t>
            </a:r>
            <a:r>
              <a:rPr lang="en-US" b="1" dirty="0" err="1" smtClean="0">
                <a:solidFill>
                  <a:srgbClr val="00B050"/>
                </a:solidFill>
                <a:latin typeface="Verdana"/>
                <a:cs typeface="Verdana"/>
              </a:rPr>
              <a:t>věci</a:t>
            </a:r>
            <a:r>
              <a:rPr lang="en-US" b="1" dirty="0" smtClean="0">
                <a:solidFill>
                  <a:srgbClr val="00B050"/>
                </a:solidFill>
                <a:latin typeface="Verdana"/>
                <a:cs typeface="Verdana"/>
              </a:rPr>
              <a:t> </a:t>
            </a:r>
            <a:r>
              <a:rPr lang="en-US" b="1" dirty="0" err="1" smtClean="0">
                <a:solidFill>
                  <a:srgbClr val="00B050"/>
                </a:solidFill>
                <a:latin typeface="Verdana"/>
                <a:cs typeface="Verdana"/>
              </a:rPr>
              <a:t>dělají</a:t>
            </a:r>
            <a:r>
              <a:rPr lang="en-US" b="1" dirty="0" smtClean="0">
                <a:solidFill>
                  <a:srgbClr val="00B050"/>
                </a:solidFill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nebo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b="1" dirty="0" smtClean="0">
                <a:solidFill>
                  <a:schemeClr val="accent4">
                    <a:lumMod val="75000"/>
                  </a:schemeClr>
                </a:solidFill>
                <a:latin typeface="Verdana"/>
                <a:cs typeface="Verdana"/>
              </a:rPr>
              <a:t>co se s </a:t>
            </a:r>
            <a:r>
              <a:rPr lang="en-US" b="1" dirty="0" err="1" smtClean="0">
                <a:solidFill>
                  <a:schemeClr val="accent4">
                    <a:lumMod val="75000"/>
                  </a:schemeClr>
                </a:solidFill>
                <a:latin typeface="Verdana"/>
                <a:cs typeface="Verdana"/>
              </a:rPr>
              <a:t>nimi</a:t>
            </a:r>
            <a:r>
              <a:rPr lang="en-US" b="1" dirty="0" smtClean="0">
                <a:solidFill>
                  <a:schemeClr val="accent4">
                    <a:lumMod val="75000"/>
                  </a:schemeClr>
                </a:solidFill>
                <a:latin typeface="Verdana"/>
                <a:cs typeface="Verdana"/>
              </a:rPr>
              <a:t> </a:t>
            </a:r>
            <a:r>
              <a:rPr lang="en-US" b="1" dirty="0" err="1" smtClean="0">
                <a:solidFill>
                  <a:schemeClr val="accent4">
                    <a:lumMod val="75000"/>
                  </a:schemeClr>
                </a:solidFill>
                <a:latin typeface="Verdana"/>
                <a:cs typeface="Verdana"/>
              </a:rPr>
              <a:t>děje</a:t>
            </a:r>
            <a:r>
              <a:rPr lang="en-US" dirty="0" smtClean="0">
                <a:latin typeface="Verdana"/>
                <a:cs typeface="Verdana"/>
              </a:rPr>
              <a:t>.</a:t>
            </a:r>
          </a:p>
          <a:p>
            <a:endParaRPr lang="en-US" dirty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 smtClean="0">
                <a:latin typeface="Verdana"/>
                <a:cs typeface="Verdana"/>
              </a:rPr>
              <a:t>Co </a:t>
            </a:r>
            <a:r>
              <a:rPr lang="en-US" dirty="0" err="1" smtClean="0">
                <a:latin typeface="Verdana"/>
                <a:cs typeface="Verdana"/>
              </a:rPr>
              <a:t>mohou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dělat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osoby</a:t>
            </a:r>
            <a:r>
              <a:rPr lang="en-US" dirty="0" smtClean="0">
                <a:latin typeface="Verdana"/>
                <a:cs typeface="Verdana"/>
              </a:rPr>
              <a:t> – </a:t>
            </a:r>
            <a:r>
              <a:rPr lang="en-US" dirty="0" err="1" smtClean="0">
                <a:latin typeface="Verdana"/>
                <a:cs typeface="Verdana"/>
              </a:rPr>
              <a:t>číst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hrát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si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běhat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plakat</a:t>
            </a:r>
            <a:r>
              <a:rPr lang="en-US" dirty="0" smtClean="0">
                <a:latin typeface="Verdana"/>
                <a:cs typeface="Verdana"/>
              </a:rPr>
              <a:t>…</a:t>
            </a:r>
          </a:p>
          <a:p>
            <a:pPr marL="0" indent="0">
              <a:buNone/>
            </a:pPr>
            <a:r>
              <a:rPr lang="en-US" dirty="0" smtClean="0">
                <a:latin typeface="Verdana"/>
                <a:cs typeface="Verdana"/>
              </a:rPr>
              <a:t>Co </a:t>
            </a:r>
            <a:r>
              <a:rPr lang="en-US" dirty="0" err="1" smtClean="0">
                <a:latin typeface="Verdana"/>
                <a:cs typeface="Verdana"/>
              </a:rPr>
              <a:t>mohou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dělat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zvířata</a:t>
            </a:r>
            <a:r>
              <a:rPr lang="en-US" dirty="0" smtClean="0">
                <a:latin typeface="Verdana"/>
                <a:cs typeface="Verdana"/>
              </a:rPr>
              <a:t> – </a:t>
            </a:r>
            <a:r>
              <a:rPr lang="en-US" dirty="0" err="1" smtClean="0">
                <a:latin typeface="Verdana"/>
                <a:cs typeface="Verdana"/>
              </a:rPr>
              <a:t>kvičet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létat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vrčet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růst</a:t>
            </a:r>
            <a:r>
              <a:rPr lang="en-US" dirty="0" smtClean="0">
                <a:latin typeface="Verdana"/>
                <a:cs typeface="Verdana"/>
              </a:rPr>
              <a:t>…</a:t>
            </a:r>
          </a:p>
          <a:p>
            <a:pPr marL="0" indent="0">
              <a:buNone/>
            </a:pPr>
            <a:r>
              <a:rPr lang="en-US" dirty="0" smtClean="0">
                <a:latin typeface="Verdana"/>
                <a:cs typeface="Verdana"/>
              </a:rPr>
              <a:t>Co </a:t>
            </a:r>
            <a:r>
              <a:rPr lang="en-US" dirty="0" err="1" smtClean="0">
                <a:latin typeface="Verdana"/>
                <a:cs typeface="Verdana"/>
              </a:rPr>
              <a:t>mohou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dělat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věci</a:t>
            </a:r>
            <a:r>
              <a:rPr lang="en-US" dirty="0" smtClean="0">
                <a:latin typeface="Verdana"/>
                <a:cs typeface="Verdana"/>
              </a:rPr>
              <a:t> – </a:t>
            </a:r>
            <a:r>
              <a:rPr lang="en-US" dirty="0" err="1" smtClean="0">
                <a:latin typeface="Verdana"/>
                <a:cs typeface="Verdana"/>
              </a:rPr>
              <a:t>ležet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stát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troubit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vonět</a:t>
            </a:r>
            <a:r>
              <a:rPr lang="en-US" dirty="0" smtClean="0">
                <a:latin typeface="Verdana"/>
                <a:cs typeface="Verdana"/>
              </a:rPr>
              <a:t>…</a:t>
            </a:r>
          </a:p>
          <a:p>
            <a:pPr marL="0" indent="0">
              <a:buNone/>
            </a:pPr>
            <a:endParaRPr lang="en-US" dirty="0"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912020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Verdana"/>
                <a:cs typeface="Verdana"/>
              </a:rPr>
              <a:t>CVIČENÍ </a:t>
            </a:r>
            <a:r>
              <a:rPr lang="cs-CZ" dirty="0" smtClean="0">
                <a:latin typeface="Verdana"/>
                <a:cs typeface="Verdana"/>
              </a:rPr>
              <a:t>č</a:t>
            </a:r>
            <a:r>
              <a:rPr lang="en-US" dirty="0" smtClean="0">
                <a:latin typeface="Verdana"/>
                <a:cs typeface="Verdana"/>
              </a:rPr>
              <a:t>. 1</a:t>
            </a:r>
            <a:endParaRPr lang="en-US" dirty="0">
              <a:latin typeface="Verdana"/>
              <a:cs typeface="Verdan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7375" y="1735137"/>
            <a:ext cx="7905749" cy="4757737"/>
          </a:xfrm>
        </p:spPr>
        <p:txBody>
          <a:bodyPr>
            <a:normAutofit fontScale="92500" lnSpcReduction="20000"/>
          </a:bodyPr>
          <a:lstStyle/>
          <a:p>
            <a:r>
              <a:rPr lang="en-US" dirty="0" err="1" smtClean="0">
                <a:latin typeface="Verdana"/>
                <a:cs typeface="Verdana"/>
              </a:rPr>
              <a:t>Doplň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vhodné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sloveso</a:t>
            </a:r>
            <a:r>
              <a:rPr lang="en-US" dirty="0" smtClean="0">
                <a:latin typeface="Verdana"/>
                <a:cs typeface="Verdana"/>
              </a:rPr>
              <a:t>: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Tatínek</a:t>
            </a:r>
            <a:r>
              <a:rPr lang="en-US" dirty="0" smtClean="0">
                <a:latin typeface="Verdana"/>
                <a:cs typeface="Verdana"/>
              </a:rPr>
              <a:t> ______</a:t>
            </a:r>
          </a:p>
          <a:p>
            <a:pPr marL="0" indent="0">
              <a:buNone/>
            </a:pPr>
            <a:r>
              <a:rPr lang="en-US" dirty="0" smtClean="0">
                <a:latin typeface="Verdana"/>
                <a:cs typeface="Verdana"/>
              </a:rPr>
              <a:t>Lev _______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Míč</a:t>
            </a:r>
            <a:r>
              <a:rPr lang="en-US" dirty="0" smtClean="0">
                <a:latin typeface="Verdana"/>
                <a:cs typeface="Verdana"/>
              </a:rPr>
              <a:t> _______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Holub</a:t>
            </a:r>
            <a:r>
              <a:rPr lang="en-US" dirty="0" smtClean="0">
                <a:latin typeface="Verdana"/>
                <a:cs typeface="Verdana"/>
              </a:rPr>
              <a:t> _______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Trubka</a:t>
            </a:r>
            <a:r>
              <a:rPr lang="en-US" dirty="0" smtClean="0">
                <a:latin typeface="Verdana"/>
                <a:cs typeface="Verdana"/>
              </a:rPr>
              <a:t> _______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Řidič</a:t>
            </a:r>
            <a:r>
              <a:rPr lang="en-US" dirty="0" smtClean="0">
                <a:latin typeface="Verdana"/>
                <a:cs typeface="Verdana"/>
              </a:rPr>
              <a:t> _______</a:t>
            </a:r>
          </a:p>
          <a:p>
            <a:pPr marL="0" indent="0">
              <a:buNone/>
            </a:pPr>
            <a:r>
              <a:rPr lang="en-US" dirty="0" smtClean="0">
                <a:latin typeface="Verdana"/>
                <a:cs typeface="Verdana"/>
              </a:rPr>
              <a:t>Auto ________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Listy</a:t>
            </a:r>
            <a:r>
              <a:rPr lang="en-US" dirty="0" smtClean="0">
                <a:latin typeface="Verdana"/>
                <a:cs typeface="Verdana"/>
              </a:rPr>
              <a:t> ________</a:t>
            </a:r>
            <a:endParaRPr lang="en-US" dirty="0"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1074207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Verdana"/>
                <a:cs typeface="Verdana"/>
              </a:rPr>
              <a:t>CVIČENÍ </a:t>
            </a:r>
            <a:r>
              <a:rPr lang="cs-CZ" dirty="0" smtClean="0">
                <a:latin typeface="Verdana"/>
                <a:cs typeface="Verdana"/>
              </a:rPr>
              <a:t>č</a:t>
            </a:r>
            <a:r>
              <a:rPr lang="en-US" dirty="0" smtClean="0">
                <a:latin typeface="Verdana"/>
                <a:cs typeface="Verdana"/>
              </a:rPr>
              <a:t>. </a:t>
            </a:r>
            <a:r>
              <a:rPr lang="en-US" dirty="0">
                <a:latin typeface="Verdana"/>
                <a:cs typeface="Verdana"/>
              </a:rPr>
              <a:t>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735137"/>
            <a:ext cx="8810624" cy="4821237"/>
          </a:xfrm>
        </p:spPr>
        <p:txBody>
          <a:bodyPr>
            <a:normAutofit/>
          </a:bodyPr>
          <a:lstStyle/>
          <a:p>
            <a:r>
              <a:rPr lang="en-US" dirty="0" err="1" smtClean="0">
                <a:latin typeface="Verdana"/>
                <a:cs typeface="Verdana"/>
              </a:rPr>
              <a:t>Slovesa</a:t>
            </a:r>
            <a:r>
              <a:rPr lang="en-US" dirty="0" smtClean="0">
                <a:latin typeface="Verdana"/>
                <a:cs typeface="Verdana"/>
              </a:rPr>
              <a:t> se </a:t>
            </a:r>
            <a:r>
              <a:rPr lang="en-US" dirty="0" err="1" smtClean="0">
                <a:latin typeface="Verdana"/>
                <a:cs typeface="Verdana"/>
              </a:rPr>
              <a:t>pomíchala</a:t>
            </a:r>
            <a:r>
              <a:rPr lang="en-US" dirty="0" smtClean="0">
                <a:latin typeface="Verdana"/>
                <a:cs typeface="Verdana"/>
              </a:rPr>
              <a:t> s </a:t>
            </a:r>
            <a:r>
              <a:rPr lang="en-US" dirty="0" err="1" smtClean="0">
                <a:latin typeface="Verdana"/>
                <a:cs typeface="Verdana"/>
              </a:rPr>
              <a:t>jinými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slovními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druhy</a:t>
            </a:r>
            <a:r>
              <a:rPr lang="en-US" dirty="0" smtClean="0">
                <a:latin typeface="Verdana"/>
                <a:cs typeface="Verdana"/>
              </a:rPr>
              <a:t>. </a:t>
            </a:r>
            <a:r>
              <a:rPr lang="en-US" dirty="0" err="1" smtClean="0">
                <a:latin typeface="Verdana"/>
                <a:cs typeface="Verdana"/>
              </a:rPr>
              <a:t>Najdi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na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každém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řádku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dvě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slovesa</a:t>
            </a:r>
            <a:r>
              <a:rPr lang="en-US" dirty="0" smtClean="0">
                <a:latin typeface="Verdana"/>
                <a:cs typeface="Verdana"/>
              </a:rPr>
              <a:t> a </a:t>
            </a:r>
            <a:r>
              <a:rPr lang="en-US" dirty="0" err="1" smtClean="0">
                <a:latin typeface="Verdana"/>
                <a:cs typeface="Verdana"/>
              </a:rPr>
              <a:t>zakroužkuj</a:t>
            </a:r>
            <a:r>
              <a:rPr lang="en-US" dirty="0" smtClean="0">
                <a:latin typeface="Verdana"/>
                <a:cs typeface="Verdana"/>
              </a:rPr>
              <a:t> je.</a:t>
            </a:r>
          </a:p>
          <a:p>
            <a:pPr marL="0" indent="0">
              <a:buNone/>
            </a:pPr>
            <a:endParaRPr lang="en-US" dirty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 smtClean="0">
                <a:latin typeface="Verdana"/>
                <a:cs typeface="Verdana"/>
              </a:rPr>
              <a:t>		</a:t>
            </a:r>
            <a:r>
              <a:rPr lang="en-US" dirty="0" err="1" smtClean="0">
                <a:latin typeface="Verdana"/>
                <a:cs typeface="Verdana"/>
              </a:rPr>
              <a:t>Maluje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málo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nůž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jedeme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>
                <a:latin typeface="Verdana"/>
                <a:cs typeface="Verdana"/>
              </a:rPr>
              <a:t>	</a:t>
            </a:r>
            <a:r>
              <a:rPr lang="en-US" dirty="0" smtClean="0">
                <a:latin typeface="Verdana"/>
                <a:cs typeface="Verdana"/>
              </a:rPr>
              <a:t>	</a:t>
            </a:r>
            <a:r>
              <a:rPr lang="en-US" dirty="0" err="1" smtClean="0">
                <a:latin typeface="Verdana"/>
                <a:cs typeface="Verdana"/>
              </a:rPr>
              <a:t>pět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stojí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vařit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já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>
                <a:latin typeface="Verdana"/>
                <a:cs typeface="Verdana"/>
              </a:rPr>
              <a:t>	</a:t>
            </a:r>
            <a:r>
              <a:rPr lang="en-US" dirty="0" smtClean="0">
                <a:latin typeface="Verdana"/>
                <a:cs typeface="Verdana"/>
              </a:rPr>
              <a:t>	</a:t>
            </a:r>
            <a:r>
              <a:rPr lang="en-US" dirty="0" err="1" smtClean="0">
                <a:latin typeface="Verdana"/>
                <a:cs typeface="Verdana"/>
              </a:rPr>
              <a:t>plaveme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kniha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pěkný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cvičit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>
                <a:latin typeface="Verdana"/>
                <a:cs typeface="Verdana"/>
              </a:rPr>
              <a:t>	</a:t>
            </a:r>
            <a:r>
              <a:rPr lang="en-US" dirty="0" smtClean="0">
                <a:latin typeface="Verdana"/>
                <a:cs typeface="Verdana"/>
              </a:rPr>
              <a:t>	</a:t>
            </a:r>
            <a:r>
              <a:rPr lang="en-US" dirty="0" err="1" smtClean="0">
                <a:latin typeface="Verdana"/>
                <a:cs typeface="Verdana"/>
              </a:rPr>
              <a:t>sypat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guma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můj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psali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>
                <a:latin typeface="Verdana"/>
                <a:cs typeface="Verdana"/>
              </a:rPr>
              <a:t>	</a:t>
            </a:r>
            <a:r>
              <a:rPr lang="en-US" dirty="0" smtClean="0">
                <a:latin typeface="Verdana"/>
                <a:cs typeface="Verdana"/>
              </a:rPr>
              <a:t>	</a:t>
            </a:r>
            <a:r>
              <a:rPr lang="en-US" dirty="0" err="1" smtClean="0">
                <a:latin typeface="Verdana"/>
                <a:cs typeface="Verdana"/>
              </a:rPr>
              <a:t>hází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gauč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žlutý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vaří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endParaRPr lang="en-US" dirty="0"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867084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Verdana"/>
                <a:cs typeface="Verdana"/>
              </a:rPr>
              <a:t>CVIČENÍ </a:t>
            </a:r>
            <a:r>
              <a:rPr lang="cs-CZ" dirty="0" smtClean="0">
                <a:latin typeface="Verdana"/>
                <a:cs typeface="Verdana"/>
              </a:rPr>
              <a:t>č</a:t>
            </a:r>
            <a:r>
              <a:rPr lang="en-US" dirty="0" smtClean="0">
                <a:latin typeface="Verdana"/>
                <a:cs typeface="Verdana"/>
              </a:rPr>
              <a:t>. 3</a:t>
            </a:r>
            <a:endParaRPr lang="en-US" dirty="0">
              <a:latin typeface="Verdana"/>
              <a:cs typeface="Verdan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>
                <a:latin typeface="Verdana"/>
                <a:cs typeface="Verdana"/>
              </a:rPr>
              <a:t>Vyhledej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slovesa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ve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větách</a:t>
            </a:r>
            <a:r>
              <a:rPr lang="en-US" dirty="0" smtClean="0">
                <a:latin typeface="Verdana"/>
                <a:cs typeface="Verdana"/>
              </a:rPr>
              <a:t> a </a:t>
            </a:r>
            <a:r>
              <a:rPr lang="en-US" dirty="0" err="1" smtClean="0">
                <a:latin typeface="Verdana"/>
                <a:cs typeface="Verdana"/>
              </a:rPr>
              <a:t>podtrhni</a:t>
            </a:r>
            <a:r>
              <a:rPr lang="en-US" dirty="0" smtClean="0">
                <a:latin typeface="Verdana"/>
                <a:cs typeface="Verdana"/>
              </a:rPr>
              <a:t> je:</a:t>
            </a:r>
          </a:p>
          <a:p>
            <a:pPr marL="0" indent="0">
              <a:buNone/>
            </a:pPr>
            <a:endParaRPr lang="en-US" dirty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Sýkory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sbíraly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hmyz</a:t>
            </a:r>
            <a:r>
              <a:rPr lang="en-US" dirty="0" smtClean="0">
                <a:latin typeface="Verdana"/>
                <a:cs typeface="Verdana"/>
              </a:rPr>
              <a:t>.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Členové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kapely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přijeli</a:t>
            </a:r>
            <a:r>
              <a:rPr lang="en-US" dirty="0" smtClean="0">
                <a:latin typeface="Verdana"/>
                <a:cs typeface="Verdana"/>
              </a:rPr>
              <a:t>.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Všichni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učitelé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zpívali</a:t>
            </a:r>
            <a:r>
              <a:rPr lang="en-US" dirty="0" smtClean="0">
                <a:latin typeface="Verdana"/>
                <a:cs typeface="Verdana"/>
              </a:rPr>
              <a:t>.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Babička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nám</a:t>
            </a:r>
            <a:r>
              <a:rPr lang="en-US" dirty="0" smtClean="0">
                <a:latin typeface="Verdana"/>
                <a:cs typeface="Verdana"/>
              </a:rPr>
              <a:t> o tom </a:t>
            </a:r>
            <a:r>
              <a:rPr lang="en-US" dirty="0" err="1" smtClean="0">
                <a:latin typeface="Verdana"/>
                <a:cs typeface="Verdana"/>
              </a:rPr>
              <a:t>vyprávěla</a:t>
            </a:r>
            <a:r>
              <a:rPr lang="en-US" dirty="0" smtClean="0">
                <a:latin typeface="Verdana"/>
                <a:cs typeface="Verdana"/>
              </a:rPr>
              <a:t>.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Mlynáři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už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ve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mlýně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nemelou</a:t>
            </a:r>
            <a:r>
              <a:rPr lang="cs-CZ" dirty="0" smtClean="0">
                <a:latin typeface="Verdana"/>
                <a:cs typeface="Verdana"/>
              </a:rPr>
              <a:t>.</a:t>
            </a:r>
            <a:endParaRPr lang="en-US" dirty="0"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2367438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9057"/>
            <a:ext cx="7313613" cy="868362"/>
          </a:xfrm>
        </p:spPr>
        <p:txBody>
          <a:bodyPr/>
          <a:lstStyle/>
          <a:p>
            <a:r>
              <a:rPr lang="en-US" dirty="0" smtClean="0">
                <a:latin typeface="Verdana"/>
                <a:cs typeface="Verdana"/>
              </a:rPr>
              <a:t>CVIČENÍ </a:t>
            </a:r>
            <a:r>
              <a:rPr lang="cs-CZ" dirty="0" smtClean="0">
                <a:latin typeface="Verdana"/>
                <a:cs typeface="Verdana"/>
              </a:rPr>
              <a:t>č</a:t>
            </a:r>
            <a:r>
              <a:rPr lang="en-US" dirty="0" smtClean="0">
                <a:latin typeface="Verdana"/>
                <a:cs typeface="Verdana"/>
              </a:rPr>
              <a:t>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37419"/>
            <a:ext cx="8260080" cy="408622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dirty="0" smtClean="0"/>
              <a:t>U sloves můžeme určovat i čas.  Přiřaď slovesa ke správnému času.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721360" y="1757680"/>
            <a:ext cx="2326640" cy="10058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ČAS </a:t>
            </a:r>
          </a:p>
          <a:p>
            <a:pPr algn="ctr"/>
            <a:r>
              <a:rPr lang="cs-CZ" dirty="0" smtClean="0"/>
              <a:t>MINULÝ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6035040" y="1757680"/>
            <a:ext cx="2326640" cy="10058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ČAS BUDOUCÍ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3352800" y="1757680"/>
            <a:ext cx="2326640" cy="10058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ČAS PŘÍTOMNÝ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284480" y="3891280"/>
            <a:ext cx="2357120" cy="7112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probouzí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322320" y="3891280"/>
            <a:ext cx="2357120" cy="7112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objeví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177280" y="3891280"/>
            <a:ext cx="2357120" cy="7112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ohřeje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94640" y="5029200"/>
            <a:ext cx="2357120" cy="7112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kvetl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332480" y="5029200"/>
            <a:ext cx="2357120" cy="7112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zvýší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187440" y="5029200"/>
            <a:ext cx="2357120" cy="7112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je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z="4400" dirty="0">
              <a:latin typeface="Verdana"/>
              <a:cs typeface="Verdan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288" y="1735138"/>
            <a:ext cx="8229600" cy="405606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463550" lvl="4" indent="-463550">
              <a:spcBef>
                <a:spcPts val="2000"/>
              </a:spcBef>
              <a:buBlip>
                <a:blip r:embed="rId2"/>
              </a:buBlip>
            </a:pPr>
            <a:r>
              <a:rPr lang="cs-CZ" i="1" dirty="0"/>
              <a:t>Autorem materiálu a všech jeho částí, není-li uvedeno jinak, je </a:t>
            </a:r>
            <a:r>
              <a:rPr lang="cs-CZ" i="1" dirty="0" smtClean="0"/>
              <a:t>Mgr. Monika Nováková</a:t>
            </a:r>
            <a:endParaRPr lang="cs-CZ" i="1" dirty="0"/>
          </a:p>
          <a:p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463550" marR="0" lvl="0" indent="-463550" algn="l" defTabSz="914400" rtl="0" eaLnBrk="1" fontAlgn="auto" latinLnBrk="0" hangingPunct="1">
              <a:lnSpc>
                <a:spcPct val="100000"/>
              </a:lnSpc>
              <a:spcBef>
                <a:spcPts val="2000"/>
              </a:spcBef>
              <a:spcAft>
                <a:spcPts val="0"/>
              </a:spcAft>
              <a:buClrTx/>
              <a:buSzPct val="90000"/>
              <a:buFontTx/>
              <a:buBlip>
                <a:blip r:embed="rId2"/>
              </a:buBlip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73688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Inkwell">
  <a:themeElements>
    <a:clrScheme name="Inkwell">
      <a:dk1>
        <a:sysClr val="windowText" lastClr="000000"/>
      </a:dk1>
      <a:lt1>
        <a:sysClr val="window" lastClr="FFFFFF"/>
      </a:lt1>
      <a:dk2>
        <a:srgbClr val="584D2E"/>
      </a:dk2>
      <a:lt2>
        <a:srgbClr val="EFE7C3"/>
      </a:lt2>
      <a:accent1>
        <a:srgbClr val="860908"/>
      </a:accent1>
      <a:accent2>
        <a:srgbClr val="4A0505"/>
      </a:accent2>
      <a:accent3>
        <a:srgbClr val="7A500A"/>
      </a:accent3>
      <a:accent4>
        <a:srgbClr val="C47810"/>
      </a:accent4>
      <a:accent5>
        <a:srgbClr val="827752"/>
      </a:accent5>
      <a:accent6>
        <a:srgbClr val="B5BB83"/>
      </a:accent6>
      <a:hlink>
        <a:srgbClr val="C47810"/>
      </a:hlink>
      <a:folHlink>
        <a:srgbClr val="F0A43A"/>
      </a:folHlink>
    </a:clrScheme>
    <a:fontScheme name="Inkwell">
      <a:majorFont>
        <a:latin typeface="Goudy Old Style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Goudy Old Style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Inkwell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30000"/>
              </a:schemeClr>
              <a:schemeClr val="phClr">
                <a:alpha val="10000"/>
                <a:satMod val="12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150000"/>
              </a:schemeClr>
              <a:schemeClr val="phClr">
                <a:alpha val="10000"/>
                <a:satMod val="120000"/>
              </a:schemeClr>
            </a:duotone>
          </a:blip>
          <a:stretch/>
        </a:blip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101600" dist="38100" dir="5400000" rotWithShape="0">
              <a:srgbClr val="000000">
                <a:alpha val="7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  <a:softEdge rad="25400"/>
          </a:effectLst>
        </a:effectStyle>
      </a:effectStyleLst>
      <a:bgFillStyleLst>
        <a:blipFill rotWithShape="1">
          <a:blip xmlns:r="http://schemas.openxmlformats.org/officeDocument/2006/relationships" r:embed="rId3"/>
          <a:stretch/>
        </a:blipFill>
        <a:blipFill rotWithShape="1">
          <a:blip xmlns:r="http://schemas.openxmlformats.org/officeDocument/2006/relationships" r:embed="rId4"/>
          <a:stretch/>
        </a:blipFill>
        <a:blipFill rotWithShape="1">
          <a:blip xmlns:r="http://schemas.openxmlformats.org/officeDocument/2006/relationships" r:embed="rId5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Inkwell.thmx</Template>
  <TotalTime>44</TotalTime>
  <Words>294</Words>
  <Application>Microsoft Office PowerPoint</Application>
  <PresentationFormat>Předvádění na obrazovce (4:3)</PresentationFormat>
  <Paragraphs>81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Inkwell</vt:lpstr>
      <vt:lpstr> </vt:lpstr>
      <vt:lpstr>Prezentace aplikace PowerPoint</vt:lpstr>
      <vt:lpstr>SLOVESA</vt:lpstr>
      <vt:lpstr>CVIČENÍ č. 1</vt:lpstr>
      <vt:lpstr>CVIČENÍ č. 2</vt:lpstr>
      <vt:lpstr>CVIČENÍ č. 3</vt:lpstr>
      <vt:lpstr>CVIČENÍ č. 3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POJEM SLOVESA</dc:title>
  <dc:creator>Lukáš Novák</dc:creator>
  <cp:lastModifiedBy>pc</cp:lastModifiedBy>
  <cp:revision>17</cp:revision>
  <dcterms:created xsi:type="dcterms:W3CDTF">2014-03-30T16:47:59Z</dcterms:created>
  <dcterms:modified xsi:type="dcterms:W3CDTF">2014-09-10T11:53:26Z</dcterms:modified>
</cp:coreProperties>
</file>