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240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365248"/>
            <a:ext cx="7772400" cy="978408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352800"/>
            <a:ext cx="7772400" cy="877824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2B648-0923-FE45-AAF9-89D5D45C2DF3}" type="datetimeFigureOut">
              <a:rPr lang="en-US" smtClean="0"/>
              <a:pPr/>
              <a:t>9/10/2014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C6CA-8D25-8D49-8180-EA9743D9AA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869141"/>
            <a:ext cx="7770813" cy="4257022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2B648-0923-FE45-AAF9-89D5D45C2DF3}" type="datetimeFigureOut">
              <a:rPr lang="en-US" smtClean="0"/>
              <a:pPr/>
              <a:t>9/10/2014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C6CA-8D25-8D49-8180-EA9743D9AA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4267200"/>
            <a:ext cx="7772400" cy="977153"/>
          </a:xfrm>
        </p:spPr>
        <p:txBody>
          <a:bodyPr anchor="b" anchorCtr="0">
            <a:noAutofit/>
          </a:bodyPr>
          <a:lstStyle>
            <a:lvl1pPr>
              <a:defRPr sz="5400"/>
            </a:lvl1pPr>
          </a:lstStyle>
          <a:p>
            <a:r>
              <a:rPr lang="cs-CZ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799" y="5257800"/>
            <a:ext cx="7770813" cy="874058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2B648-0923-FE45-AAF9-89D5D45C2DF3}" type="datetimeFigureOut">
              <a:rPr lang="en-US" smtClean="0"/>
              <a:pPr/>
              <a:t>9/10/2014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C6CA-8D25-8D49-8180-EA9743D9AA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13"/>
          </p:nvPr>
        </p:nvSpPr>
        <p:spPr>
          <a:xfrm rot="21540000">
            <a:off x="2056196" y="424650"/>
            <a:ext cx="5031609" cy="337580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>
              <a:buFont typeface="Arial" pitchFamily="34" charset="0"/>
              <a:buNone/>
              <a:defRPr/>
            </a:lvl1pPr>
          </a:lstStyle>
          <a:p>
            <a:r>
              <a:rPr lang="cs-CZ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90600"/>
            <a:ext cx="7770813" cy="1743075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756647"/>
            <a:ext cx="7770813" cy="1281953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FontTx/>
              <a:buNone/>
              <a:defRPr sz="2000" kern="1200">
                <a:solidFill>
                  <a:schemeClr val="tx1">
                    <a:tint val="75000"/>
                  </a:schemeClr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2B648-0923-FE45-AAF9-89D5D45C2DF3}" type="datetimeFigureOut">
              <a:rPr lang="en-US" smtClean="0"/>
              <a:pPr/>
              <a:t>9/10/2014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C6CA-8D25-8D49-8180-EA9743D9AA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21023"/>
            <a:ext cx="7770813" cy="1429871"/>
          </a:xfrm>
        </p:spPr>
        <p:txBody>
          <a:bodyPr/>
          <a:lstStyle/>
          <a:p>
            <a:r>
              <a:rPr lang="cs-CZ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760538"/>
            <a:ext cx="3611880" cy="4365625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 marL="2398713" indent="-336550">
              <a:defRPr sz="1800"/>
            </a:lvl8pPr>
            <a:lvl9pPr marL="2398713" indent="-336550"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4733" y="1760538"/>
            <a:ext cx="3611880" cy="4365625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 marL="2398713" indent="-336550">
              <a:defRPr sz="1800"/>
            </a:lvl8pPr>
            <a:lvl9pPr marL="2398713" indent="-336550"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2B648-0923-FE45-AAF9-89D5D45C2DF3}" type="datetimeFigureOut">
              <a:rPr lang="en-US" smtClean="0"/>
              <a:pPr/>
              <a:t>9/10/2014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C6CA-8D25-8D49-8180-EA9743D9AA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21023"/>
            <a:ext cx="7770813" cy="1429871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50895"/>
            <a:ext cx="3611880" cy="614082"/>
          </a:xfrm>
        </p:spPr>
        <p:txBody>
          <a:bodyPr anchor="b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438400"/>
            <a:ext cx="3611880" cy="3687762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 marL="2398713" indent="-336550">
              <a:defRPr sz="1600"/>
            </a:lvl8pPr>
            <a:lvl9pPr marL="2398713" indent="-336550"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45526" y="1550895"/>
            <a:ext cx="3611880" cy="614082"/>
          </a:xfrm>
        </p:spPr>
        <p:txBody>
          <a:bodyPr anchor="b" anchorCtr="0">
            <a:noAutofit/>
          </a:bodyPr>
          <a:lstStyle>
            <a:lvl1pPr marL="0" indent="0" algn="ctr">
              <a:spcBef>
                <a:spcPts val="0"/>
              </a:spcBef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45526" y="2438400"/>
            <a:ext cx="3611880" cy="3687762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 marL="2398713" indent="-336550">
              <a:defRPr sz="1600"/>
            </a:lvl8pPr>
            <a:lvl9pPr marL="2398713" indent="-336550"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2B648-0923-FE45-AAF9-89D5D45C2DF3}" type="datetimeFigureOut">
              <a:rPr lang="en-US" smtClean="0"/>
              <a:pPr/>
              <a:t>9/10/2014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C6CA-8D25-8D49-8180-EA9743D9AAC8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786205" y="2191871"/>
            <a:ext cx="3429000" cy="1588"/>
          </a:xfrm>
          <a:prstGeom prst="line">
            <a:avLst/>
          </a:prstGeom>
          <a:ln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4936966" y="2191871"/>
            <a:ext cx="3429000" cy="1588"/>
          </a:xfrm>
          <a:prstGeom prst="line">
            <a:avLst/>
          </a:prstGeom>
          <a:ln>
            <a:solidFill>
              <a:srgbClr val="FFFFFF">
                <a:alpha val="4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2B648-0923-FE45-AAF9-89D5D45C2DF3}" type="datetimeFigureOut">
              <a:rPr lang="en-US" smtClean="0"/>
              <a:pPr/>
              <a:t>9/10/2014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C6CA-8D25-8D49-8180-EA9743D9AA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2B648-0923-FE45-AAF9-89D5D45C2DF3}" type="datetimeFigureOut">
              <a:rPr lang="en-US" smtClean="0"/>
              <a:pPr/>
              <a:t>9/10/2014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C6CA-8D25-8D49-8180-EA9743D9AA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8905" y="971550"/>
            <a:ext cx="3657600" cy="1162050"/>
          </a:xfrm>
        </p:spPr>
        <p:txBody>
          <a:bodyPr anchor="b">
            <a:noAutofit/>
          </a:bodyPr>
          <a:lstStyle>
            <a:lvl1pPr algn="l">
              <a:defRPr sz="3600" b="0"/>
            </a:lvl1pPr>
          </a:lstStyle>
          <a:p>
            <a:r>
              <a:rPr lang="cs-CZ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457200"/>
            <a:ext cx="3657600" cy="5668963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 marL="2398713" indent="-336550">
              <a:defRPr sz="1800"/>
            </a:lvl8pPr>
            <a:lvl9pPr marL="2398713" indent="-336550"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8905" y="2133601"/>
            <a:ext cx="3657600" cy="3581400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2B648-0923-FE45-AAF9-89D5D45C2DF3}" type="datetimeFigureOut">
              <a:rPr lang="en-US" smtClean="0"/>
              <a:pPr/>
              <a:t>9/10/2014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C6CA-8D25-8D49-8180-EA9743D9AA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5082" y="969264"/>
            <a:ext cx="3657600" cy="1161288"/>
          </a:xfrm>
        </p:spPr>
        <p:txBody>
          <a:bodyPr anchor="b">
            <a:noAutofit/>
          </a:bodyPr>
          <a:lstStyle>
            <a:lvl1pPr algn="l">
              <a:defRPr sz="36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63388" y="510988"/>
            <a:ext cx="3657600" cy="5553636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99853" y="2130552"/>
            <a:ext cx="3657600" cy="3584448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spcBef>
                <a:spcPts val="1000"/>
              </a:spcBef>
              <a:buNone/>
              <a:defRPr sz="18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FontTx/>
              <a:buNone/>
            </a:pPr>
            <a:r>
              <a:rPr lang="cs-CZ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2B648-0923-FE45-AAF9-89D5D45C2DF3}" type="datetimeFigureOut">
              <a:rPr lang="en-US" smtClean="0"/>
              <a:pPr/>
              <a:t>9/10/2014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C6CA-8D25-8D49-8180-EA9743D9AA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51376"/>
            <a:ext cx="7776882" cy="1014984"/>
          </a:xfrm>
        </p:spPr>
        <p:txBody>
          <a:bodyPr anchor="b">
            <a:noAutofit/>
          </a:bodyPr>
          <a:lstStyle>
            <a:lvl1pPr algn="ctr">
              <a:defRPr sz="36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457199"/>
            <a:ext cx="5486400" cy="3644153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571" y="5181599"/>
            <a:ext cx="7776882" cy="950259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FontTx/>
              <a:buNone/>
            </a:pPr>
            <a:r>
              <a:rPr lang="cs-CZ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2B648-0923-FE45-AAF9-89D5D45C2DF3}" type="datetimeFigureOut">
              <a:rPr lang="en-US" smtClean="0"/>
              <a:pPr/>
              <a:t>9/10/2014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C6CA-8D25-8D49-8180-EA9743D9AA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orybo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55141"/>
            <a:ext cx="7776882" cy="1013011"/>
          </a:xfrm>
        </p:spPr>
        <p:txBody>
          <a:bodyPr anchor="b">
            <a:noAutofit/>
          </a:bodyPr>
          <a:lstStyle>
            <a:lvl1pPr algn="ctr">
              <a:defRPr sz="3600" b="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457200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571" y="5181599"/>
            <a:ext cx="7776882" cy="950259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FontTx/>
              <a:buNone/>
            </a:pPr>
            <a:r>
              <a:rPr lang="cs-CZ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2B648-0923-FE45-AAF9-89D5D45C2DF3}" type="datetimeFigureOut">
              <a:rPr lang="en-US" smtClean="0"/>
              <a:pPr/>
              <a:t>9/10/2014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C6CA-8D25-8D49-8180-EA9743D9AAC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Picture Placeholder 2"/>
          <p:cNvSpPr>
            <a:spLocks noGrp="1"/>
          </p:cNvSpPr>
          <p:nvPr>
            <p:ph type="pic" idx="13"/>
          </p:nvPr>
        </p:nvSpPr>
        <p:spPr>
          <a:xfrm>
            <a:off x="685800" y="2455433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Drag picture to placeholder or click icon to add</a:t>
            </a:r>
            <a:endParaRPr/>
          </a:p>
        </p:txBody>
      </p:sp>
      <p:sp>
        <p:nvSpPr>
          <p:cNvPr id="16" name="Picture Placeholder 2"/>
          <p:cNvSpPr>
            <a:spLocks noGrp="1"/>
          </p:cNvSpPr>
          <p:nvPr>
            <p:ph type="pic" idx="14"/>
          </p:nvPr>
        </p:nvSpPr>
        <p:spPr>
          <a:xfrm>
            <a:off x="3412490" y="457200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Drag picture to placeholder or click icon to add</a:t>
            </a:r>
            <a:endParaRPr/>
          </a:p>
        </p:txBody>
      </p:sp>
      <p:sp>
        <p:nvSpPr>
          <p:cNvPr id="17" name="Picture Placeholder 2"/>
          <p:cNvSpPr>
            <a:spLocks noGrp="1"/>
          </p:cNvSpPr>
          <p:nvPr>
            <p:ph type="pic" idx="15"/>
          </p:nvPr>
        </p:nvSpPr>
        <p:spPr>
          <a:xfrm>
            <a:off x="3412490" y="2455433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Drag picture to placeholder or click icon to add</a:t>
            </a:r>
            <a:endParaRPr/>
          </a:p>
        </p:txBody>
      </p:sp>
      <p:sp>
        <p:nvSpPr>
          <p:cNvPr id="18" name="Picture Placeholder 2"/>
          <p:cNvSpPr>
            <a:spLocks noGrp="1"/>
          </p:cNvSpPr>
          <p:nvPr>
            <p:ph type="pic" idx="16"/>
          </p:nvPr>
        </p:nvSpPr>
        <p:spPr>
          <a:xfrm>
            <a:off x="6139180" y="457200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Drag picture to placeholder or click icon to add</a:t>
            </a:r>
            <a:endParaRPr/>
          </a:p>
        </p:txBody>
      </p:sp>
      <p:sp>
        <p:nvSpPr>
          <p:cNvPr id="19" name="Picture Placeholder 2"/>
          <p:cNvSpPr>
            <a:spLocks noGrp="1"/>
          </p:cNvSpPr>
          <p:nvPr>
            <p:ph type="pic" idx="17"/>
          </p:nvPr>
        </p:nvSpPr>
        <p:spPr>
          <a:xfrm>
            <a:off x="6139180" y="2455433"/>
            <a:ext cx="2331720" cy="1645920"/>
          </a:xfrm>
          <a:solidFill>
            <a:schemeClr val="bg1">
              <a:lumMod val="75000"/>
              <a:lumOff val="25000"/>
            </a:schemeClr>
          </a:solidFill>
          <a:ln w="88900">
            <a:solidFill>
              <a:schemeClr val="tx1"/>
            </a:solidFill>
            <a:miter lim="800000"/>
          </a:ln>
          <a:effectLst>
            <a:outerShdw blurRad="1270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ts val="2000"/>
              </a:spcBef>
              <a:buFont typeface="Arial" pitchFamily="34" charset="0"/>
              <a:buNone/>
              <a:defRPr sz="2200" kern="1200">
                <a:solidFill>
                  <a:schemeClr val="tx1"/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2B648-0923-FE45-AAF9-89D5D45C2DF3}" type="datetimeFigureOut">
              <a:rPr lang="en-US" smtClean="0"/>
              <a:pPr/>
              <a:t>9/10/2014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C6CA-8D25-8D49-8180-EA9743D9AA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533400"/>
            <a:ext cx="1600200" cy="5592763"/>
          </a:xfrm>
        </p:spPr>
        <p:txBody>
          <a:bodyPr vert="eaVert"/>
          <a:lstStyle/>
          <a:p>
            <a:r>
              <a:rPr lang="cs-CZ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533400"/>
            <a:ext cx="6019800" cy="5592763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2B648-0923-FE45-AAF9-89D5D45C2DF3}" type="datetimeFigureOut">
              <a:rPr lang="en-US" smtClean="0"/>
              <a:pPr/>
              <a:t>9/10/2014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D7C6CA-8D25-8D49-8180-EA9743D9AAC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121023"/>
            <a:ext cx="7770813" cy="142987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r>
              <a:rPr lang="cs-CZ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752600"/>
            <a:ext cx="7770813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20435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effectLst>
                  <a:outerShdw blurRad="50800" dist="38100" dir="5400000" sx="101000" sy="101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D2B648-0923-FE45-AAF9-89D5D45C2DF3}" type="datetimeFigureOut">
              <a:rPr lang="en-US" smtClean="0"/>
              <a:pPr/>
              <a:t>9/10/2014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05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effectLst>
                  <a:outerShdw blurRad="50800" dist="38100" dir="5400000" sx="101000" sy="101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229100" y="6356350"/>
            <a:ext cx="685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effectLst>
                  <a:outerShdw blurRad="50800" dist="38100" dir="5400000" sx="101000" sy="101000" algn="t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75D7C6CA-8D25-8D49-8180-EA9743D9AAC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FontTx/>
        <a:buBlip>
          <a:blip r:embed="rId16"/>
        </a:buBlip>
        <a:defRPr sz="22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FontTx/>
        <a:buBlip>
          <a:blip r:embed="rId16"/>
        </a:buBlip>
        <a:defRPr sz="20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FontTx/>
        <a:buBlip>
          <a:blip r:embed="rId16"/>
        </a:buBlip>
        <a:defRPr sz="18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FontTx/>
        <a:buBlip>
          <a:blip r:embed="rId16"/>
        </a:buBlip>
        <a:defRPr sz="18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FontTx/>
        <a:buBlip>
          <a:blip r:embed="rId16"/>
        </a:buBlip>
        <a:defRPr sz="1800" kern="120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5pPr>
      <a:lvl6pPr marL="2055813" indent="-336550" algn="l" defTabSz="914400" rtl="0" eaLnBrk="1" latinLnBrk="0" hangingPunct="1">
        <a:spcBef>
          <a:spcPct val="20000"/>
        </a:spcBef>
        <a:buFontTx/>
        <a:buBlip>
          <a:blip r:embed="rId16"/>
        </a:buBlip>
        <a:defRPr lang="en-US" sz="180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6pPr>
      <a:lvl7pPr marL="2398713" indent="-336550" algn="l" defTabSz="914400" rtl="0" eaLnBrk="1" latinLnBrk="0" hangingPunct="1">
        <a:spcBef>
          <a:spcPct val="20000"/>
        </a:spcBef>
        <a:buFontTx/>
        <a:buBlip>
          <a:blip r:embed="rId16"/>
        </a:buBlip>
        <a:defRPr lang="en-US" sz="180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7pPr>
      <a:lvl8pPr marL="2743200" indent="-336550" algn="l" defTabSz="914400" rtl="0" eaLnBrk="1" latinLnBrk="0" hangingPunct="1">
        <a:spcBef>
          <a:spcPct val="20000"/>
        </a:spcBef>
        <a:buFontTx/>
        <a:buBlip>
          <a:blip r:embed="rId16"/>
        </a:buBlip>
        <a:defRPr lang="en-US" sz="1800" kern="1200" dirty="0" smtClean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8pPr>
      <a:lvl9pPr marL="3087688" indent="-336550" algn="l" defTabSz="914400" rtl="0" eaLnBrk="1" latinLnBrk="0" hangingPunct="1">
        <a:spcBef>
          <a:spcPct val="20000"/>
        </a:spcBef>
        <a:buFontTx/>
        <a:buBlip>
          <a:blip r:embed="rId16"/>
        </a:buBlip>
        <a:defRPr lang="en-US" sz="1800" kern="1200" dirty="0">
          <a:solidFill>
            <a:schemeClr val="tx1"/>
          </a:solidFill>
          <a:effectLst>
            <a:outerShdw blurRad="50800" dist="50800" dir="5400000" sx="101000" sy="101000" algn="t" rotWithShape="0">
              <a:prstClr val="black">
                <a:alpha val="40000"/>
              </a:prst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9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188055683"/>
              </p:ext>
            </p:extLst>
          </p:nvPr>
        </p:nvGraphicFramePr>
        <p:xfrm>
          <a:off x="468313" y="1844675"/>
          <a:ext cx="8229600" cy="4744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VY_32_INOVACE_15_06_časování</a:t>
                      </a:r>
                      <a:r>
                        <a:rPr lang="cs-CZ" sz="1400" baseline="0" smtClean="0">
                          <a:solidFill>
                            <a:srgbClr val="0070C0"/>
                          </a:solidFill>
                        </a:rPr>
                        <a:t> 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sloves</a:t>
                      </a:r>
                      <a:endParaRPr lang="cs-CZ" sz="1400" dirty="0" smtClean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Jazyk a jazyková komunikace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Předmět: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Český jazyk a literatura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Tematický</a:t>
                      </a:r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 okruh: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Jazyková výchova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Slovesa – osoba, číslo, čas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Mgr. Monika Nováková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Listopad 2012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Calibri" pitchFamily="34" charset="0"/>
                        </a:rPr>
                        <a:t>DUM určený  k seznámení žáků  s časováním sloves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Číslo jednotné a množné, čas minulý- přítomný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- budoucí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1051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>
              <a:latin typeface="Verdana"/>
              <a:cs typeface="Verdana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224460"/>
            <a:ext cx="7770813" cy="4257022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Verdana"/>
                <a:cs typeface="Verdana"/>
              </a:rPr>
              <a:t>Prezentace je určená k výkladu a procvičení učiva zaměřeného na:</a:t>
            </a:r>
          </a:p>
          <a:p>
            <a:r>
              <a:rPr lang="cs-CZ" sz="1400" dirty="0" smtClean="0">
                <a:latin typeface="Verdana"/>
                <a:cs typeface="Verdana"/>
              </a:rPr>
              <a:t>Číslo jednotné a množné u sloves</a:t>
            </a:r>
          </a:p>
          <a:p>
            <a:r>
              <a:rPr lang="cs-CZ" sz="1400" dirty="0" smtClean="0">
                <a:latin typeface="Verdana"/>
                <a:cs typeface="Verdana"/>
              </a:rPr>
              <a:t>Čas minulý</a:t>
            </a:r>
          </a:p>
          <a:p>
            <a:r>
              <a:rPr lang="cs-CZ" sz="1400" dirty="0" smtClean="0">
                <a:latin typeface="Verdana"/>
                <a:cs typeface="Verdana"/>
              </a:rPr>
              <a:t>Čas přítomný</a:t>
            </a:r>
          </a:p>
          <a:p>
            <a:r>
              <a:rPr lang="cs-CZ" sz="1400" dirty="0" smtClean="0">
                <a:latin typeface="Verdana"/>
                <a:cs typeface="Verdana"/>
              </a:rPr>
              <a:t>Čas budoucí</a:t>
            </a:r>
          </a:p>
          <a:p>
            <a:r>
              <a:rPr lang="cs-CZ" sz="1400" dirty="0" smtClean="0">
                <a:latin typeface="Verdana"/>
                <a:cs typeface="Verdana"/>
              </a:rPr>
              <a:t>Určování času ve větách</a:t>
            </a:r>
          </a:p>
          <a:p>
            <a:r>
              <a:rPr lang="cs-CZ" sz="1400" dirty="0" smtClean="0">
                <a:latin typeface="Verdana"/>
                <a:cs typeface="Verdana"/>
              </a:rPr>
              <a:t>Doplňování infinitivu</a:t>
            </a:r>
          </a:p>
          <a:p>
            <a:r>
              <a:rPr lang="cs-CZ" sz="1400" dirty="0" smtClean="0">
                <a:latin typeface="Verdana"/>
                <a:cs typeface="Verdana"/>
              </a:rPr>
              <a:t>Určení osoby, čísla, času ve slovních spojeních u sloves</a:t>
            </a:r>
          </a:p>
          <a:p>
            <a:pPr marL="0" indent="0">
              <a:buNone/>
            </a:pPr>
            <a:endParaRPr lang="en-US" dirty="0">
              <a:latin typeface="Verdana"/>
              <a:cs typeface="Verdana"/>
            </a:endParaRP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>
          <a:xfrm>
            <a:off x="357188" y="1785938"/>
            <a:ext cx="8229600" cy="28575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cs-CZ" sz="2200" b="1" i="0" u="none" strike="noStrike" kern="1200" cap="none" spc="0" normalizeH="0" baseline="0" noProof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METODICKÝ POPIS</a:t>
            </a:r>
            <a:endParaRPr kumimoji="0" lang="cs-CZ" sz="22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>
                <a:outerShdw blurRad="50800" dist="50800" dir="5400000" sx="101000" sy="101000" algn="t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31277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Verdana"/>
                <a:cs typeface="Verdana"/>
              </a:rPr>
              <a:t>ČASOVÁNÍ SLOVES</a:t>
            </a:r>
            <a:endParaRPr lang="en-US" dirty="0">
              <a:latin typeface="Verdana"/>
              <a:cs typeface="Verdana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Verdana"/>
                <a:cs typeface="Verdana"/>
              </a:rPr>
              <a:t>U </a:t>
            </a:r>
            <a:r>
              <a:rPr lang="en-US" dirty="0" err="1" smtClean="0">
                <a:latin typeface="Verdana"/>
                <a:cs typeface="Verdana"/>
              </a:rPr>
              <a:t>sloves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určujeme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b="1" dirty="0" err="1" smtClean="0">
                <a:solidFill>
                  <a:schemeClr val="accent3">
                    <a:lumMod val="40000"/>
                    <a:lumOff val="60000"/>
                  </a:schemeClr>
                </a:solidFill>
                <a:latin typeface="Verdana"/>
                <a:cs typeface="Verdana"/>
              </a:rPr>
              <a:t>osobu</a:t>
            </a:r>
            <a:r>
              <a:rPr lang="en-US" dirty="0" smtClean="0">
                <a:latin typeface="Verdana"/>
                <a:cs typeface="Verdana"/>
              </a:rPr>
              <a:t>, </a:t>
            </a:r>
            <a:r>
              <a:rPr lang="en-US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Verdana"/>
                <a:cs typeface="Verdana"/>
              </a:rPr>
              <a:t>číslo</a:t>
            </a:r>
            <a:r>
              <a:rPr lang="en-US" dirty="0" smtClean="0">
                <a:latin typeface="Verdana"/>
                <a:cs typeface="Verdana"/>
              </a:rPr>
              <a:t> a </a:t>
            </a:r>
            <a:r>
              <a:rPr lang="en-US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čas</a:t>
            </a:r>
            <a:r>
              <a:rPr lang="en-US" dirty="0" smtClean="0">
                <a:latin typeface="Verdana"/>
                <a:cs typeface="Verdana"/>
              </a:rPr>
              <a:t>.</a:t>
            </a:r>
          </a:p>
          <a:p>
            <a:pPr marL="0" indent="0">
              <a:buNone/>
            </a:pPr>
            <a:endParaRPr lang="en-US" dirty="0">
              <a:latin typeface="Verdana"/>
              <a:cs typeface="Verdana"/>
            </a:endParaRPr>
          </a:p>
          <a:p>
            <a:pPr marL="0" indent="0">
              <a:buNone/>
            </a:pPr>
            <a:r>
              <a:rPr lang="en-US" dirty="0" smtClean="0">
                <a:latin typeface="Verdana"/>
                <a:cs typeface="Verdana"/>
              </a:rPr>
              <a:t>		</a:t>
            </a:r>
            <a:r>
              <a:rPr lang="en-US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Verdana"/>
                <a:cs typeface="Verdana"/>
              </a:rPr>
              <a:t>jednotné</a:t>
            </a:r>
            <a:r>
              <a:rPr lang="en-US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Verdana"/>
                <a:cs typeface="Verdana"/>
              </a:rPr>
              <a:t> </a:t>
            </a:r>
            <a:r>
              <a:rPr lang="en-US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Verdana"/>
                <a:cs typeface="Verdana"/>
              </a:rPr>
              <a:t>číslo</a:t>
            </a:r>
            <a:r>
              <a:rPr lang="en-US" dirty="0" smtClean="0">
                <a:latin typeface="Verdana"/>
                <a:cs typeface="Verdana"/>
              </a:rPr>
              <a:t>		</a:t>
            </a:r>
            <a:r>
              <a:rPr lang="en-US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Verdana"/>
                <a:cs typeface="Verdana"/>
              </a:rPr>
              <a:t>množné</a:t>
            </a:r>
            <a:r>
              <a:rPr lang="en-US" b="1" i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Verdana"/>
                <a:cs typeface="Verdana"/>
              </a:rPr>
              <a:t> </a:t>
            </a:r>
            <a:r>
              <a:rPr lang="en-US" b="1" i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latin typeface="Verdana"/>
                <a:cs typeface="Verdana"/>
              </a:rPr>
              <a:t>číslo</a:t>
            </a:r>
            <a:endParaRPr lang="en-US" b="1" i="1" dirty="0" smtClean="0">
              <a:solidFill>
                <a:schemeClr val="accent6">
                  <a:lumMod val="40000"/>
                  <a:lumOff val="60000"/>
                </a:schemeClr>
              </a:solidFill>
              <a:latin typeface="Verdana"/>
              <a:cs typeface="Verdana"/>
            </a:endParaRPr>
          </a:p>
          <a:p>
            <a:pPr marL="457200" indent="-457200">
              <a:buAutoNum type="arabicPeriod"/>
            </a:pPr>
            <a:r>
              <a:rPr lang="cs-CZ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Verdana"/>
                <a:cs typeface="Verdana"/>
              </a:rPr>
              <a:t>o</a:t>
            </a:r>
            <a:r>
              <a:rPr lang="en-US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Verdana"/>
                <a:cs typeface="Verdana"/>
              </a:rPr>
              <a:t>soba</a:t>
            </a:r>
            <a:r>
              <a:rPr lang="en-US" dirty="0" smtClean="0">
                <a:latin typeface="Verdana"/>
                <a:cs typeface="Verdana"/>
              </a:rPr>
              <a:t>		</a:t>
            </a:r>
            <a:r>
              <a:rPr lang="en-US" dirty="0" err="1" smtClean="0">
                <a:latin typeface="Verdana"/>
                <a:cs typeface="Verdana"/>
              </a:rPr>
              <a:t>já</a:t>
            </a:r>
            <a:r>
              <a:rPr lang="en-US" dirty="0" smtClean="0">
                <a:latin typeface="Verdana"/>
                <a:cs typeface="Verdana"/>
              </a:rPr>
              <a:t>				my</a:t>
            </a:r>
          </a:p>
          <a:p>
            <a:pPr marL="457200" indent="-457200">
              <a:buAutoNum type="arabicPeriod"/>
            </a:pPr>
            <a:r>
              <a:rPr lang="cs-CZ" dirty="0" err="1">
                <a:solidFill>
                  <a:schemeClr val="accent3">
                    <a:lumMod val="40000"/>
                    <a:lumOff val="60000"/>
                  </a:schemeClr>
                </a:solidFill>
                <a:latin typeface="Verdana"/>
                <a:cs typeface="Verdana"/>
              </a:rPr>
              <a:t>o</a:t>
            </a:r>
            <a:r>
              <a:rPr lang="en-US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Verdana"/>
                <a:cs typeface="Verdana"/>
              </a:rPr>
              <a:t>soba</a:t>
            </a:r>
            <a:r>
              <a:rPr lang="en-US" dirty="0" smtClean="0">
                <a:latin typeface="Verdana"/>
                <a:cs typeface="Verdana"/>
              </a:rPr>
              <a:t>		ty				</a:t>
            </a:r>
            <a:r>
              <a:rPr lang="en-US" dirty="0" err="1" smtClean="0">
                <a:latin typeface="Verdana"/>
                <a:cs typeface="Verdana"/>
              </a:rPr>
              <a:t>vy</a:t>
            </a:r>
            <a:endParaRPr lang="en-US" dirty="0" smtClean="0">
              <a:latin typeface="Verdana"/>
              <a:cs typeface="Verdana"/>
            </a:endParaRPr>
          </a:p>
          <a:p>
            <a:pPr marL="457200" indent="-457200">
              <a:buAutoNum type="arabicPeriod"/>
            </a:pPr>
            <a:r>
              <a:rPr lang="cs-CZ" dirty="0">
                <a:solidFill>
                  <a:schemeClr val="accent3">
                    <a:lumMod val="40000"/>
                    <a:lumOff val="60000"/>
                  </a:schemeClr>
                </a:solidFill>
                <a:latin typeface="Verdana"/>
                <a:cs typeface="Verdana"/>
              </a:rPr>
              <a:t>o</a:t>
            </a:r>
            <a:r>
              <a:rPr lang="en-US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Verdana"/>
                <a:cs typeface="Verdana"/>
              </a:rPr>
              <a:t>soba</a:t>
            </a:r>
            <a:r>
              <a:rPr lang="en-US" dirty="0" smtClean="0">
                <a:latin typeface="Verdana"/>
                <a:cs typeface="Verdana"/>
              </a:rPr>
              <a:t>		on				</a:t>
            </a:r>
            <a:r>
              <a:rPr lang="en-US" dirty="0" err="1" smtClean="0">
                <a:latin typeface="Verdana"/>
                <a:cs typeface="Verdana"/>
              </a:rPr>
              <a:t>oni</a:t>
            </a:r>
            <a:endParaRPr lang="en-US" dirty="0">
              <a:latin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945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ČASOVÁNÍ SLOVES</a:t>
            </a:r>
            <a:endParaRPr lang="en-US" dirty="0">
              <a:solidFill>
                <a:schemeClr val="accent4">
                  <a:lumMod val="60000"/>
                  <a:lumOff val="40000"/>
                </a:schemeClr>
              </a:solidFill>
              <a:latin typeface="Verdana"/>
              <a:cs typeface="Verdana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>
                <a:latin typeface="Verdana"/>
                <a:cs typeface="Verdana"/>
              </a:rPr>
              <a:t>Základní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tvar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slovesa</a:t>
            </a:r>
            <a:r>
              <a:rPr lang="en-US" dirty="0" smtClean="0">
                <a:latin typeface="Verdana"/>
                <a:cs typeface="Verdana"/>
              </a:rPr>
              <a:t> je INFINITIV. </a:t>
            </a:r>
            <a:r>
              <a:rPr lang="en-US" dirty="0" err="1" smtClean="0">
                <a:latin typeface="Verdana"/>
                <a:cs typeface="Verdana"/>
              </a:rPr>
              <a:t>Slovesa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časujeme</a:t>
            </a:r>
            <a:r>
              <a:rPr lang="en-US" dirty="0" smtClean="0">
                <a:latin typeface="Verdana"/>
                <a:cs typeface="Verdana"/>
              </a:rPr>
              <a:t>. </a:t>
            </a:r>
            <a:r>
              <a:rPr lang="en-US" dirty="0" err="1" smtClean="0">
                <a:latin typeface="Verdana"/>
                <a:cs typeface="Verdana"/>
              </a:rPr>
              <a:t>Rozlišujeme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čas</a:t>
            </a:r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 </a:t>
            </a:r>
            <a:r>
              <a:rPr lang="en-US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minulý</a:t>
            </a:r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, </a:t>
            </a:r>
            <a:r>
              <a:rPr lang="en-US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přítomný</a:t>
            </a:r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 </a:t>
            </a:r>
            <a:b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</a:br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a </a:t>
            </a:r>
            <a:r>
              <a:rPr lang="en-US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budoucí</a:t>
            </a:r>
            <a:r>
              <a:rPr lang="en-US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.</a:t>
            </a:r>
          </a:p>
          <a:p>
            <a:pPr marL="0" indent="0">
              <a:buNone/>
            </a:pPr>
            <a:endParaRPr lang="en-US" dirty="0">
              <a:latin typeface="Verdana"/>
              <a:cs typeface="Verdana"/>
            </a:endParaRPr>
          </a:p>
          <a:p>
            <a:pPr marL="0" indent="0">
              <a:buNone/>
            </a:pPr>
            <a:r>
              <a:rPr lang="en-US" dirty="0" smtClean="0">
                <a:latin typeface="Verdana"/>
                <a:cs typeface="Verdana"/>
              </a:rPr>
              <a:t>			</a:t>
            </a:r>
            <a:r>
              <a:rPr lang="en-US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čas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 </a:t>
            </a:r>
            <a:r>
              <a:rPr lang="en-US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minulý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 </a:t>
            </a:r>
            <a:r>
              <a:rPr lang="en-US" dirty="0" smtClean="0">
                <a:latin typeface="Verdana"/>
                <a:cs typeface="Verdana"/>
              </a:rPr>
              <a:t>– </a:t>
            </a:r>
            <a:r>
              <a:rPr lang="en-US" dirty="0" err="1" smtClean="0">
                <a:latin typeface="Verdana"/>
                <a:cs typeface="Verdana"/>
              </a:rPr>
              <a:t>psát</a:t>
            </a:r>
            <a:endParaRPr lang="en-US" dirty="0">
              <a:latin typeface="Verdana"/>
              <a:cs typeface="Verdana"/>
            </a:endParaRPr>
          </a:p>
          <a:p>
            <a:pPr marL="457200" indent="-457200">
              <a:buAutoNum type="arabicPeriod"/>
            </a:pPr>
            <a:r>
              <a:rPr lang="en-US" dirty="0" err="1" smtClean="0">
                <a:latin typeface="Verdana"/>
                <a:cs typeface="Verdana"/>
              </a:rPr>
              <a:t>Já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jsem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psal</a:t>
            </a:r>
            <a:r>
              <a:rPr lang="en-US" dirty="0" smtClean="0">
                <a:latin typeface="Verdana"/>
                <a:cs typeface="Verdana"/>
              </a:rPr>
              <a:t>.		1. My </a:t>
            </a:r>
            <a:r>
              <a:rPr lang="en-US" dirty="0" err="1" smtClean="0">
                <a:latin typeface="Verdana"/>
                <a:cs typeface="Verdana"/>
              </a:rPr>
              <a:t>jsme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psali</a:t>
            </a:r>
            <a:r>
              <a:rPr lang="en-US" dirty="0" smtClean="0">
                <a:latin typeface="Verdana"/>
                <a:cs typeface="Verdana"/>
              </a:rPr>
              <a:t>.</a:t>
            </a:r>
          </a:p>
          <a:p>
            <a:pPr marL="457200" indent="-457200">
              <a:buAutoNum type="arabicPeriod"/>
            </a:pPr>
            <a:r>
              <a:rPr lang="en-US" dirty="0" smtClean="0">
                <a:latin typeface="Verdana"/>
                <a:cs typeface="Verdana"/>
              </a:rPr>
              <a:t>Ty </a:t>
            </a:r>
            <a:r>
              <a:rPr lang="en-US" dirty="0" err="1" smtClean="0">
                <a:latin typeface="Verdana"/>
                <a:cs typeface="Verdana"/>
              </a:rPr>
              <a:t>jsi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psal</a:t>
            </a:r>
            <a:r>
              <a:rPr lang="en-US" dirty="0" smtClean="0">
                <a:latin typeface="Verdana"/>
                <a:cs typeface="Verdana"/>
              </a:rPr>
              <a:t>.		2. </a:t>
            </a:r>
            <a:r>
              <a:rPr lang="en-US" dirty="0" err="1" smtClean="0">
                <a:latin typeface="Verdana"/>
                <a:cs typeface="Verdana"/>
              </a:rPr>
              <a:t>Vy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jste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psali</a:t>
            </a:r>
            <a:r>
              <a:rPr lang="en-US" dirty="0" smtClean="0">
                <a:latin typeface="Verdana"/>
                <a:cs typeface="Verdana"/>
              </a:rPr>
              <a:t>.</a:t>
            </a:r>
          </a:p>
          <a:p>
            <a:pPr marL="457200" indent="-457200">
              <a:buAutoNum type="arabicPeriod"/>
            </a:pPr>
            <a:r>
              <a:rPr lang="en-US" dirty="0" smtClean="0">
                <a:latin typeface="Verdana"/>
                <a:cs typeface="Verdana"/>
              </a:rPr>
              <a:t>On </a:t>
            </a:r>
            <a:r>
              <a:rPr lang="en-US" dirty="0" err="1" smtClean="0">
                <a:latin typeface="Verdana"/>
                <a:cs typeface="Verdana"/>
              </a:rPr>
              <a:t>psal</a:t>
            </a:r>
            <a:r>
              <a:rPr lang="en-US" dirty="0" smtClean="0">
                <a:latin typeface="Verdana"/>
                <a:cs typeface="Verdana"/>
              </a:rPr>
              <a:t>.			3. Oni </a:t>
            </a:r>
            <a:r>
              <a:rPr lang="en-US" dirty="0" err="1" smtClean="0">
                <a:latin typeface="Verdana"/>
                <a:cs typeface="Verdana"/>
              </a:rPr>
              <a:t>psali</a:t>
            </a:r>
            <a:endParaRPr lang="en-US" dirty="0" smtClean="0">
              <a:latin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3311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Verdana"/>
                <a:cs typeface="Verdana"/>
              </a:rPr>
              <a:t>ČASOVÁNÍ SLOVES</a:t>
            </a:r>
            <a:endParaRPr lang="en-US" dirty="0">
              <a:latin typeface="Verdana"/>
              <a:cs typeface="Verdana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>
                <a:latin typeface="Verdana"/>
                <a:cs typeface="Verdana"/>
              </a:rPr>
              <a:t>		</a:t>
            </a:r>
            <a:r>
              <a:rPr lang="en-US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čas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 </a:t>
            </a:r>
            <a:r>
              <a:rPr lang="en-US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přítomný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 </a:t>
            </a:r>
            <a:r>
              <a:rPr lang="en-US" dirty="0" smtClean="0">
                <a:latin typeface="Verdana"/>
                <a:cs typeface="Verdana"/>
              </a:rPr>
              <a:t>– </a:t>
            </a:r>
            <a:r>
              <a:rPr lang="en-US" dirty="0" err="1" smtClean="0">
                <a:latin typeface="Verdana"/>
                <a:cs typeface="Verdana"/>
              </a:rPr>
              <a:t>psát</a:t>
            </a:r>
            <a:endParaRPr lang="en-US" dirty="0" smtClean="0">
              <a:latin typeface="Verdana"/>
              <a:cs typeface="Verdana"/>
            </a:endParaRPr>
          </a:p>
          <a:p>
            <a:pPr marL="457200" indent="-457200">
              <a:buAutoNum type="arabicPeriod"/>
            </a:pPr>
            <a:r>
              <a:rPr lang="en-US" dirty="0" err="1" smtClean="0">
                <a:latin typeface="Verdana"/>
                <a:cs typeface="Verdana"/>
              </a:rPr>
              <a:t>Já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píšu</a:t>
            </a:r>
            <a:r>
              <a:rPr lang="en-US" dirty="0" smtClean="0">
                <a:latin typeface="Verdana"/>
                <a:cs typeface="Verdana"/>
              </a:rPr>
              <a:t>.				1. My </a:t>
            </a:r>
            <a:r>
              <a:rPr lang="en-US" dirty="0" err="1" smtClean="0">
                <a:latin typeface="Verdana"/>
                <a:cs typeface="Verdana"/>
              </a:rPr>
              <a:t>píšeme</a:t>
            </a:r>
            <a:r>
              <a:rPr lang="en-US" dirty="0" smtClean="0">
                <a:latin typeface="Verdana"/>
                <a:cs typeface="Verdana"/>
              </a:rPr>
              <a:t>.</a:t>
            </a:r>
          </a:p>
          <a:p>
            <a:pPr marL="457200" indent="-457200">
              <a:buAutoNum type="arabicPeriod"/>
            </a:pPr>
            <a:r>
              <a:rPr lang="en-US" dirty="0" smtClean="0">
                <a:latin typeface="Verdana"/>
                <a:cs typeface="Verdana"/>
              </a:rPr>
              <a:t>Ty </a:t>
            </a:r>
            <a:r>
              <a:rPr lang="en-US" dirty="0" err="1" smtClean="0">
                <a:latin typeface="Verdana"/>
                <a:cs typeface="Verdana"/>
              </a:rPr>
              <a:t>píšeš</a:t>
            </a:r>
            <a:r>
              <a:rPr lang="en-US" dirty="0" smtClean="0">
                <a:latin typeface="Verdana"/>
                <a:cs typeface="Verdana"/>
              </a:rPr>
              <a:t>.				2. </a:t>
            </a:r>
            <a:r>
              <a:rPr lang="en-US" dirty="0" err="1" smtClean="0">
                <a:latin typeface="Verdana"/>
                <a:cs typeface="Verdana"/>
              </a:rPr>
              <a:t>Vy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píšete</a:t>
            </a:r>
            <a:r>
              <a:rPr lang="en-US" dirty="0" smtClean="0">
                <a:latin typeface="Verdana"/>
                <a:cs typeface="Verdana"/>
              </a:rPr>
              <a:t>.</a:t>
            </a:r>
          </a:p>
          <a:p>
            <a:pPr marL="457200" indent="-457200">
              <a:buAutoNum type="arabicPeriod"/>
            </a:pPr>
            <a:r>
              <a:rPr lang="en-US" dirty="0" smtClean="0">
                <a:latin typeface="Verdana"/>
                <a:cs typeface="Verdana"/>
              </a:rPr>
              <a:t>On </a:t>
            </a:r>
            <a:r>
              <a:rPr lang="en-US" dirty="0" err="1" smtClean="0">
                <a:latin typeface="Verdana"/>
                <a:cs typeface="Verdana"/>
              </a:rPr>
              <a:t>píše</a:t>
            </a:r>
            <a:r>
              <a:rPr lang="en-US" dirty="0" smtClean="0">
                <a:latin typeface="Verdana"/>
                <a:cs typeface="Verdana"/>
              </a:rPr>
              <a:t>.				3. Oni </a:t>
            </a:r>
            <a:r>
              <a:rPr lang="en-US" dirty="0" err="1" smtClean="0">
                <a:latin typeface="Verdana"/>
                <a:cs typeface="Verdana"/>
              </a:rPr>
              <a:t>píší</a:t>
            </a:r>
            <a:r>
              <a:rPr lang="cs-CZ" dirty="0" smtClean="0">
                <a:latin typeface="Verdana"/>
                <a:cs typeface="Verdana"/>
              </a:rPr>
              <a:t>.</a:t>
            </a:r>
            <a:endParaRPr lang="en-US" dirty="0" smtClean="0">
              <a:latin typeface="Verdana"/>
              <a:cs typeface="Verdana"/>
            </a:endParaRPr>
          </a:p>
          <a:p>
            <a:pPr marL="0" indent="0">
              <a:buNone/>
            </a:pPr>
            <a:endParaRPr lang="en-US" dirty="0">
              <a:latin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3737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Verdana"/>
                <a:cs typeface="Verdana"/>
              </a:rPr>
              <a:t>ČASOVÁNÍ SLOVES	</a:t>
            </a:r>
            <a:endParaRPr lang="en-US" dirty="0">
              <a:latin typeface="Verdana"/>
              <a:cs typeface="Verdana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>
              <a:latin typeface="Verdana"/>
              <a:cs typeface="Verdana"/>
            </a:endParaRPr>
          </a:p>
          <a:p>
            <a:pPr marL="0" indent="0">
              <a:buNone/>
            </a:pPr>
            <a:r>
              <a:rPr lang="en-US" dirty="0">
                <a:latin typeface="Verdana"/>
                <a:cs typeface="Verdana"/>
              </a:rPr>
              <a:t>	</a:t>
            </a:r>
            <a:r>
              <a:rPr lang="en-US" dirty="0" smtClean="0">
                <a:latin typeface="Verdana"/>
                <a:cs typeface="Verdana"/>
              </a:rPr>
              <a:t>	</a:t>
            </a:r>
            <a:r>
              <a:rPr lang="en-US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čas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 </a:t>
            </a:r>
            <a:r>
              <a:rPr lang="en-US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budoucí</a:t>
            </a:r>
            <a:r>
              <a:rPr lang="en-US" b="1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 </a:t>
            </a:r>
            <a:r>
              <a:rPr lang="en-US" dirty="0" smtClean="0">
                <a:latin typeface="Verdana"/>
                <a:cs typeface="Verdana"/>
              </a:rPr>
              <a:t>– </a:t>
            </a:r>
            <a:r>
              <a:rPr lang="en-US" dirty="0" err="1" smtClean="0">
                <a:latin typeface="Verdana"/>
                <a:cs typeface="Verdana"/>
              </a:rPr>
              <a:t>psát</a:t>
            </a:r>
            <a:endParaRPr lang="en-US" dirty="0" smtClean="0">
              <a:latin typeface="Verdana"/>
              <a:cs typeface="Verdana"/>
            </a:endParaRPr>
          </a:p>
          <a:p>
            <a:pPr marL="457200" indent="-457200">
              <a:buAutoNum type="arabicPeriod"/>
            </a:pPr>
            <a:r>
              <a:rPr lang="en-US" dirty="0" err="1" smtClean="0">
                <a:latin typeface="Verdana"/>
                <a:cs typeface="Verdana"/>
              </a:rPr>
              <a:t>Já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budu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psát</a:t>
            </a:r>
            <a:r>
              <a:rPr lang="en-US" dirty="0" smtClean="0">
                <a:latin typeface="Verdana"/>
                <a:cs typeface="Verdana"/>
              </a:rPr>
              <a:t>.			1. My </a:t>
            </a:r>
            <a:r>
              <a:rPr lang="en-US" dirty="0" err="1" smtClean="0">
                <a:latin typeface="Verdana"/>
                <a:cs typeface="Verdana"/>
              </a:rPr>
              <a:t>budeme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psát</a:t>
            </a:r>
            <a:r>
              <a:rPr lang="en-US" dirty="0" smtClean="0">
                <a:latin typeface="Verdana"/>
                <a:cs typeface="Verdana"/>
              </a:rPr>
              <a:t>.</a:t>
            </a:r>
          </a:p>
          <a:p>
            <a:pPr marL="457200" indent="-457200">
              <a:buAutoNum type="arabicPeriod"/>
            </a:pPr>
            <a:r>
              <a:rPr lang="en-US" dirty="0" smtClean="0">
                <a:latin typeface="Verdana"/>
                <a:cs typeface="Verdana"/>
              </a:rPr>
              <a:t>Ty </a:t>
            </a:r>
            <a:r>
              <a:rPr lang="en-US" dirty="0" err="1" smtClean="0">
                <a:latin typeface="Verdana"/>
                <a:cs typeface="Verdana"/>
              </a:rPr>
              <a:t>budeš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psát</a:t>
            </a:r>
            <a:r>
              <a:rPr lang="en-US" dirty="0" smtClean="0">
                <a:latin typeface="Verdana"/>
                <a:cs typeface="Verdana"/>
              </a:rPr>
              <a:t>.			2. </a:t>
            </a:r>
            <a:r>
              <a:rPr lang="en-US" dirty="0" err="1" smtClean="0">
                <a:latin typeface="Verdana"/>
                <a:cs typeface="Verdana"/>
              </a:rPr>
              <a:t>Vy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budete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psát</a:t>
            </a:r>
            <a:r>
              <a:rPr lang="en-US" dirty="0" smtClean="0">
                <a:latin typeface="Verdana"/>
                <a:cs typeface="Verdana"/>
              </a:rPr>
              <a:t>.</a:t>
            </a:r>
          </a:p>
          <a:p>
            <a:pPr marL="457200" indent="-457200">
              <a:buAutoNum type="arabicPeriod"/>
            </a:pPr>
            <a:r>
              <a:rPr lang="en-US" dirty="0" smtClean="0">
                <a:latin typeface="Verdana"/>
                <a:cs typeface="Verdana"/>
              </a:rPr>
              <a:t>On </a:t>
            </a:r>
            <a:r>
              <a:rPr lang="en-US" dirty="0" err="1" smtClean="0">
                <a:latin typeface="Verdana"/>
                <a:cs typeface="Verdana"/>
              </a:rPr>
              <a:t>bude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psát</a:t>
            </a:r>
            <a:r>
              <a:rPr lang="en-US" dirty="0" smtClean="0">
                <a:latin typeface="Verdana"/>
                <a:cs typeface="Verdana"/>
              </a:rPr>
              <a:t>.			3. Oni </a:t>
            </a:r>
            <a:r>
              <a:rPr lang="en-US" dirty="0" err="1" smtClean="0">
                <a:latin typeface="Verdana"/>
                <a:cs typeface="Verdana"/>
              </a:rPr>
              <a:t>budou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psát</a:t>
            </a:r>
            <a:r>
              <a:rPr lang="en-US" dirty="0" smtClean="0">
                <a:latin typeface="Verdana"/>
                <a:cs typeface="Verdana"/>
              </a:rPr>
              <a:t>.</a:t>
            </a:r>
            <a:endParaRPr lang="en-US" dirty="0">
              <a:latin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0140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Verdana"/>
                <a:cs typeface="Verdana"/>
              </a:rPr>
              <a:t>CVIČENÍ </a:t>
            </a:r>
            <a:r>
              <a:rPr lang="cs-CZ" dirty="0" smtClean="0">
                <a:latin typeface="Verdana"/>
                <a:cs typeface="Verdana"/>
              </a:rPr>
              <a:t>č</a:t>
            </a:r>
            <a:r>
              <a:rPr lang="en-US" dirty="0" smtClean="0">
                <a:latin typeface="Verdana"/>
                <a:cs typeface="Verdana"/>
              </a:rPr>
              <a:t>. 1</a:t>
            </a:r>
            <a:endParaRPr lang="en-US" dirty="0">
              <a:latin typeface="Verdana"/>
              <a:cs typeface="Verdana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>
                <a:latin typeface="Verdana"/>
                <a:cs typeface="Verdana"/>
              </a:rPr>
              <a:t>Urči</a:t>
            </a:r>
            <a:r>
              <a:rPr lang="en-US" dirty="0" smtClean="0">
                <a:latin typeface="Verdana"/>
                <a:cs typeface="Verdana"/>
              </a:rPr>
              <a:t> u </a:t>
            </a:r>
            <a:r>
              <a:rPr lang="en-US" dirty="0" err="1" smtClean="0">
                <a:latin typeface="Verdana"/>
                <a:cs typeface="Verdana"/>
              </a:rPr>
              <a:t>vět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čas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minulý</a:t>
            </a:r>
            <a:r>
              <a:rPr lang="en-US" dirty="0" smtClean="0">
                <a:latin typeface="Verdana"/>
                <a:cs typeface="Verdana"/>
              </a:rPr>
              <a:t>, </a:t>
            </a:r>
            <a:r>
              <a:rPr lang="en-US" dirty="0" err="1" smtClean="0">
                <a:latin typeface="Verdana"/>
                <a:cs typeface="Verdana"/>
              </a:rPr>
              <a:t>přítomný</a:t>
            </a:r>
            <a:r>
              <a:rPr lang="en-US" dirty="0" smtClean="0">
                <a:latin typeface="Verdana"/>
                <a:cs typeface="Verdana"/>
              </a:rPr>
              <a:t> a </a:t>
            </a:r>
            <a:r>
              <a:rPr lang="en-US" dirty="0" err="1" smtClean="0">
                <a:latin typeface="Verdana"/>
                <a:cs typeface="Verdana"/>
              </a:rPr>
              <a:t>budoucí</a:t>
            </a:r>
            <a:r>
              <a:rPr lang="en-US" dirty="0" smtClean="0">
                <a:latin typeface="Verdana"/>
                <a:cs typeface="Verdana"/>
              </a:rPr>
              <a:t>.</a:t>
            </a:r>
          </a:p>
          <a:p>
            <a:endParaRPr lang="en-US" dirty="0">
              <a:latin typeface="Verdana"/>
              <a:cs typeface="Verdana"/>
            </a:endParaRPr>
          </a:p>
          <a:p>
            <a:pPr marL="0" indent="0">
              <a:buNone/>
            </a:pPr>
            <a:r>
              <a:rPr lang="en-US" dirty="0" err="1" smtClean="0">
                <a:latin typeface="Verdana"/>
                <a:cs typeface="Verdana"/>
              </a:rPr>
              <a:t>Klidně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spi</a:t>
            </a:r>
            <a:r>
              <a:rPr lang="en-US" dirty="0" smtClean="0">
                <a:latin typeface="Verdana"/>
                <a:cs typeface="Verdana"/>
              </a:rPr>
              <a:t>.</a:t>
            </a:r>
          </a:p>
          <a:p>
            <a:pPr marL="0" indent="0">
              <a:buNone/>
            </a:pPr>
            <a:r>
              <a:rPr lang="en-US" dirty="0" err="1" smtClean="0">
                <a:latin typeface="Verdana"/>
                <a:cs typeface="Verdana"/>
              </a:rPr>
              <a:t>Vlk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zadávil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srnu</a:t>
            </a:r>
            <a:r>
              <a:rPr lang="en-US" dirty="0" smtClean="0">
                <a:latin typeface="Verdana"/>
                <a:cs typeface="Verdana"/>
              </a:rPr>
              <a:t>.				</a:t>
            </a:r>
            <a:r>
              <a:rPr lang="en-US" dirty="0" err="1" smtClean="0">
                <a:latin typeface="Verdana"/>
                <a:cs typeface="Verdana"/>
              </a:rPr>
              <a:t>minulý</a:t>
            </a:r>
            <a:endParaRPr lang="en-US" dirty="0" smtClean="0">
              <a:latin typeface="Verdana"/>
              <a:cs typeface="Verdana"/>
            </a:endParaRPr>
          </a:p>
          <a:p>
            <a:pPr marL="0" indent="0">
              <a:buNone/>
            </a:pPr>
            <a:r>
              <a:rPr lang="en-US" dirty="0" err="1" smtClean="0">
                <a:latin typeface="Verdana"/>
                <a:cs typeface="Verdana"/>
              </a:rPr>
              <a:t>Kluci</a:t>
            </a:r>
            <a:r>
              <a:rPr lang="en-US" dirty="0" smtClean="0">
                <a:latin typeface="Verdana"/>
                <a:cs typeface="Verdana"/>
              </a:rPr>
              <a:t> se </a:t>
            </a:r>
            <a:r>
              <a:rPr lang="en-US" dirty="0" err="1" smtClean="0">
                <a:latin typeface="Verdana"/>
                <a:cs typeface="Verdana"/>
              </a:rPr>
              <a:t>povozí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na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kolotoči</a:t>
            </a:r>
            <a:r>
              <a:rPr lang="en-US" dirty="0" smtClean="0">
                <a:latin typeface="Verdana"/>
                <a:cs typeface="Verdana"/>
              </a:rPr>
              <a:t>.			</a:t>
            </a:r>
            <a:r>
              <a:rPr lang="en-US" dirty="0" err="1" smtClean="0">
                <a:latin typeface="Verdana"/>
                <a:cs typeface="Verdana"/>
              </a:rPr>
              <a:t>přítomný</a:t>
            </a:r>
            <a:endParaRPr lang="en-US" dirty="0" smtClean="0">
              <a:latin typeface="Verdana"/>
              <a:cs typeface="Verdana"/>
            </a:endParaRPr>
          </a:p>
          <a:p>
            <a:pPr marL="0" indent="0">
              <a:buNone/>
            </a:pPr>
            <a:r>
              <a:rPr lang="en-US" dirty="0" err="1" smtClean="0">
                <a:latin typeface="Verdana"/>
                <a:cs typeface="Verdana"/>
              </a:rPr>
              <a:t>Petr</a:t>
            </a:r>
            <a:r>
              <a:rPr lang="en-US" dirty="0" smtClean="0">
                <a:latin typeface="Verdana"/>
                <a:cs typeface="Verdana"/>
              </a:rPr>
              <a:t> se </a:t>
            </a:r>
            <a:r>
              <a:rPr lang="en-US" dirty="0" err="1" smtClean="0">
                <a:latin typeface="Verdana"/>
                <a:cs typeface="Verdana"/>
              </a:rPr>
              <a:t>stále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diví</a:t>
            </a:r>
            <a:r>
              <a:rPr lang="en-US" dirty="0" smtClean="0">
                <a:latin typeface="Verdana"/>
                <a:cs typeface="Verdana"/>
              </a:rPr>
              <a:t>.				</a:t>
            </a:r>
            <a:r>
              <a:rPr lang="cs-CZ" dirty="0" err="1" smtClean="0">
                <a:latin typeface="Verdana"/>
                <a:cs typeface="Verdana"/>
              </a:rPr>
              <a:t>b</a:t>
            </a:r>
            <a:r>
              <a:rPr lang="en-US" dirty="0" err="1" smtClean="0">
                <a:latin typeface="Verdana"/>
                <a:cs typeface="Verdana"/>
              </a:rPr>
              <a:t>udoucí</a:t>
            </a:r>
            <a:endParaRPr lang="en-US" dirty="0" smtClean="0">
              <a:latin typeface="Verdana"/>
              <a:cs typeface="Verdana"/>
            </a:endParaRPr>
          </a:p>
          <a:p>
            <a:pPr marL="0" indent="0">
              <a:buNone/>
            </a:pPr>
            <a:r>
              <a:rPr lang="en-US" dirty="0" err="1" smtClean="0">
                <a:latin typeface="Verdana"/>
                <a:cs typeface="Verdana"/>
              </a:rPr>
              <a:t>Zítra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budu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uklízet</a:t>
            </a:r>
            <a:r>
              <a:rPr lang="en-US" dirty="0" smtClean="0">
                <a:latin typeface="Verdana"/>
                <a:cs typeface="Verdana"/>
              </a:rPr>
              <a:t>.</a:t>
            </a:r>
          </a:p>
          <a:p>
            <a:pPr marL="0" indent="0">
              <a:buNone/>
            </a:pPr>
            <a:r>
              <a:rPr lang="en-US" dirty="0" err="1" smtClean="0">
                <a:latin typeface="Verdana"/>
                <a:cs typeface="Verdana"/>
              </a:rPr>
              <a:t>Píš</a:t>
            </a:r>
            <a:r>
              <a:rPr lang="cs-CZ" dirty="0" smtClean="0">
                <a:latin typeface="Verdana"/>
                <a:cs typeface="Verdana"/>
              </a:rPr>
              <a:t>i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dopis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babičce</a:t>
            </a:r>
            <a:r>
              <a:rPr lang="en-US" dirty="0" smtClean="0">
                <a:latin typeface="Verdana"/>
                <a:cs typeface="Verdana"/>
              </a:rPr>
              <a:t>.</a:t>
            </a:r>
          </a:p>
          <a:p>
            <a:pPr marL="0" indent="0">
              <a:buNone/>
            </a:pPr>
            <a:endParaRPr lang="en-US" dirty="0" smtClean="0">
              <a:latin typeface="Verdana"/>
              <a:cs typeface="Verdana"/>
            </a:endParaRPr>
          </a:p>
          <a:p>
            <a:pPr marL="0" indent="0">
              <a:buNone/>
            </a:pPr>
            <a:endParaRPr lang="en-US" dirty="0">
              <a:latin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2382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Verdana"/>
                <a:cs typeface="Verdana"/>
              </a:rPr>
              <a:t>CVIČENÍ </a:t>
            </a:r>
            <a:r>
              <a:rPr lang="cs-CZ" dirty="0" smtClean="0">
                <a:latin typeface="Verdana"/>
                <a:cs typeface="Verdana"/>
              </a:rPr>
              <a:t>č</a:t>
            </a:r>
            <a:r>
              <a:rPr lang="en-US" dirty="0" smtClean="0">
                <a:latin typeface="Verdana"/>
                <a:cs typeface="Verdana"/>
              </a:rPr>
              <a:t>. 2</a:t>
            </a:r>
            <a:endParaRPr lang="en-US" dirty="0">
              <a:latin typeface="Verdana"/>
              <a:cs typeface="Verdana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>
                <a:latin typeface="Verdana"/>
                <a:cs typeface="Verdana"/>
              </a:rPr>
              <a:t>Doplň</a:t>
            </a:r>
            <a:r>
              <a:rPr lang="en-US" dirty="0" smtClean="0">
                <a:latin typeface="Verdana"/>
                <a:cs typeface="Verdana"/>
              </a:rPr>
              <a:t> do </a:t>
            </a:r>
            <a:r>
              <a:rPr lang="en-US" dirty="0" err="1" smtClean="0">
                <a:latin typeface="Verdana"/>
                <a:cs typeface="Verdana"/>
              </a:rPr>
              <a:t>vět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infinitiv</a:t>
            </a:r>
            <a:r>
              <a:rPr lang="en-US" dirty="0">
                <a:latin typeface="Verdana"/>
                <a:cs typeface="Verdana"/>
              </a:rPr>
              <a:t>:</a:t>
            </a:r>
            <a:endParaRPr lang="en-US" dirty="0" smtClean="0">
              <a:latin typeface="Verdana"/>
              <a:cs typeface="Verdana"/>
            </a:endParaRPr>
          </a:p>
          <a:p>
            <a:pPr marL="0" indent="0">
              <a:buNone/>
            </a:pPr>
            <a:r>
              <a:rPr lang="en-US" dirty="0" err="1" smtClean="0">
                <a:latin typeface="Verdana"/>
                <a:cs typeface="Verdana"/>
              </a:rPr>
              <a:t>Sliby</a:t>
            </a:r>
            <a:r>
              <a:rPr lang="en-US" dirty="0" smtClean="0">
                <a:latin typeface="Verdana"/>
                <a:cs typeface="Verdana"/>
              </a:rPr>
              <a:t> se </a:t>
            </a:r>
            <a:r>
              <a:rPr lang="en-US" dirty="0" err="1" smtClean="0">
                <a:latin typeface="Verdana"/>
                <a:cs typeface="Verdana"/>
              </a:rPr>
              <a:t>mají</a:t>
            </a:r>
            <a:r>
              <a:rPr lang="en-US" dirty="0" smtClean="0">
                <a:latin typeface="Verdana"/>
                <a:cs typeface="Verdana"/>
              </a:rPr>
              <a:t> ___________.</a:t>
            </a:r>
          </a:p>
          <a:p>
            <a:pPr marL="0" indent="0">
              <a:buNone/>
            </a:pPr>
            <a:r>
              <a:rPr lang="en-US" dirty="0" smtClean="0">
                <a:latin typeface="Verdana"/>
                <a:cs typeface="Verdana"/>
              </a:rPr>
              <a:t>Do </a:t>
            </a:r>
            <a:r>
              <a:rPr lang="en-US" dirty="0" err="1" smtClean="0">
                <a:latin typeface="Verdana"/>
                <a:cs typeface="Verdana"/>
              </a:rPr>
              <a:t>školy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musíme</a:t>
            </a:r>
            <a:r>
              <a:rPr lang="en-US" dirty="0" smtClean="0">
                <a:latin typeface="Verdana"/>
                <a:cs typeface="Verdana"/>
              </a:rPr>
              <a:t> _________.</a:t>
            </a:r>
          </a:p>
          <a:p>
            <a:pPr marL="0" indent="0">
              <a:buNone/>
            </a:pPr>
            <a:r>
              <a:rPr lang="en-US" dirty="0" smtClean="0">
                <a:latin typeface="Verdana"/>
                <a:cs typeface="Verdana"/>
              </a:rPr>
              <a:t>Do </a:t>
            </a:r>
            <a:r>
              <a:rPr lang="en-US" dirty="0" err="1" smtClean="0">
                <a:latin typeface="Verdana"/>
                <a:cs typeface="Verdana"/>
              </a:rPr>
              <a:t>bazénu</a:t>
            </a:r>
            <a:r>
              <a:rPr lang="en-US" dirty="0" smtClean="0">
                <a:latin typeface="Verdana"/>
                <a:cs typeface="Verdana"/>
              </a:rPr>
              <a:t> se </a:t>
            </a:r>
            <a:r>
              <a:rPr lang="en-US" dirty="0" err="1" smtClean="0">
                <a:latin typeface="Verdana"/>
                <a:cs typeface="Verdana"/>
              </a:rPr>
              <a:t>chodím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učit</a:t>
            </a:r>
            <a:r>
              <a:rPr lang="en-US" dirty="0" smtClean="0">
                <a:latin typeface="Verdana"/>
                <a:cs typeface="Verdana"/>
              </a:rPr>
              <a:t> ___________.</a:t>
            </a:r>
          </a:p>
          <a:p>
            <a:pPr marL="0" indent="0">
              <a:buNone/>
            </a:pPr>
            <a:r>
              <a:rPr lang="en-US" dirty="0" err="1" smtClean="0">
                <a:latin typeface="Verdana"/>
                <a:cs typeface="Verdana"/>
              </a:rPr>
              <a:t>Když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budu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zalévat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květiny</a:t>
            </a:r>
            <a:r>
              <a:rPr lang="cs-CZ" dirty="0" smtClean="0">
                <a:latin typeface="Verdana"/>
                <a:cs typeface="Verdana"/>
              </a:rPr>
              <a:t>,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budou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cs-CZ" dirty="0" smtClean="0">
                <a:latin typeface="Verdana"/>
                <a:cs typeface="Verdana"/>
              </a:rPr>
              <a:t>mi </a:t>
            </a:r>
            <a:r>
              <a:rPr lang="en-US" dirty="0" smtClean="0">
                <a:latin typeface="Verdana"/>
                <a:cs typeface="Verdana"/>
              </a:rPr>
              <a:t>__________.</a:t>
            </a:r>
          </a:p>
          <a:p>
            <a:pPr marL="0" indent="0">
              <a:buNone/>
            </a:pPr>
            <a:r>
              <a:rPr lang="en-US" dirty="0" err="1" smtClean="0">
                <a:latin typeface="Verdana"/>
                <a:cs typeface="Verdana"/>
              </a:rPr>
              <a:t>Zvoneček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musí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silně</a:t>
            </a:r>
            <a:r>
              <a:rPr lang="en-US" dirty="0" smtClean="0">
                <a:latin typeface="Verdana"/>
                <a:cs typeface="Verdana"/>
              </a:rPr>
              <a:t> __________.</a:t>
            </a:r>
          </a:p>
          <a:p>
            <a:pPr marL="0" indent="0">
              <a:buNone/>
            </a:pPr>
            <a:r>
              <a:rPr lang="en-US" dirty="0" err="1" smtClean="0">
                <a:latin typeface="Verdana"/>
                <a:cs typeface="Verdana"/>
              </a:rPr>
              <a:t>Oheň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už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bude</a:t>
            </a:r>
            <a:r>
              <a:rPr lang="en-US" dirty="0" smtClean="0">
                <a:latin typeface="Verdana"/>
                <a:cs typeface="Verdana"/>
              </a:rPr>
              <a:t> ___________.</a:t>
            </a:r>
            <a:endParaRPr lang="en-US" dirty="0">
              <a:latin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855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Verdana"/>
                <a:cs typeface="Verdana"/>
              </a:rPr>
              <a:t>CVIČENÍ </a:t>
            </a:r>
            <a:r>
              <a:rPr lang="cs-CZ" dirty="0" smtClean="0">
                <a:latin typeface="Verdana"/>
                <a:cs typeface="Verdana"/>
              </a:rPr>
              <a:t>č</a:t>
            </a:r>
            <a:r>
              <a:rPr lang="en-US" dirty="0" smtClean="0">
                <a:latin typeface="Verdana"/>
                <a:cs typeface="Verdana"/>
              </a:rPr>
              <a:t>. 3</a:t>
            </a:r>
            <a:endParaRPr lang="en-US" dirty="0">
              <a:latin typeface="Verdana"/>
              <a:cs typeface="Verdana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50" y="1869141"/>
            <a:ext cx="8572500" cy="4257022"/>
          </a:xfrm>
        </p:spPr>
        <p:txBody>
          <a:bodyPr/>
          <a:lstStyle/>
          <a:p>
            <a:r>
              <a:rPr lang="en-US" dirty="0" err="1" smtClean="0">
                <a:latin typeface="Verdana"/>
                <a:cs typeface="Verdana"/>
              </a:rPr>
              <a:t>Ve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slovní</a:t>
            </a:r>
            <a:r>
              <a:rPr lang="cs-CZ" dirty="0" smtClean="0">
                <a:latin typeface="Verdana"/>
                <a:cs typeface="Verdana"/>
              </a:rPr>
              <a:t>ch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spojeních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urči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osobu</a:t>
            </a:r>
            <a:r>
              <a:rPr lang="en-US" dirty="0" smtClean="0">
                <a:latin typeface="Verdana"/>
                <a:cs typeface="Verdana"/>
              </a:rPr>
              <a:t>, </a:t>
            </a:r>
            <a:r>
              <a:rPr lang="en-US" dirty="0" err="1" smtClean="0">
                <a:latin typeface="Verdana"/>
                <a:cs typeface="Verdana"/>
              </a:rPr>
              <a:t>číslo</a:t>
            </a:r>
            <a:r>
              <a:rPr lang="en-US" dirty="0" smtClean="0">
                <a:latin typeface="Verdana"/>
                <a:cs typeface="Verdana"/>
              </a:rPr>
              <a:t> a </a:t>
            </a:r>
            <a:r>
              <a:rPr lang="en-US" dirty="0" err="1" smtClean="0">
                <a:latin typeface="Verdana"/>
                <a:cs typeface="Verdana"/>
              </a:rPr>
              <a:t>čas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sloves</a:t>
            </a:r>
            <a:r>
              <a:rPr lang="en-US" dirty="0" smtClean="0">
                <a:latin typeface="Verdana"/>
                <a:cs typeface="Verdana"/>
              </a:rPr>
              <a:t>:</a:t>
            </a:r>
          </a:p>
          <a:p>
            <a:pPr marL="0" indent="0">
              <a:buNone/>
            </a:pPr>
            <a:r>
              <a:rPr lang="en-US" dirty="0">
                <a:latin typeface="Verdana"/>
                <a:cs typeface="Verdana"/>
              </a:rPr>
              <a:t>	</a:t>
            </a:r>
            <a:r>
              <a:rPr lang="en-US" dirty="0" smtClean="0">
                <a:latin typeface="Verdana"/>
                <a:cs typeface="Verdana"/>
              </a:rPr>
              <a:t>			</a:t>
            </a:r>
            <a:r>
              <a:rPr lang="en-US" dirty="0" err="1" smtClean="0">
                <a:latin typeface="Verdana"/>
                <a:cs typeface="Verdana"/>
              </a:rPr>
              <a:t>osoba</a:t>
            </a:r>
            <a:r>
              <a:rPr lang="en-US" dirty="0" smtClean="0">
                <a:latin typeface="Verdana"/>
                <a:cs typeface="Verdana"/>
              </a:rPr>
              <a:t>		</a:t>
            </a:r>
            <a:r>
              <a:rPr lang="en-US" dirty="0" err="1" smtClean="0">
                <a:latin typeface="Verdana"/>
                <a:cs typeface="Verdana"/>
              </a:rPr>
              <a:t>číslo</a:t>
            </a:r>
            <a:r>
              <a:rPr lang="en-US" dirty="0" smtClean="0">
                <a:latin typeface="Verdana"/>
                <a:cs typeface="Verdana"/>
              </a:rPr>
              <a:t>		</a:t>
            </a:r>
            <a:r>
              <a:rPr lang="en-US" dirty="0" err="1" smtClean="0">
                <a:latin typeface="Verdana"/>
                <a:cs typeface="Verdana"/>
              </a:rPr>
              <a:t>čas</a:t>
            </a:r>
            <a:endParaRPr lang="en-US" dirty="0" smtClean="0">
              <a:latin typeface="Verdana"/>
              <a:cs typeface="Verdana"/>
            </a:endParaRPr>
          </a:p>
          <a:p>
            <a:pPr marL="0" indent="0">
              <a:buNone/>
            </a:pPr>
            <a:r>
              <a:rPr lang="en-US" dirty="0" err="1" smtClean="0">
                <a:latin typeface="Verdana"/>
                <a:cs typeface="Verdana"/>
              </a:rPr>
              <a:t>Hráli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na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kytaru</a:t>
            </a:r>
            <a:r>
              <a:rPr lang="en-US" dirty="0" smtClean="0">
                <a:latin typeface="Verdana"/>
                <a:cs typeface="Verdana"/>
              </a:rPr>
              <a:t>.		_____		____		______</a:t>
            </a:r>
          </a:p>
          <a:p>
            <a:pPr marL="0" indent="0">
              <a:buNone/>
            </a:pPr>
            <a:r>
              <a:rPr lang="en-US" dirty="0" err="1" smtClean="0">
                <a:latin typeface="Verdana"/>
                <a:cs typeface="Verdana"/>
              </a:rPr>
              <a:t>Jiskry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létaly</a:t>
            </a:r>
            <a:r>
              <a:rPr lang="en-US" dirty="0" smtClean="0">
                <a:latin typeface="Verdana"/>
                <a:cs typeface="Verdana"/>
              </a:rPr>
              <a:t>. 		_____		____		______</a:t>
            </a:r>
          </a:p>
          <a:p>
            <a:pPr marL="0" indent="0">
              <a:buNone/>
            </a:pPr>
            <a:r>
              <a:rPr lang="en-US" dirty="0" err="1" smtClean="0">
                <a:latin typeface="Verdana"/>
                <a:cs typeface="Verdana"/>
              </a:rPr>
              <a:t>Budeme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závodit</a:t>
            </a:r>
            <a:r>
              <a:rPr lang="en-US" dirty="0" smtClean="0">
                <a:latin typeface="Verdana"/>
                <a:cs typeface="Verdana"/>
              </a:rPr>
              <a:t>.		_____		____		______</a:t>
            </a:r>
          </a:p>
          <a:p>
            <a:pPr marL="0" indent="0">
              <a:buNone/>
            </a:pPr>
            <a:r>
              <a:rPr lang="en-US" dirty="0" err="1" smtClean="0">
                <a:latin typeface="Verdana"/>
                <a:cs typeface="Verdana"/>
              </a:rPr>
              <a:t>Děti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si</a:t>
            </a:r>
            <a:r>
              <a:rPr lang="en-US" dirty="0" smtClean="0">
                <a:latin typeface="Verdana"/>
                <a:cs typeface="Verdana"/>
              </a:rPr>
              <a:t> </a:t>
            </a:r>
            <a:r>
              <a:rPr lang="en-US" dirty="0" err="1" smtClean="0">
                <a:latin typeface="Verdana"/>
                <a:cs typeface="Verdana"/>
              </a:rPr>
              <a:t>hrají</a:t>
            </a:r>
            <a:r>
              <a:rPr lang="cs-CZ" dirty="0" smtClean="0">
                <a:latin typeface="Verdana"/>
                <a:cs typeface="Verdana"/>
              </a:rPr>
              <a:t>.</a:t>
            </a:r>
            <a:r>
              <a:rPr lang="en-US" dirty="0" smtClean="0">
                <a:latin typeface="Verdana"/>
                <a:cs typeface="Verdana"/>
              </a:rPr>
              <a:t>			_____		____		______</a:t>
            </a:r>
            <a:endParaRPr lang="en-US" dirty="0">
              <a:latin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9929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>
              <a:latin typeface="Verdana"/>
              <a:cs typeface="Verdana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en-US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2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cs-CZ" sz="2200" b="1" i="0" u="none" strike="noStrike" kern="1200" cap="none" spc="0" normalizeH="0" baseline="0" noProof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50800" dist="50800" dir="5400000" sx="101000" sy="101000" algn="t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POUŽITÉ ZDROJE </a:t>
            </a:r>
            <a:endParaRPr kumimoji="0" lang="cs-CZ" sz="22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>
                <a:outerShdw blurRad="50800" dist="50800" dir="5400000" sx="101000" sy="101000" algn="t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1117600" y="3167390"/>
            <a:ext cx="709168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4" indent="-342900"/>
            <a:r>
              <a:rPr lang="cs-CZ" sz="1400" i="1" dirty="0" smtClean="0"/>
              <a:t>Autorem materiálu a všech jeho částí, není-li uvedeno jinak, je Mgr. Monika Nováková</a:t>
            </a:r>
            <a:endParaRPr lang="cs-CZ" sz="1400" i="1" dirty="0"/>
          </a:p>
        </p:txBody>
      </p:sp>
    </p:spTree>
    <p:extLst>
      <p:ext uri="{BB962C8B-B14F-4D97-AF65-F5344CB8AC3E}">
        <p14:creationId xmlns:p14="http://schemas.microsoft.com/office/powerpoint/2010/main" xmlns="" val="3092480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tory">
  <a:themeElements>
    <a:clrScheme name="Story">
      <a:dk1>
        <a:sysClr val="windowText" lastClr="000000"/>
      </a:dk1>
      <a:lt1>
        <a:sysClr val="window" lastClr="FFFFFF"/>
      </a:lt1>
      <a:dk2>
        <a:srgbClr val="212121"/>
      </a:dk2>
      <a:lt2>
        <a:srgbClr val="CDD4D7"/>
      </a:lt2>
      <a:accent1>
        <a:srgbClr val="1D86CD"/>
      </a:accent1>
      <a:accent2>
        <a:srgbClr val="732E9A"/>
      </a:accent2>
      <a:accent3>
        <a:srgbClr val="B50B1B"/>
      </a:accent3>
      <a:accent4>
        <a:srgbClr val="E8950E"/>
      </a:accent4>
      <a:accent5>
        <a:srgbClr val="55992B"/>
      </a:accent5>
      <a:accent6>
        <a:srgbClr val="2C9C89"/>
      </a:accent6>
      <a:hlink>
        <a:srgbClr val="EC4D4D"/>
      </a:hlink>
      <a:folHlink>
        <a:srgbClr val="F8CE8A"/>
      </a:folHlink>
    </a:clrScheme>
    <a:fontScheme name="Story">
      <a:majorFont>
        <a:latin typeface="Calisto MT"/>
        <a:ea typeface=""/>
        <a:cs typeface=""/>
        <a:font script="Jpan" typeface="ＭＳ Ｐ明朝"/>
        <a:font script="Hans" typeface="宋体"/>
        <a:font script="Hant" typeface="新細明體"/>
      </a:majorFont>
      <a:minorFont>
        <a:latin typeface="Calisto MT"/>
        <a:ea typeface=""/>
        <a:cs typeface=""/>
        <a:font script="Jpan" typeface="ＭＳ Ｐ明朝"/>
        <a:font script="Hans" typeface="宋体"/>
        <a:font script="Hant" typeface="新細明體"/>
      </a:minorFont>
    </a:fontScheme>
    <a:fmtScheme name="Story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10000"/>
                <a:satMod val="150000"/>
                <a:lumMod val="120000"/>
              </a:schemeClr>
              <a:schemeClr val="phClr">
                <a:satMod val="350000"/>
                <a:lumMod val="150000"/>
              </a:schemeClr>
            </a:duotone>
          </a:blip>
          <a:tile tx="0" ty="0" sx="20000" sy="20000" flip="none" algn="ctr"/>
        </a:blipFill>
        <a:gradFill rotWithShape="1">
          <a:gsLst>
            <a:gs pos="0">
              <a:schemeClr val="phClr">
                <a:shade val="20000"/>
                <a:satMod val="130000"/>
              </a:schemeClr>
            </a:gs>
            <a:gs pos="50000">
              <a:schemeClr val="phClr">
                <a:shade val="90000"/>
                <a:satMod val="130000"/>
              </a:schemeClr>
            </a:gs>
            <a:gs pos="100000">
              <a:schemeClr val="phClr">
                <a:shade val="100000"/>
                <a:satMod val="200000"/>
                <a:lumMod val="120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88900" dist="50800" dir="2100000" sx="104000" sy="104000" algn="br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127000" dist="63500" dir="5400000" sx="103000" sy="103000" rotWithShape="0">
              <a:srgbClr val="000000">
                <a:alpha val="75000"/>
              </a:srgbClr>
            </a:outerShdw>
          </a:effectLst>
          <a:scene3d>
            <a:camera prst="perspectiveFront" fov="3000000"/>
            <a:lightRig rig="balanced" dir="t">
              <a:rot lat="0" lon="0" rev="18000000"/>
            </a:lightRig>
          </a:scene3d>
          <a:sp3d prstMaterial="plastic">
            <a:bevelT w="25400" h="50800" prst="angl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2">
            <a:duotone>
              <a:schemeClr val="phClr">
                <a:shade val="10000"/>
                <a:satMod val="150000"/>
              </a:schemeClr>
              <a:schemeClr val="phClr">
                <a:tint val="60000"/>
                <a:satMod val="400000"/>
                <a:lumMod val="11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Story.thmx</Template>
  <TotalTime>84</TotalTime>
  <Words>261</Words>
  <Application>Microsoft Office PowerPoint</Application>
  <PresentationFormat>Předvádění na obrazovce (4:3)</PresentationFormat>
  <Paragraphs>92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Story</vt:lpstr>
      <vt:lpstr>Snímek 1</vt:lpstr>
      <vt:lpstr>Snímek 2</vt:lpstr>
      <vt:lpstr>ČASOVÁNÍ SLOVES</vt:lpstr>
      <vt:lpstr>ČASOVÁNÍ SLOVES</vt:lpstr>
      <vt:lpstr>ČASOVÁNÍ SLOVES</vt:lpstr>
      <vt:lpstr>ČASOVÁNÍ SLOVES </vt:lpstr>
      <vt:lpstr>CVIČENÍ č. 1</vt:lpstr>
      <vt:lpstr>CVIČENÍ č. 2</vt:lpstr>
      <vt:lpstr>CVIČENÍ č. 3</vt:lpstr>
      <vt:lpstr>Snímek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Lukáš Novák</dc:creator>
  <cp:lastModifiedBy>Dum</cp:lastModifiedBy>
  <cp:revision>16</cp:revision>
  <dcterms:created xsi:type="dcterms:W3CDTF">2014-03-30T17:22:02Z</dcterms:created>
  <dcterms:modified xsi:type="dcterms:W3CDTF">2014-09-10T11:58:59Z</dcterms:modified>
</cp:coreProperties>
</file>