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7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825E390E-EAD4-46D7-A884-C4A5D2D27DFD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A2C68D12-4DBA-4680-B5A4-0D0A3764303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676275"/>
            <a:ext cx="7124700" cy="923925"/>
          </a:xfrm>
        </p:spPr>
        <p:txBody>
          <a:bodyPr/>
          <a:lstStyle/>
          <a:p>
            <a:pPr algn="ctr"/>
            <a:r>
              <a:rPr lang="cs-CZ" sz="6600" dirty="0" smtClean="0"/>
              <a:t/>
            </a:r>
            <a:br>
              <a:rPr lang="cs-CZ" sz="6600" dirty="0" smtClean="0"/>
            </a:br>
            <a:endParaRPr lang="cs-CZ" sz="6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9043278"/>
              </p:ext>
            </p:extLst>
          </p:nvPr>
        </p:nvGraphicFramePr>
        <p:xfrm>
          <a:off x="468313" y="1844675"/>
          <a:ext cx="82296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VY_32_INOVACE_17_06_skloňování podstatných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jmen rodu ženského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 a jazyková komunikace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Český jazyk a literatura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Jazyková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Částice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Duben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se skloňováním podstatných jmen rodu ženského. Pomůcky: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dataprojektor, interaktivní tabule, učebnice.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Podstatná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jména,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 ženský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982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Vzory podstatných jmen rodu ženského</a:t>
            </a:r>
          </a:p>
          <a:p>
            <a:r>
              <a:rPr lang="cs-CZ" dirty="0" smtClean="0"/>
              <a:t>Přiřazování podstatných jmen rodu ženského ke vzorům</a:t>
            </a:r>
          </a:p>
          <a:p>
            <a:r>
              <a:rPr lang="cs-CZ" dirty="0" smtClean="0"/>
              <a:t>Doplňování koncovek podle vzorů</a:t>
            </a:r>
          </a:p>
          <a:p>
            <a:r>
              <a:rPr lang="cs-CZ" dirty="0" smtClean="0"/>
              <a:t>Doplňování koncovek podle vzorů, určování rodu, čísla, pádu</a:t>
            </a:r>
            <a:r>
              <a:rPr lang="cs-CZ" smtClean="0"/>
              <a:t>, vzoruj</a:t>
            </a:r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9229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204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SKLOŇOVÁNÍ PODSTATNÝCH JMEN RODU ŽENSKÉHO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endParaRPr lang="cs-CZ" dirty="0" smtClean="0"/>
          </a:p>
          <a:p>
            <a:r>
              <a:rPr lang="cs-CZ" dirty="0" smtClean="0"/>
              <a:t>Podstatná jména rodu ženského se skloňují podle vzorů.</a:t>
            </a:r>
          </a:p>
          <a:p>
            <a:endParaRPr lang="cs-CZ" dirty="0"/>
          </a:p>
          <a:p>
            <a:endParaRPr lang="cs-CZ" dirty="0" smtClean="0"/>
          </a:p>
          <a:p>
            <a:pPr>
              <a:buAutoNum type="arabicPeriod"/>
            </a:pPr>
            <a:r>
              <a:rPr lang="cs-CZ" dirty="0" smtClean="0"/>
              <a:t>pád 		žen</a:t>
            </a:r>
            <a:r>
              <a:rPr lang="cs-CZ" u="sng" dirty="0" smtClean="0"/>
              <a:t>a</a:t>
            </a:r>
            <a:r>
              <a:rPr lang="cs-CZ" dirty="0" smtClean="0"/>
              <a:t>	růž</a:t>
            </a:r>
            <a:r>
              <a:rPr lang="cs-CZ" u="sng" dirty="0" smtClean="0"/>
              <a:t>e</a:t>
            </a:r>
            <a:r>
              <a:rPr lang="cs-CZ" dirty="0" smtClean="0"/>
              <a:t>		píse</a:t>
            </a:r>
            <a:r>
              <a:rPr lang="cs-CZ" u="sng" dirty="0" smtClean="0"/>
              <a:t>ň</a:t>
            </a:r>
            <a:r>
              <a:rPr lang="cs-CZ" dirty="0" smtClean="0"/>
              <a:t>		kos</a:t>
            </a:r>
            <a:r>
              <a:rPr lang="cs-CZ" u="sng" dirty="0" smtClean="0"/>
              <a:t>t</a:t>
            </a:r>
          </a:p>
          <a:p>
            <a:pPr>
              <a:buAutoNum type="arabicPeriod"/>
            </a:pPr>
            <a:r>
              <a:rPr lang="cs-CZ" dirty="0" smtClean="0"/>
              <a:t>pád		žen</a:t>
            </a:r>
            <a:r>
              <a:rPr lang="cs-CZ" u="sng" dirty="0" smtClean="0"/>
              <a:t>y</a:t>
            </a:r>
            <a:r>
              <a:rPr lang="cs-CZ" dirty="0" smtClean="0"/>
              <a:t>	růž</a:t>
            </a:r>
            <a:r>
              <a:rPr lang="cs-CZ" u="sng" dirty="0" smtClean="0"/>
              <a:t>e</a:t>
            </a:r>
            <a:r>
              <a:rPr lang="cs-CZ" dirty="0" smtClean="0"/>
              <a:t>		pís</a:t>
            </a:r>
            <a:r>
              <a:rPr lang="cs-CZ" u="sng" dirty="0" smtClean="0"/>
              <a:t>ně</a:t>
            </a:r>
            <a:r>
              <a:rPr lang="cs-CZ" dirty="0" smtClean="0"/>
              <a:t>		kost</a:t>
            </a:r>
            <a:r>
              <a:rPr lang="cs-CZ" u="sng" dirty="0" smtClean="0"/>
              <a:t>i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59580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573967"/>
          </a:xfrm>
        </p:spPr>
        <p:txBody>
          <a:bodyPr anchor="t"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Podstatná jména rodu ženského přiřaď ke vzorům.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LIŠKA						ŽENA</a:t>
            </a:r>
          </a:p>
          <a:p>
            <a:pPr marL="0" indent="0">
              <a:buNone/>
            </a:pPr>
            <a:r>
              <a:rPr lang="cs-CZ" dirty="0" smtClean="0"/>
              <a:t>VES							RŮŽE</a:t>
            </a:r>
          </a:p>
          <a:p>
            <a:pPr marL="0" indent="0">
              <a:buNone/>
            </a:pPr>
            <a:r>
              <a:rPr lang="cs-CZ" dirty="0" smtClean="0"/>
              <a:t>SCHŮZE					PÍSEŇ</a:t>
            </a:r>
          </a:p>
          <a:p>
            <a:pPr marL="0" indent="0">
              <a:buNone/>
            </a:pPr>
            <a:r>
              <a:rPr lang="cs-CZ" dirty="0" smtClean="0"/>
              <a:t>TYČ							KOST</a:t>
            </a:r>
          </a:p>
          <a:p>
            <a:pPr marL="0" indent="0">
              <a:buNone/>
            </a:pPr>
            <a:r>
              <a:rPr lang="cs-CZ" dirty="0" smtClean="0"/>
              <a:t>TRÁVA</a:t>
            </a:r>
          </a:p>
          <a:p>
            <a:pPr marL="0" indent="0">
              <a:buNone/>
            </a:pPr>
            <a:r>
              <a:rPr lang="cs-CZ" dirty="0" smtClean="0"/>
              <a:t>MÝŠ</a:t>
            </a:r>
          </a:p>
          <a:p>
            <a:pPr marL="0" indent="0">
              <a:buNone/>
            </a:pPr>
            <a:r>
              <a:rPr lang="cs-CZ" dirty="0" smtClean="0"/>
              <a:t>MYŠKA</a:t>
            </a:r>
          </a:p>
          <a:p>
            <a:pPr marL="0" indent="0">
              <a:buNone/>
            </a:pPr>
            <a:r>
              <a:rPr lang="cs-CZ" dirty="0" smtClean="0"/>
              <a:t>SŮL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990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SPRÁVNÉ ŘEŠENÍ CVIČENÍ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645975"/>
          </a:xfrm>
        </p:spPr>
        <p:txBody>
          <a:bodyPr anchor="t"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Žena – liška, tráva, myška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Růže – schůze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Píseň – tyč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Kost – ves, myš, sůl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054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501959"/>
          </a:xfrm>
        </p:spPr>
        <p:txBody>
          <a:bodyPr anchor="t"/>
          <a:lstStyle/>
          <a:p>
            <a:endParaRPr lang="cs-CZ" dirty="0" smtClean="0"/>
          </a:p>
          <a:p>
            <a:r>
              <a:rPr lang="cs-CZ" dirty="0" smtClean="0"/>
              <a:t>Doplň </a:t>
            </a:r>
            <a:r>
              <a:rPr lang="cs-CZ" dirty="0" err="1" smtClean="0"/>
              <a:t>i,í,y,ý</a:t>
            </a:r>
            <a:r>
              <a:rPr lang="cs-CZ" dirty="0" smtClean="0"/>
              <a:t> podle vzorů rodu ženského: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Nedobytné </a:t>
            </a:r>
            <a:r>
              <a:rPr lang="cs-CZ" dirty="0" err="1" smtClean="0"/>
              <a:t>hradb</a:t>
            </a:r>
            <a:r>
              <a:rPr lang="cs-CZ" dirty="0" smtClean="0"/>
              <a:t>_</a:t>
            </a:r>
          </a:p>
          <a:p>
            <a:pPr marL="0" indent="0">
              <a:buNone/>
            </a:pPr>
            <a:r>
              <a:rPr lang="cs-CZ" dirty="0" smtClean="0"/>
              <a:t>Půjdu až k </a:t>
            </a:r>
            <a:r>
              <a:rPr lang="cs-CZ" dirty="0" err="1" smtClean="0"/>
              <a:t>rokl</a:t>
            </a:r>
            <a:r>
              <a:rPr lang="cs-CZ" dirty="0" smtClean="0"/>
              <a:t>_</a:t>
            </a:r>
          </a:p>
          <a:p>
            <a:pPr marL="0" indent="0">
              <a:buNone/>
            </a:pPr>
            <a:r>
              <a:rPr lang="cs-CZ" dirty="0" smtClean="0"/>
              <a:t>Modré chrp_</a:t>
            </a:r>
          </a:p>
          <a:p>
            <a:pPr marL="0" indent="0">
              <a:buNone/>
            </a:pPr>
            <a:r>
              <a:rPr lang="cs-CZ" dirty="0" smtClean="0"/>
              <a:t>Před </a:t>
            </a:r>
            <a:r>
              <a:rPr lang="cs-CZ" dirty="0" err="1" smtClean="0"/>
              <a:t>tabul</a:t>
            </a:r>
            <a:r>
              <a:rPr lang="cs-CZ" dirty="0" smtClean="0"/>
              <a:t>_</a:t>
            </a:r>
          </a:p>
          <a:p>
            <a:pPr marL="0" indent="0">
              <a:buNone/>
            </a:pPr>
            <a:r>
              <a:rPr lang="cs-CZ" dirty="0" smtClean="0"/>
              <a:t>V chatrné obuv_</a:t>
            </a:r>
          </a:p>
          <a:p>
            <a:pPr marL="0" indent="0">
              <a:buNone/>
            </a:pPr>
            <a:r>
              <a:rPr lang="cs-CZ" dirty="0" smtClean="0"/>
              <a:t>Až za </a:t>
            </a:r>
            <a:r>
              <a:rPr lang="cs-CZ" dirty="0" err="1" smtClean="0"/>
              <a:t>tm</a:t>
            </a:r>
            <a:r>
              <a:rPr lang="cs-CZ" dirty="0" smtClean="0"/>
              <a:t>_</a:t>
            </a:r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 err="1" smtClean="0"/>
              <a:t>větv</a:t>
            </a:r>
            <a:r>
              <a:rPr lang="cs-CZ" dirty="0" smtClean="0"/>
              <a:t>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673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SPRÁVNÉ ŘEŠENÍ CVIČENÍ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717983"/>
          </a:xfrm>
        </p:spPr>
        <p:txBody>
          <a:bodyPr anchor="t"/>
          <a:lstStyle/>
          <a:p>
            <a:endParaRPr lang="cs-CZ" dirty="0" smtClean="0"/>
          </a:p>
          <a:p>
            <a:r>
              <a:rPr lang="cs-CZ" dirty="0"/>
              <a:t>Doplň </a:t>
            </a:r>
            <a:r>
              <a:rPr lang="cs-CZ" dirty="0" err="1"/>
              <a:t>i,í,y,ý</a:t>
            </a:r>
            <a:r>
              <a:rPr lang="cs-CZ" dirty="0"/>
              <a:t> podle vzorů rodu ženského: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Nedobytné </a:t>
            </a:r>
            <a:r>
              <a:rPr lang="cs-CZ" dirty="0" smtClean="0"/>
              <a:t>hradb</a:t>
            </a:r>
            <a:r>
              <a:rPr lang="cs-CZ" b="1" u="sng" dirty="0" smtClean="0"/>
              <a:t>y</a:t>
            </a:r>
            <a:endParaRPr lang="cs-CZ" b="1" u="sng" dirty="0"/>
          </a:p>
          <a:p>
            <a:pPr marL="0" indent="0">
              <a:buNone/>
            </a:pPr>
            <a:r>
              <a:rPr lang="cs-CZ" dirty="0"/>
              <a:t>Půjdu až k </a:t>
            </a:r>
            <a:r>
              <a:rPr lang="cs-CZ" dirty="0" smtClean="0"/>
              <a:t>rokl</a:t>
            </a:r>
            <a:r>
              <a:rPr lang="cs-CZ" b="1" u="sng" dirty="0" smtClean="0"/>
              <a:t>i</a:t>
            </a:r>
            <a:endParaRPr lang="cs-CZ" b="1" u="sng" dirty="0"/>
          </a:p>
          <a:p>
            <a:pPr marL="0" indent="0">
              <a:buNone/>
            </a:pPr>
            <a:r>
              <a:rPr lang="cs-CZ" dirty="0" smtClean="0"/>
              <a:t>Modré chrp</a:t>
            </a:r>
            <a:r>
              <a:rPr lang="cs-CZ" b="1" u="sng" dirty="0" smtClean="0"/>
              <a:t>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Před </a:t>
            </a:r>
            <a:r>
              <a:rPr lang="cs-CZ" dirty="0" smtClean="0"/>
              <a:t>tabul</a:t>
            </a:r>
            <a:r>
              <a:rPr lang="cs-CZ" b="1" u="sng" dirty="0" smtClean="0"/>
              <a:t>í</a:t>
            </a:r>
            <a:endParaRPr lang="cs-CZ" b="1" u="sng" dirty="0"/>
          </a:p>
          <a:p>
            <a:pPr marL="0" indent="0">
              <a:buNone/>
            </a:pPr>
            <a:r>
              <a:rPr lang="cs-CZ" dirty="0"/>
              <a:t>V chatrné </a:t>
            </a:r>
            <a:r>
              <a:rPr lang="cs-CZ" dirty="0" smtClean="0"/>
              <a:t>obuv</a:t>
            </a:r>
            <a:r>
              <a:rPr lang="cs-CZ" b="1" u="sng" dirty="0" smtClean="0"/>
              <a:t>i</a:t>
            </a:r>
            <a:endParaRPr lang="cs-CZ" b="1" u="sng" dirty="0"/>
          </a:p>
          <a:p>
            <a:pPr marL="0" indent="0">
              <a:buNone/>
            </a:pPr>
            <a:r>
              <a:rPr lang="cs-CZ" dirty="0"/>
              <a:t>Až za </a:t>
            </a:r>
            <a:r>
              <a:rPr lang="cs-CZ" dirty="0" smtClean="0"/>
              <a:t>tm</a:t>
            </a:r>
            <a:r>
              <a:rPr lang="cs-CZ" b="1" u="sng" dirty="0" smtClean="0"/>
              <a:t>y</a:t>
            </a:r>
            <a:endParaRPr lang="cs-CZ" b="1" u="sng" dirty="0"/>
          </a:p>
          <a:p>
            <a:pPr marL="0" indent="0">
              <a:buNone/>
            </a:pPr>
            <a:r>
              <a:rPr lang="cs-CZ" dirty="0"/>
              <a:t>Na </a:t>
            </a:r>
            <a:r>
              <a:rPr lang="cs-CZ" dirty="0" smtClean="0"/>
              <a:t>větv</a:t>
            </a:r>
            <a:r>
              <a:rPr lang="cs-CZ" b="1" u="sng" dirty="0" smtClean="0"/>
              <a:t>i</a:t>
            </a:r>
            <a:endParaRPr lang="cs-CZ" b="1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227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CVIČENÍ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8208911" cy="4789991"/>
          </a:xfrm>
        </p:spPr>
        <p:txBody>
          <a:bodyPr anchor="t"/>
          <a:lstStyle/>
          <a:p>
            <a:r>
              <a:rPr lang="cs-CZ" dirty="0" smtClean="0"/>
              <a:t>Doplň koncovky podstatných jmen a urči rod, číslo, pád vzor.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		ROD	ČÍSLO		PÁD	VZOR</a:t>
            </a:r>
          </a:p>
          <a:p>
            <a:pPr marL="0" indent="0">
              <a:buNone/>
            </a:pPr>
            <a:r>
              <a:rPr lang="cs-CZ" dirty="0" smtClean="0"/>
              <a:t>Za svitu lamp_					___		_____		____	_____</a:t>
            </a:r>
          </a:p>
          <a:p>
            <a:pPr marL="0" indent="0">
              <a:buNone/>
            </a:pPr>
            <a:r>
              <a:rPr lang="cs-CZ" dirty="0" smtClean="0"/>
              <a:t>Udeřil se do hlav_				___		_____		____	_____</a:t>
            </a:r>
          </a:p>
          <a:p>
            <a:pPr marL="0" indent="0">
              <a:buNone/>
            </a:pPr>
            <a:r>
              <a:rPr lang="cs-CZ" dirty="0" smtClean="0"/>
              <a:t>Seděl na </a:t>
            </a:r>
            <a:r>
              <a:rPr lang="cs-CZ" dirty="0" err="1" smtClean="0"/>
              <a:t>větv</a:t>
            </a:r>
            <a:r>
              <a:rPr lang="cs-CZ" dirty="0" smtClean="0"/>
              <a:t>_					___		_____		____	_____</a:t>
            </a:r>
          </a:p>
          <a:p>
            <a:pPr marL="0" indent="0">
              <a:buNone/>
            </a:pPr>
            <a:r>
              <a:rPr lang="cs-CZ" dirty="0" smtClean="0"/>
              <a:t>Pojď k </a:t>
            </a:r>
            <a:r>
              <a:rPr lang="cs-CZ" dirty="0" err="1" smtClean="0"/>
              <a:t>tabul</a:t>
            </a:r>
            <a:r>
              <a:rPr lang="cs-CZ" dirty="0" smtClean="0"/>
              <a:t>_					___		_____		____	_____</a:t>
            </a:r>
          </a:p>
          <a:p>
            <a:pPr marL="0" indent="0">
              <a:buNone/>
            </a:pPr>
            <a:r>
              <a:rPr lang="cs-CZ" dirty="0" smtClean="0"/>
              <a:t>Past na myš_					___		_____		____	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050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SPRÁVNÉ ŘEŠENÍ CVIČENÍ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07361"/>
            <a:ext cx="8496944" cy="4789991"/>
          </a:xfrm>
        </p:spPr>
        <p:txBody>
          <a:bodyPr anchor="t">
            <a:normAutofit/>
          </a:bodyPr>
          <a:lstStyle/>
          <a:p>
            <a:r>
              <a:rPr lang="cs-CZ" dirty="0"/>
              <a:t>Doplň koncovky podstatných jmen a urči rod, číslo, pád vzor.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								</a:t>
            </a:r>
          </a:p>
          <a:p>
            <a:pPr marL="0" indent="0">
              <a:buNone/>
            </a:pPr>
            <a:r>
              <a:rPr lang="cs-CZ" dirty="0"/>
              <a:t>								ROD	ČÍSLO		PÁD	VZOR</a:t>
            </a:r>
          </a:p>
          <a:p>
            <a:pPr marL="0" indent="0">
              <a:buNone/>
            </a:pPr>
            <a:r>
              <a:rPr lang="cs-CZ" dirty="0"/>
              <a:t>Za svitu </a:t>
            </a:r>
            <a:r>
              <a:rPr lang="cs-CZ" dirty="0" smtClean="0"/>
              <a:t>lampy					Ž		J			2.		žena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Udeřil se do </a:t>
            </a:r>
            <a:r>
              <a:rPr lang="cs-CZ" dirty="0" smtClean="0"/>
              <a:t>hlavy				Ž		J			2.		žena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Seděl na </a:t>
            </a:r>
            <a:r>
              <a:rPr lang="cs-CZ" dirty="0" smtClean="0"/>
              <a:t>větvi					Ž		J			6.		píseň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Pojď k </a:t>
            </a:r>
            <a:r>
              <a:rPr lang="cs-CZ" dirty="0" smtClean="0"/>
              <a:t>tabuli					Ž		J			3.		růže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Past na </a:t>
            </a:r>
            <a:r>
              <a:rPr lang="cs-CZ" dirty="0" smtClean="0"/>
              <a:t>myši					Ž		MN			2.		kost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57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7883037" cy="4051437"/>
          </a:xfrm>
        </p:spPr>
        <p:txBody>
          <a:bodyPr anchor="t">
            <a:normAutofit/>
          </a:bodyPr>
          <a:lstStyle/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endParaRPr lang="cs-CZ" i="1" dirty="0" smtClean="0"/>
          </a:p>
          <a:p>
            <a:pPr marL="342900" lvl="4" indent="-342900"/>
            <a:endParaRPr lang="cs-CZ" i="1" dirty="0"/>
          </a:p>
          <a:p>
            <a:pPr marL="342900" lvl="4" indent="-342900"/>
            <a:r>
              <a:rPr lang="cs-CZ" i="1" dirty="0" smtClean="0"/>
              <a:t>Autorem </a:t>
            </a:r>
            <a:r>
              <a:rPr lang="cs-CZ" i="1" dirty="0"/>
              <a:t>materiálu a všech jeho částí, není-li uvedeno jinak, </a:t>
            </a:r>
            <a:r>
              <a:rPr lang="cs-CZ" i="1" dirty="0" smtClean="0"/>
              <a:t>je Mgr. Monika Nováková</a:t>
            </a:r>
            <a:endParaRPr lang="cs-CZ" i="1" dirty="0"/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756694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850" y="124380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75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35</TotalTime>
  <Words>305</Words>
  <Application>Microsoft Office PowerPoint</Application>
  <PresentationFormat>Předvádění na obrazovce (4:3)</PresentationFormat>
  <Paragraphs>115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Autumn</vt:lpstr>
      <vt:lpstr> </vt:lpstr>
      <vt:lpstr>Prezentace aplikace PowerPoint</vt:lpstr>
      <vt:lpstr>SKLOŇOVÁNÍ PODSTATNÝCH JMEN RODU ŽENSKÉHO</vt:lpstr>
      <vt:lpstr>CVIČENÍ č. 1</vt:lpstr>
      <vt:lpstr>SPRÁVNÉ ŘEŠENÍ CVIČENÍ č. 1</vt:lpstr>
      <vt:lpstr>CVIČENÍ č. 2</vt:lpstr>
      <vt:lpstr>SPRÁVNÉ ŘEŠENÍ CVIČENÍ Č. 2</vt:lpstr>
      <vt:lpstr>CVIČENÍ č. 3</vt:lpstr>
      <vt:lpstr>SPRÁVNÉ ŘEŠENÍ CVIČENÍ č. 3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 RODU ŽENSKÉHO</dc:title>
  <dc:creator>Lenovo</dc:creator>
  <cp:lastModifiedBy>pc</cp:lastModifiedBy>
  <cp:revision>12</cp:revision>
  <dcterms:created xsi:type="dcterms:W3CDTF">2014-03-30T09:10:21Z</dcterms:created>
  <dcterms:modified xsi:type="dcterms:W3CDTF">2014-09-10T11:58:48Z</dcterms:modified>
</cp:coreProperties>
</file>