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58" r:id="rId3"/>
    <p:sldId id="259" r:id="rId4"/>
    <p:sldId id="260" r:id="rId5"/>
    <p:sldId id="264" r:id="rId6"/>
    <p:sldId id="261" r:id="rId7"/>
    <p:sldId id="262" r:id="rId8"/>
    <p:sldId id="265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780" y="-5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D17AB-4E7F-4034-B641-5B6324B30A6E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073ADC7-785C-4ABE-8FC8-71F0135EDD9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D17AB-4E7F-4034-B641-5B6324B30A6E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73ADC7-785C-4ABE-8FC8-71F0135EDD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D17AB-4E7F-4034-B641-5B6324B30A6E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73ADC7-785C-4ABE-8FC8-71F0135EDD9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D17AB-4E7F-4034-B641-5B6324B30A6E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73ADC7-785C-4ABE-8FC8-71F0135EDD9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D17AB-4E7F-4034-B641-5B6324B30A6E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73ADC7-785C-4ABE-8FC8-71F0135EDD9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D17AB-4E7F-4034-B641-5B6324B30A6E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73ADC7-785C-4ABE-8FC8-71F0135EDD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D17AB-4E7F-4034-B641-5B6324B30A6E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73ADC7-785C-4ABE-8FC8-71F0135EDD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D17AB-4E7F-4034-B641-5B6324B30A6E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73ADC7-785C-4ABE-8FC8-71F0135EDD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D17AB-4E7F-4034-B641-5B6324B30A6E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73ADC7-785C-4ABE-8FC8-71F0135EDD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D17AB-4E7F-4034-B641-5B6324B30A6E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73ADC7-785C-4ABE-8FC8-71F0135EDD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D17AB-4E7F-4034-B641-5B6324B30A6E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73ADC7-785C-4ABE-8FC8-71F0135EDD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7BAD17AB-4E7F-4034-B641-5B6324B30A6E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F073ADC7-785C-4ABE-8FC8-71F0135EDD9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 idx="4294967295"/>
          </p:nvPr>
        </p:nvSpPr>
        <p:spPr>
          <a:xfrm>
            <a:off x="0" y="676275"/>
            <a:ext cx="7124700" cy="923925"/>
          </a:xfrm>
        </p:spPr>
        <p:txBody>
          <a:bodyPr/>
          <a:lstStyle/>
          <a:p>
            <a:pPr algn="ctr"/>
            <a:r>
              <a:rPr lang="cs-CZ" sz="6600" dirty="0" smtClean="0"/>
              <a:t/>
            </a:r>
            <a:br>
              <a:rPr lang="cs-CZ" sz="6600" dirty="0" smtClean="0"/>
            </a:br>
            <a:endParaRPr lang="cs-CZ" sz="6600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7" name="Zástupný symbol pro obsah 11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1874006221"/>
              </p:ext>
            </p:extLst>
          </p:nvPr>
        </p:nvGraphicFramePr>
        <p:xfrm>
          <a:off x="468313" y="1844675"/>
          <a:ext cx="8229600" cy="5013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projektu MŠMT: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CZ.1.07/1.5.00/34.0865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materiálu: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VY_32_INOVACE_18_06_skloňování podstatných jmen rodu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mužského</a:t>
                      </a:r>
                      <a:endParaRPr lang="cs-CZ" sz="1400" dirty="0" smtClean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školy: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ZŠ,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PŠ a MŠ Česká Lípa, Moskevská 679, příspěvková organizace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Ročník: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II. ročník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praktické školy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Vzdělávací oblast: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Jazyk a jazyková komunikace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Předmět: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Český jazyk a literatura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Tematický</a:t>
                      </a:r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 okruh: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Jazyková výchova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Téma: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Podstatná jména rodu </a:t>
                      </a:r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mužského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autora: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Mgr. Monika Nováková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Vytvořeno dne: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Květen 2013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Anotace 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</a:rPr>
                        <a:t>DUM určený  k seznámení žáků  se skloňováním podstatných jmen rodu mužského. Pomůcky: dataprojektor, interaktivní tabule, učebnice.</a:t>
                      </a:r>
                      <a:endParaRPr lang="cs-CZ" sz="12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Klíčová slova: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Podstatná jména rodu </a:t>
                      </a:r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mužského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5898254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2708920"/>
            <a:ext cx="8229600" cy="4525963"/>
          </a:xfrm>
        </p:spPr>
        <p:txBody>
          <a:bodyPr/>
          <a:lstStyle/>
          <a:p>
            <a:r>
              <a:rPr lang="cs-CZ" dirty="0" smtClean="0"/>
              <a:t>Výklad – skloňování podstatných jmen rodu mužského</a:t>
            </a:r>
          </a:p>
          <a:p>
            <a:r>
              <a:rPr lang="cs-CZ" dirty="0" smtClean="0"/>
              <a:t>Přiřazování podstatných jmen rodu mužského ke vzorům</a:t>
            </a:r>
          </a:p>
          <a:p>
            <a:r>
              <a:rPr lang="cs-CZ" dirty="0" smtClean="0"/>
              <a:t>Doplňování koncovek podstatných jmen podle vzorů v množném čísle</a:t>
            </a:r>
          </a:p>
          <a:p>
            <a:r>
              <a:rPr lang="cs-CZ" dirty="0" smtClean="0"/>
              <a:t>Určování rodu, čísla, pádu vzoru u podstatných jmen rodu mužského</a:t>
            </a:r>
          </a:p>
          <a:p>
            <a:endParaRPr lang="cs-CZ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357188" y="1785938"/>
            <a:ext cx="8229600" cy="92298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342900" marR="0" lvl="0" indent="-34290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Tx/>
              <a:buFont typeface="Arial" charset="0"/>
              <a:buNone/>
              <a:tabLst/>
              <a:defRPr/>
            </a:pPr>
            <a:r>
              <a:rPr kumimoji="0" lang="cs-CZ" sz="1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METODICKÝ POPIS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39037229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 smtClean="0"/>
              <a:t>PODSTATNÁ JMÉNA RODU MUŽSKÉHO SE SKLOŇUJÍ PODLE VZORŮ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cs-CZ" b="1" u="sng" dirty="0" smtClean="0"/>
          </a:p>
          <a:p>
            <a:pPr marL="0" indent="0" algn="ctr">
              <a:buNone/>
            </a:pPr>
            <a:r>
              <a:rPr lang="cs-CZ" b="1" u="sng" dirty="0" smtClean="0"/>
              <a:t>Životných</a:t>
            </a:r>
          </a:p>
          <a:p>
            <a:pPr marL="0" indent="0">
              <a:buNone/>
            </a:pPr>
            <a:r>
              <a:rPr lang="cs-CZ" dirty="0" smtClean="0"/>
              <a:t>1.Pád        pá</a:t>
            </a:r>
            <a:r>
              <a:rPr lang="cs-CZ" u="sng" dirty="0" smtClean="0"/>
              <a:t>n</a:t>
            </a:r>
            <a:r>
              <a:rPr lang="cs-CZ" dirty="0" smtClean="0"/>
              <a:t>            mu</a:t>
            </a:r>
            <a:r>
              <a:rPr lang="cs-CZ" u="sng" dirty="0" smtClean="0"/>
              <a:t>ž</a:t>
            </a:r>
            <a:r>
              <a:rPr lang="cs-CZ" dirty="0" smtClean="0"/>
              <a:t>         předsed</a:t>
            </a:r>
            <a:r>
              <a:rPr lang="cs-CZ" u="sng" dirty="0" smtClean="0"/>
              <a:t>a</a:t>
            </a:r>
            <a:r>
              <a:rPr lang="cs-CZ" dirty="0" smtClean="0"/>
              <a:t>       soudc</a:t>
            </a:r>
            <a:r>
              <a:rPr lang="cs-CZ" u="sng" dirty="0" smtClean="0"/>
              <a:t>e</a:t>
            </a:r>
          </a:p>
          <a:p>
            <a:pPr marL="0" indent="0">
              <a:buNone/>
            </a:pPr>
            <a:r>
              <a:rPr lang="cs-CZ" dirty="0" smtClean="0"/>
              <a:t>2.Pád        pán</a:t>
            </a:r>
            <a:r>
              <a:rPr lang="cs-CZ" u="sng" dirty="0" smtClean="0"/>
              <a:t>a</a:t>
            </a:r>
            <a:r>
              <a:rPr lang="cs-CZ" dirty="0" smtClean="0"/>
              <a:t>          muž</a:t>
            </a:r>
            <a:r>
              <a:rPr lang="cs-CZ" u="sng" dirty="0" smtClean="0"/>
              <a:t>e</a:t>
            </a:r>
            <a:r>
              <a:rPr lang="cs-CZ" dirty="0" smtClean="0"/>
              <a:t>      předsed</a:t>
            </a:r>
            <a:r>
              <a:rPr lang="cs-CZ" u="sng" dirty="0" smtClean="0"/>
              <a:t>y</a:t>
            </a:r>
            <a:r>
              <a:rPr lang="cs-CZ" dirty="0" smtClean="0"/>
              <a:t>        soudc</a:t>
            </a:r>
            <a:r>
              <a:rPr lang="cs-CZ" u="sng" dirty="0" smtClean="0"/>
              <a:t>e</a:t>
            </a:r>
          </a:p>
          <a:p>
            <a:pPr marL="0" indent="0" algn="ctr">
              <a:buNone/>
            </a:pPr>
            <a:endParaRPr lang="cs-CZ" u="sng" dirty="0" smtClean="0"/>
          </a:p>
          <a:p>
            <a:pPr marL="0" indent="0" algn="ctr">
              <a:buNone/>
            </a:pPr>
            <a:r>
              <a:rPr lang="cs-CZ" b="1" u="sng" dirty="0" smtClean="0"/>
              <a:t>Neživotných</a:t>
            </a:r>
          </a:p>
          <a:p>
            <a:pPr marL="0" indent="0">
              <a:buNone/>
            </a:pPr>
            <a:r>
              <a:rPr lang="cs-CZ" dirty="0" smtClean="0"/>
              <a:t>1.Pád         hra</a:t>
            </a:r>
            <a:r>
              <a:rPr lang="cs-CZ" u="sng" dirty="0" smtClean="0"/>
              <a:t>d </a:t>
            </a:r>
            <a:r>
              <a:rPr lang="cs-CZ" dirty="0" smtClean="0"/>
              <a:t>          stro</a:t>
            </a:r>
            <a:r>
              <a:rPr lang="cs-CZ" u="sng" dirty="0" smtClean="0"/>
              <a:t>j </a:t>
            </a:r>
            <a:r>
              <a:rPr lang="cs-CZ" dirty="0" smtClean="0"/>
              <a:t>      </a:t>
            </a:r>
          </a:p>
          <a:p>
            <a:pPr marL="0" indent="0">
              <a:buNone/>
            </a:pPr>
            <a:r>
              <a:rPr lang="cs-CZ" dirty="0" smtClean="0"/>
              <a:t>2.Pád         hrad</a:t>
            </a:r>
            <a:r>
              <a:rPr lang="cs-CZ" u="sng" dirty="0" smtClean="0"/>
              <a:t>y</a:t>
            </a:r>
            <a:r>
              <a:rPr lang="cs-CZ" dirty="0" smtClean="0"/>
              <a:t>         stroj</a:t>
            </a:r>
            <a:r>
              <a:rPr lang="cs-CZ" u="sng" dirty="0" smtClean="0"/>
              <a:t>e</a:t>
            </a:r>
            <a:endParaRPr lang="cs-CZ" u="sng" dirty="0"/>
          </a:p>
        </p:txBody>
      </p:sp>
    </p:spTree>
    <p:extLst>
      <p:ext uri="{BB962C8B-B14F-4D97-AF65-F5344CB8AC3E}">
        <p14:creationId xmlns:p14="http://schemas.microsoft.com/office/powerpoint/2010/main" xmlns="" val="5015128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dirty="0" smtClean="0"/>
              <a:t>CVIČENÍ č. 1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u="sng" dirty="0"/>
              <a:t>PODSTATNÁ JMÉNA RODU MUŽSKÉHO PŘIŘAĎTE KE </a:t>
            </a:r>
            <a:r>
              <a:rPr lang="cs-CZ" b="1" u="sng" dirty="0" smtClean="0"/>
              <a:t>VZORŮM: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Holub					Pán</a:t>
            </a:r>
          </a:p>
          <a:p>
            <a:pPr marL="0" indent="0">
              <a:buNone/>
            </a:pPr>
            <a:r>
              <a:rPr lang="cs-CZ" dirty="0" smtClean="0"/>
              <a:t>Pach					Hrad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Detektiv				Muž</a:t>
            </a:r>
          </a:p>
          <a:p>
            <a:pPr marL="0" indent="0">
              <a:buNone/>
            </a:pPr>
            <a:r>
              <a:rPr lang="cs-CZ" dirty="0" smtClean="0"/>
              <a:t>Los					Stroj</a:t>
            </a:r>
          </a:p>
          <a:p>
            <a:pPr marL="0" indent="0">
              <a:buNone/>
            </a:pPr>
            <a:r>
              <a:rPr lang="cs-CZ" dirty="0" smtClean="0"/>
              <a:t>Synovec				Předseda</a:t>
            </a:r>
          </a:p>
          <a:p>
            <a:pPr marL="0" indent="0">
              <a:buNone/>
            </a:pPr>
            <a:r>
              <a:rPr lang="cs-CZ" dirty="0" smtClean="0"/>
              <a:t>Dědeček				Soudce</a:t>
            </a:r>
          </a:p>
          <a:p>
            <a:pPr marL="0" indent="0">
              <a:buNone/>
            </a:pPr>
            <a:r>
              <a:rPr lang="cs-CZ" dirty="0" smtClean="0"/>
              <a:t>Kůň</a:t>
            </a:r>
          </a:p>
          <a:p>
            <a:pPr marL="0" indent="0">
              <a:buNone/>
            </a:pPr>
            <a:r>
              <a:rPr lang="cs-CZ" dirty="0" smtClean="0"/>
              <a:t>Hřebec </a:t>
            </a:r>
          </a:p>
        </p:txBody>
      </p:sp>
    </p:spTree>
    <p:extLst>
      <p:ext uri="{BB962C8B-B14F-4D97-AF65-F5344CB8AC3E}">
        <p14:creationId xmlns:p14="http://schemas.microsoft.com/office/powerpoint/2010/main" xmlns="" val="3491957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000" dirty="0" smtClean="0"/>
              <a:t>SPRÁVNÉ ŘEŠENÍ CVIČENÍ č. 1</a:t>
            </a:r>
            <a:endParaRPr lang="cs-CZ" sz="5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u="sng" dirty="0"/>
              <a:t>PODSTATNÁ JMÉNA RODU MUŽSKÉHO PŘIŘAĎTE KE VZORŮM: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Pán – holub, detektiv, dědeček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Hrad – pach, los,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Muž – synovec, hřebec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291370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 smtClean="0"/>
              <a:t>CVIČENÍ č. 2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u="sng" dirty="0" smtClean="0"/>
              <a:t>DOPLŇ </a:t>
            </a:r>
            <a:r>
              <a:rPr lang="cs-CZ" b="1" u="sng" dirty="0"/>
              <a:t>KONCOVKY PODSTATNÝCH JMEN PODLE VZORŮ V MNOŽ. Č.</a:t>
            </a:r>
          </a:p>
          <a:p>
            <a:endParaRPr lang="cs-CZ" dirty="0" smtClean="0"/>
          </a:p>
          <a:p>
            <a:r>
              <a:rPr lang="cs-CZ" dirty="0" smtClean="0"/>
              <a:t>Neobydlené hrad_</a:t>
            </a:r>
          </a:p>
          <a:p>
            <a:r>
              <a:rPr lang="cs-CZ" dirty="0" smtClean="0"/>
              <a:t>Šel v mraz_</a:t>
            </a:r>
          </a:p>
          <a:p>
            <a:r>
              <a:rPr lang="cs-CZ" dirty="0" smtClean="0"/>
              <a:t>Hnědí </a:t>
            </a:r>
            <a:r>
              <a:rPr lang="cs-CZ" dirty="0" err="1"/>
              <a:t>k</a:t>
            </a:r>
            <a:r>
              <a:rPr lang="cs-CZ" dirty="0" err="1" smtClean="0"/>
              <a:t>oníc</a:t>
            </a:r>
            <a:r>
              <a:rPr lang="cs-CZ" dirty="0" smtClean="0"/>
              <a:t>_</a:t>
            </a:r>
          </a:p>
          <a:p>
            <a:r>
              <a:rPr lang="cs-CZ" dirty="0" smtClean="0"/>
              <a:t>Zakutálené míč_</a:t>
            </a:r>
          </a:p>
          <a:p>
            <a:r>
              <a:rPr lang="cs-CZ" dirty="0" smtClean="0"/>
              <a:t>Listí pod strom_</a:t>
            </a:r>
          </a:p>
          <a:p>
            <a:r>
              <a:rPr lang="cs-CZ" dirty="0" smtClean="0"/>
              <a:t>Přijeli loutkař_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053457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CVIČENÍ č. 3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u="sng" dirty="0" smtClean="0"/>
              <a:t>URČI U PODST. JMEN ROD, ČÍSLO, PÁD A VZOR</a:t>
            </a:r>
          </a:p>
          <a:p>
            <a:pPr marL="0" indent="0">
              <a:buNone/>
            </a:pPr>
            <a:r>
              <a:rPr lang="cs-CZ" dirty="0" smtClean="0"/>
              <a:t>	</a:t>
            </a:r>
            <a:r>
              <a:rPr lang="cs-CZ" dirty="0"/>
              <a:t> </a:t>
            </a:r>
            <a:r>
              <a:rPr lang="cs-CZ" dirty="0" smtClean="0"/>
              <a:t> 	 </a:t>
            </a:r>
            <a:r>
              <a:rPr lang="cs-CZ" sz="1800" dirty="0" smtClean="0"/>
              <a:t>ROD</a:t>
            </a:r>
            <a:r>
              <a:rPr lang="cs-CZ" sz="1800" dirty="0"/>
              <a:t>	   </a:t>
            </a:r>
            <a:r>
              <a:rPr lang="cs-CZ" sz="1800" dirty="0" smtClean="0"/>
              <a:t> ČÍSLO</a:t>
            </a:r>
            <a:r>
              <a:rPr lang="cs-CZ" sz="1800" dirty="0"/>
              <a:t>	  </a:t>
            </a:r>
            <a:r>
              <a:rPr lang="cs-CZ" sz="1800" dirty="0" smtClean="0"/>
              <a:t>       </a:t>
            </a:r>
            <a:r>
              <a:rPr lang="cs-CZ" sz="1800" dirty="0"/>
              <a:t>PÁD 	  </a:t>
            </a:r>
            <a:r>
              <a:rPr lang="cs-CZ" sz="1800" dirty="0" smtClean="0"/>
              <a:t>   VZOR</a:t>
            </a:r>
            <a:endParaRPr lang="cs-CZ" b="1" u="sng" dirty="0" smtClean="0"/>
          </a:p>
          <a:p>
            <a:pPr marL="0" indent="0">
              <a:buNone/>
            </a:pPr>
            <a:r>
              <a:rPr lang="cs-CZ" dirty="0" smtClean="0"/>
              <a:t>Měsíc		…….     …….       ……            …….</a:t>
            </a:r>
          </a:p>
          <a:p>
            <a:pPr marL="0" indent="0">
              <a:buNone/>
            </a:pPr>
            <a:r>
              <a:rPr lang="cs-CZ" dirty="0" smtClean="0"/>
              <a:t>S pávy          ……      ……        ……            ….....</a:t>
            </a:r>
          </a:p>
          <a:p>
            <a:pPr marL="0" indent="0">
              <a:buNone/>
            </a:pPr>
            <a:r>
              <a:rPr lang="cs-CZ" dirty="0" smtClean="0"/>
              <a:t>O snu		……      ……        ……             ……</a:t>
            </a:r>
          </a:p>
          <a:p>
            <a:pPr marL="0" indent="0">
              <a:buNone/>
            </a:pPr>
            <a:r>
              <a:rPr lang="cs-CZ" dirty="0" smtClean="0"/>
              <a:t>V domě 	……      ……        ……             ……  </a:t>
            </a:r>
          </a:p>
          <a:p>
            <a:pPr marL="0" indent="0">
              <a:buNone/>
            </a:pPr>
            <a:r>
              <a:rPr lang="cs-CZ" dirty="0" smtClean="0"/>
              <a:t>Pro koledníky ……    ……        ……             ……</a:t>
            </a:r>
          </a:p>
          <a:p>
            <a:pPr marL="0" indent="0">
              <a:buNone/>
            </a:pPr>
            <a:r>
              <a:rPr lang="cs-CZ" dirty="0" smtClean="0"/>
              <a:t>U synovce  	…….      ……        ……            ……</a:t>
            </a:r>
          </a:p>
        </p:txBody>
      </p:sp>
    </p:spTree>
    <p:extLst>
      <p:ext uri="{BB962C8B-B14F-4D97-AF65-F5344CB8AC3E}">
        <p14:creationId xmlns:p14="http://schemas.microsoft.com/office/powerpoint/2010/main" xmlns="" val="27466517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000" dirty="0" smtClean="0"/>
              <a:t>SPRÁVNÉ ŘEŠENÍ CVIČENÍ č. 3</a:t>
            </a:r>
            <a:endParaRPr lang="cs-CZ" sz="5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u="sng" dirty="0"/>
              <a:t>URČI U </a:t>
            </a:r>
            <a:r>
              <a:rPr lang="cs-CZ" b="1" u="sng" dirty="0" smtClean="0"/>
              <a:t>PODST</a:t>
            </a:r>
            <a:r>
              <a:rPr lang="cs-CZ" b="1" u="sng" dirty="0"/>
              <a:t>. JMEN ROD, ČÍSLO, PÁD A VZOR</a:t>
            </a:r>
          </a:p>
          <a:p>
            <a:pPr marL="0" indent="0">
              <a:buNone/>
            </a:pPr>
            <a:r>
              <a:rPr lang="cs-CZ" dirty="0"/>
              <a:t>	  	 </a:t>
            </a:r>
            <a:r>
              <a:rPr lang="cs-CZ" sz="1800" dirty="0"/>
              <a:t>ROD	    ČÍSLO	         PÁD 	     VZOR</a:t>
            </a:r>
            <a:endParaRPr lang="cs-CZ" b="1" u="sng" dirty="0"/>
          </a:p>
          <a:p>
            <a:pPr marL="0" indent="0">
              <a:buNone/>
            </a:pPr>
            <a:r>
              <a:rPr lang="cs-CZ" dirty="0"/>
              <a:t>Měsíc		 </a:t>
            </a:r>
            <a:r>
              <a:rPr lang="cs-CZ" dirty="0" smtClean="0"/>
              <a:t> </a:t>
            </a:r>
            <a:r>
              <a:rPr lang="cs-CZ" dirty="0" err="1" smtClean="0"/>
              <a:t>Mn</a:t>
            </a:r>
            <a:r>
              <a:rPr lang="cs-CZ" dirty="0" smtClean="0"/>
              <a:t>	      J            1.	      stroj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S </a:t>
            </a:r>
            <a:r>
              <a:rPr lang="cs-CZ" dirty="0" smtClean="0"/>
              <a:t>pávy            </a:t>
            </a:r>
            <a:r>
              <a:rPr lang="cs-CZ" dirty="0" err="1" smtClean="0"/>
              <a:t>Mž</a:t>
            </a:r>
            <a:r>
              <a:rPr lang="cs-CZ" dirty="0" smtClean="0"/>
              <a:t>	     MN         7.                pán          </a:t>
            </a:r>
          </a:p>
          <a:p>
            <a:pPr marL="0" indent="0">
              <a:buNone/>
            </a:pPr>
            <a:r>
              <a:rPr lang="cs-CZ" dirty="0" smtClean="0"/>
              <a:t>O </a:t>
            </a:r>
            <a:r>
              <a:rPr lang="cs-CZ" dirty="0"/>
              <a:t>snu		</a:t>
            </a:r>
            <a:r>
              <a:rPr lang="cs-CZ" dirty="0" smtClean="0"/>
              <a:t>  </a:t>
            </a:r>
            <a:r>
              <a:rPr lang="cs-CZ" dirty="0" err="1" smtClean="0"/>
              <a:t>Mž</a:t>
            </a:r>
            <a:r>
              <a:rPr lang="cs-CZ" dirty="0" smtClean="0"/>
              <a:t>          J            6.                hrad</a:t>
            </a:r>
          </a:p>
          <a:p>
            <a:pPr marL="0" indent="0">
              <a:buNone/>
            </a:pPr>
            <a:r>
              <a:rPr lang="cs-CZ" dirty="0" smtClean="0"/>
              <a:t>V </a:t>
            </a:r>
            <a:r>
              <a:rPr lang="cs-CZ" dirty="0"/>
              <a:t>domě 	 </a:t>
            </a:r>
            <a:r>
              <a:rPr lang="cs-CZ" dirty="0" smtClean="0"/>
              <a:t> </a:t>
            </a:r>
            <a:r>
              <a:rPr lang="cs-CZ" dirty="0" err="1" smtClean="0"/>
              <a:t>Mn</a:t>
            </a:r>
            <a:r>
              <a:rPr lang="cs-CZ" dirty="0" smtClean="0"/>
              <a:t>         J            6.                 hrad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Pro </a:t>
            </a:r>
            <a:r>
              <a:rPr lang="cs-CZ" dirty="0" smtClean="0"/>
              <a:t>koledníky </a:t>
            </a:r>
            <a:r>
              <a:rPr lang="cs-CZ" dirty="0" err="1" smtClean="0"/>
              <a:t>Mž</a:t>
            </a:r>
            <a:r>
              <a:rPr lang="cs-CZ" dirty="0" smtClean="0"/>
              <a:t>         MN         4.                pán </a:t>
            </a:r>
          </a:p>
          <a:p>
            <a:pPr marL="0" indent="0">
              <a:buNone/>
            </a:pPr>
            <a:r>
              <a:rPr lang="cs-CZ" dirty="0" smtClean="0"/>
              <a:t>U </a:t>
            </a:r>
            <a:r>
              <a:rPr lang="cs-CZ" dirty="0"/>
              <a:t>synovce  	</a:t>
            </a:r>
            <a:r>
              <a:rPr lang="cs-CZ" dirty="0" smtClean="0"/>
              <a:t>  </a:t>
            </a:r>
            <a:r>
              <a:rPr lang="cs-CZ" dirty="0" err="1" smtClean="0"/>
              <a:t>Mž</a:t>
            </a:r>
            <a:r>
              <a:rPr lang="cs-CZ" dirty="0" smtClean="0"/>
              <a:t>         J             2.	       stroj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6949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42900" lvl="4" indent="-342900"/>
            <a:endParaRPr lang="cs-CZ" sz="1400" i="1" dirty="0" smtClean="0">
              <a:solidFill>
                <a:schemeClr val="tx1"/>
              </a:solidFill>
            </a:endParaRPr>
          </a:p>
          <a:p>
            <a:pPr marL="342900" lvl="4" indent="-342900"/>
            <a:endParaRPr lang="cs-CZ" sz="1400" i="1" dirty="0">
              <a:solidFill>
                <a:schemeClr val="tx1"/>
              </a:solidFill>
            </a:endParaRPr>
          </a:p>
          <a:p>
            <a:pPr marL="342900" lvl="4" indent="-342900"/>
            <a:endParaRPr lang="cs-CZ" sz="1400" i="1" dirty="0" smtClean="0">
              <a:solidFill>
                <a:schemeClr val="tx1"/>
              </a:solidFill>
            </a:endParaRPr>
          </a:p>
          <a:p>
            <a:pPr marL="342900" lvl="4" indent="-342900"/>
            <a:endParaRPr lang="cs-CZ" sz="1400" i="1" dirty="0">
              <a:solidFill>
                <a:schemeClr val="tx1"/>
              </a:solidFill>
            </a:endParaRPr>
          </a:p>
          <a:p>
            <a:pPr marL="342900" lvl="4" indent="-342900"/>
            <a:endParaRPr lang="cs-CZ" sz="1400" i="1" dirty="0" smtClean="0">
              <a:solidFill>
                <a:schemeClr val="tx1"/>
              </a:solidFill>
            </a:endParaRPr>
          </a:p>
          <a:p>
            <a:pPr marL="342900" lvl="4" indent="-342900"/>
            <a:endParaRPr lang="cs-CZ" sz="1400" i="1" dirty="0">
              <a:solidFill>
                <a:schemeClr val="tx1"/>
              </a:solidFill>
            </a:endParaRPr>
          </a:p>
          <a:p>
            <a:pPr marL="342900" lvl="4" indent="-342900"/>
            <a:endParaRPr lang="cs-CZ" sz="1400" i="1" dirty="0" smtClean="0">
              <a:solidFill>
                <a:schemeClr val="tx1"/>
              </a:solidFill>
            </a:endParaRPr>
          </a:p>
          <a:p>
            <a:pPr marL="342900" lvl="4" indent="-342900"/>
            <a:endParaRPr lang="cs-CZ" sz="1400" i="1" dirty="0">
              <a:solidFill>
                <a:schemeClr val="tx1"/>
              </a:solidFill>
            </a:endParaRPr>
          </a:p>
          <a:p>
            <a:pPr marL="342900" lvl="4" indent="-342900"/>
            <a:endParaRPr lang="cs-CZ" sz="1400" i="1" dirty="0" smtClean="0">
              <a:solidFill>
                <a:schemeClr val="tx1"/>
              </a:solidFill>
            </a:endParaRPr>
          </a:p>
          <a:p>
            <a:pPr marL="342900" lvl="4" indent="-342900"/>
            <a:endParaRPr lang="cs-CZ" sz="1400" i="1" dirty="0">
              <a:solidFill>
                <a:schemeClr val="tx1"/>
              </a:solidFill>
            </a:endParaRPr>
          </a:p>
          <a:p>
            <a:pPr marL="342900" lvl="4" indent="-342900"/>
            <a:endParaRPr lang="cs-CZ" sz="1400" i="1" dirty="0" smtClean="0">
              <a:solidFill>
                <a:schemeClr val="tx1"/>
              </a:solidFill>
            </a:endParaRPr>
          </a:p>
          <a:p>
            <a:pPr marL="342900" lvl="4" indent="-342900"/>
            <a:endParaRPr lang="cs-CZ" sz="1400" i="1" dirty="0">
              <a:solidFill>
                <a:schemeClr val="tx1"/>
              </a:solidFill>
            </a:endParaRPr>
          </a:p>
          <a:p>
            <a:pPr marL="342900" lvl="4" indent="-342900"/>
            <a:endParaRPr lang="cs-CZ" sz="1400" i="1" dirty="0" smtClean="0">
              <a:solidFill>
                <a:schemeClr val="tx1"/>
              </a:solidFill>
            </a:endParaRPr>
          </a:p>
          <a:p>
            <a:pPr marL="342900" lvl="4" indent="-342900"/>
            <a:endParaRPr lang="cs-CZ" sz="1400" i="1" dirty="0">
              <a:solidFill>
                <a:schemeClr val="tx1"/>
              </a:solidFill>
            </a:endParaRPr>
          </a:p>
          <a:p>
            <a:pPr marL="342900" lvl="4" indent="-342900"/>
            <a:endParaRPr lang="cs-CZ" sz="1400" i="1" dirty="0" smtClean="0">
              <a:solidFill>
                <a:schemeClr val="tx1"/>
              </a:solidFill>
            </a:endParaRPr>
          </a:p>
          <a:p>
            <a:pPr marL="342900" lvl="4" indent="-342900"/>
            <a:endParaRPr lang="cs-CZ" sz="1400" i="1" dirty="0">
              <a:solidFill>
                <a:schemeClr val="tx1"/>
              </a:solidFill>
            </a:endParaRPr>
          </a:p>
          <a:p>
            <a:pPr marL="342900" lvl="4" indent="-342900"/>
            <a:r>
              <a:rPr lang="cs-CZ" sz="1400" i="1" dirty="0" smtClean="0">
                <a:solidFill>
                  <a:schemeClr val="tx1"/>
                </a:solidFill>
              </a:rPr>
              <a:t>Autorem </a:t>
            </a:r>
            <a:r>
              <a:rPr lang="cs-CZ" sz="1400" i="1" dirty="0">
                <a:solidFill>
                  <a:schemeClr val="tx1"/>
                </a:solidFill>
              </a:rPr>
              <a:t>materiálu a všech jeho částí, není-li uvedeno jinak, </a:t>
            </a:r>
            <a:r>
              <a:rPr lang="cs-CZ" sz="1400" i="1" dirty="0" smtClean="0">
                <a:solidFill>
                  <a:schemeClr val="tx1"/>
                </a:solidFill>
              </a:rPr>
              <a:t>je Mgr. Monika Nováková</a:t>
            </a:r>
            <a:endParaRPr lang="cs-CZ" sz="1400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395288" y="1773238"/>
            <a:ext cx="8229600" cy="28575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342900" marR="0" lvl="0" indent="-34290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Tx/>
              <a:buFont typeface="Arial" charset="0"/>
              <a:buNone/>
              <a:tabLst/>
              <a:defRPr/>
            </a:pPr>
            <a:r>
              <a:rPr kumimoji="0" lang="cs-CZ" sz="1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POUŽITÉ ZDROJE 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19268260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52</TotalTime>
  <Words>296</Words>
  <Application>Microsoft Office PowerPoint</Application>
  <PresentationFormat>Předvádění na obrazovce (4:3)</PresentationFormat>
  <Paragraphs>103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Exekutivní</vt:lpstr>
      <vt:lpstr> </vt:lpstr>
      <vt:lpstr>Snímek 2</vt:lpstr>
      <vt:lpstr>PODSTATNÁ JMÉNA RODU MUŽSKÉHO SE SKLOŇUJÍ PODLE VZORŮ</vt:lpstr>
      <vt:lpstr>CVIČENÍ č. 1</vt:lpstr>
      <vt:lpstr>SPRÁVNÉ ŘEŠENÍ CVIČENÍ č. 1</vt:lpstr>
      <vt:lpstr>CVIČENÍ č. 2</vt:lpstr>
      <vt:lpstr>CVIČENÍ č. 3</vt:lpstr>
      <vt:lpstr>SPRÁVNÉ ŘEŠENÍ CVIČENÍ č. 3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SKLOŇOVÁNÍ PODSTATNÝCH JMEN RODU MUŽSKÉHO</dc:title>
  <dc:creator>Lenovo</dc:creator>
  <cp:lastModifiedBy>Dum</cp:lastModifiedBy>
  <cp:revision>16</cp:revision>
  <dcterms:created xsi:type="dcterms:W3CDTF">2014-03-29T17:04:21Z</dcterms:created>
  <dcterms:modified xsi:type="dcterms:W3CDTF">2014-09-10T12:05:31Z</dcterms:modified>
</cp:coreProperties>
</file>