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4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365248"/>
            <a:ext cx="7772400" cy="97840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352800"/>
            <a:ext cx="7772400" cy="87782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69141"/>
            <a:ext cx="7770813" cy="4257022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67200"/>
            <a:ext cx="7772400" cy="977153"/>
          </a:xfrm>
        </p:spPr>
        <p:txBody>
          <a:bodyPr anchor="b" anchorCtr="0">
            <a:noAutofit/>
          </a:bodyPr>
          <a:lstStyle>
            <a:lvl1pPr>
              <a:defRPr sz="5400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799" y="5257800"/>
            <a:ext cx="7770813" cy="874058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 rot="21540000">
            <a:off x="2056196" y="424650"/>
            <a:ext cx="5031609" cy="337580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90600"/>
            <a:ext cx="7770813" cy="17430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756647"/>
            <a:ext cx="7770813" cy="1281953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4733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5526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5526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786205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936966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905" y="971550"/>
            <a:ext cx="3657600" cy="1162050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457200"/>
            <a:ext cx="3657600" cy="566896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8905" y="2133601"/>
            <a:ext cx="3657600" cy="358140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5082" y="969264"/>
            <a:ext cx="3657600" cy="1161288"/>
          </a:xfrm>
        </p:spPr>
        <p:txBody>
          <a:bodyPr anchor="b">
            <a:noAutofit/>
          </a:bodyPr>
          <a:lstStyle>
            <a:lvl1pPr algn="l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63388" y="510988"/>
            <a:ext cx="3657600" cy="5553636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99853" y="2130552"/>
            <a:ext cx="3657600" cy="358444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10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1376"/>
            <a:ext cx="7776882" cy="1014984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457199"/>
            <a:ext cx="5486400" cy="3644153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bo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5141"/>
            <a:ext cx="7776882" cy="1013011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2"/>
          <p:cNvSpPr>
            <a:spLocks noGrp="1"/>
          </p:cNvSpPr>
          <p:nvPr>
            <p:ph type="pic" idx="13"/>
          </p:nvPr>
        </p:nvSpPr>
        <p:spPr>
          <a:xfrm>
            <a:off x="68580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16" name="Picture Placeholder 2"/>
          <p:cNvSpPr>
            <a:spLocks noGrp="1"/>
          </p:cNvSpPr>
          <p:nvPr>
            <p:ph type="pic" idx="14"/>
          </p:nvPr>
        </p:nvSpPr>
        <p:spPr>
          <a:xfrm>
            <a:off x="341249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17" name="Picture Placeholder 2"/>
          <p:cNvSpPr>
            <a:spLocks noGrp="1"/>
          </p:cNvSpPr>
          <p:nvPr>
            <p:ph type="pic" idx="15"/>
          </p:nvPr>
        </p:nvSpPr>
        <p:spPr>
          <a:xfrm>
            <a:off x="341249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18" name="Picture Placeholder 2"/>
          <p:cNvSpPr>
            <a:spLocks noGrp="1"/>
          </p:cNvSpPr>
          <p:nvPr>
            <p:ph type="pic" idx="16"/>
          </p:nvPr>
        </p:nvSpPr>
        <p:spPr>
          <a:xfrm>
            <a:off x="613918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19" name="Picture Placeholder 2"/>
          <p:cNvSpPr>
            <a:spLocks noGrp="1"/>
          </p:cNvSpPr>
          <p:nvPr>
            <p:ph type="pic" idx="17"/>
          </p:nvPr>
        </p:nvSpPr>
        <p:spPr>
          <a:xfrm>
            <a:off x="613918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533400"/>
            <a:ext cx="1600200" cy="5592763"/>
          </a:xfrm>
        </p:spPr>
        <p:txBody>
          <a:bodyPr vert="eaVert"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6019800" cy="5592763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752600"/>
            <a:ext cx="7770813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20435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70C6C735-9298-4E4A-834C-B72BA51D9480}" type="datetimeFigureOut">
              <a:rPr lang="en-US" smtClean="0"/>
              <a:pPr/>
              <a:t>8/26/2014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105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29100" y="6356350"/>
            <a:ext cx="685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F17CC883-7C8C-4745-891D-6D7DD8FEACD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FontTx/>
        <a:buBlip>
          <a:blip r:embed="rId16"/>
        </a:buBlip>
        <a:defRPr sz="22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20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5pPr>
      <a:lvl6pPr marL="20558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6pPr>
      <a:lvl7pPr marL="23987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7pPr>
      <a:lvl8pPr marL="2743200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8pPr>
      <a:lvl9pPr marL="3087688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7466042"/>
              </p:ext>
            </p:extLst>
          </p:nvPr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VY_32_INOVACE_19_06_druhy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číslovek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Číslovky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číslovkami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Číslovky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2357438"/>
            <a:ext cx="7770813" cy="4256087"/>
          </a:xfrm>
        </p:spPr>
        <p:txBody>
          <a:bodyPr/>
          <a:lstStyle/>
          <a:p>
            <a:r>
              <a:rPr lang="cs-CZ" dirty="0" smtClean="0"/>
              <a:t>Výklad – druhy číslovek</a:t>
            </a:r>
          </a:p>
          <a:p>
            <a:r>
              <a:rPr lang="cs-CZ" dirty="0" smtClean="0"/>
              <a:t>Vyhledávání číslovek ve slovních spojeních</a:t>
            </a:r>
          </a:p>
          <a:p>
            <a:r>
              <a:rPr lang="cs-CZ" dirty="0" smtClean="0"/>
              <a:t>Vyhledávání číslovek</a:t>
            </a:r>
          </a:p>
          <a:p>
            <a:r>
              <a:rPr lang="cs-CZ" dirty="0" smtClean="0"/>
              <a:t>Určování a přiřazování číslovek</a:t>
            </a:r>
          </a:p>
          <a:p>
            <a:pPr marL="0" indent="0">
              <a:buNone/>
            </a:pPr>
            <a:endParaRPr lang="cs-CZ" dirty="0" smtClean="0"/>
          </a:p>
          <a:p>
            <a:endParaRPr lang="en-US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0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METODICKÝ POPIS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33432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ČÍSLOVKY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550894"/>
            <a:ext cx="7770813" cy="5148355"/>
          </a:xfrm>
        </p:spPr>
        <p:txBody>
          <a:bodyPr>
            <a:normAutofit lnSpcReduction="10000"/>
          </a:bodyPr>
          <a:lstStyle/>
          <a:p>
            <a:r>
              <a:rPr lang="en-US" dirty="0" err="1" smtClean="0"/>
              <a:t>Označují</a:t>
            </a:r>
            <a:r>
              <a:rPr lang="en-US" dirty="0" smtClean="0"/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počet</a:t>
            </a:r>
            <a:r>
              <a:rPr lang="en-US" dirty="0" smtClean="0"/>
              <a:t> </a:t>
            </a:r>
            <a:r>
              <a:rPr lang="en-US" dirty="0" err="1" smtClean="0"/>
              <a:t>nebo</a:t>
            </a:r>
            <a:r>
              <a:rPr lang="en-US" dirty="0" smtClean="0"/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pořadí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b="1" dirty="0" err="1" smtClean="0">
                <a:solidFill>
                  <a:srgbClr val="92D050"/>
                </a:solidFill>
              </a:rPr>
              <a:t>Základní</a:t>
            </a:r>
            <a:r>
              <a:rPr lang="en-US" dirty="0" smtClean="0"/>
              <a:t> (</a:t>
            </a:r>
            <a:r>
              <a:rPr lang="en-US" dirty="0" err="1" smtClean="0"/>
              <a:t>kolik</a:t>
            </a:r>
            <a:r>
              <a:rPr lang="en-US" dirty="0" smtClean="0"/>
              <a:t>?)</a:t>
            </a:r>
            <a:br>
              <a:rPr lang="en-US" dirty="0" smtClean="0"/>
            </a:br>
            <a:r>
              <a:rPr lang="en-US" dirty="0" smtClean="0"/>
              <a:t>- </a:t>
            </a:r>
            <a:r>
              <a:rPr lang="en-US" dirty="0" err="1" smtClean="0"/>
              <a:t>určité</a:t>
            </a:r>
            <a:r>
              <a:rPr lang="en-US" dirty="0" smtClean="0"/>
              <a:t> (</a:t>
            </a:r>
            <a:r>
              <a:rPr lang="en-US" dirty="0" err="1" smtClean="0"/>
              <a:t>jeden</a:t>
            </a:r>
            <a:r>
              <a:rPr lang="en-US" dirty="0" smtClean="0"/>
              <a:t>, </a:t>
            </a:r>
            <a:r>
              <a:rPr lang="en-US" dirty="0" err="1" smtClean="0"/>
              <a:t>dva</a:t>
            </a:r>
            <a:r>
              <a:rPr lang="en-US" dirty="0" smtClean="0"/>
              <a:t>, </a:t>
            </a:r>
            <a:r>
              <a:rPr lang="en-US" dirty="0" err="1" smtClean="0"/>
              <a:t>sto</a:t>
            </a:r>
            <a:r>
              <a:rPr lang="en-US" dirty="0" smtClean="0"/>
              <a:t>)</a:t>
            </a:r>
            <a:br>
              <a:rPr lang="en-US" dirty="0" smtClean="0"/>
            </a:br>
            <a:r>
              <a:rPr lang="en-US" dirty="0" smtClean="0"/>
              <a:t>- </a:t>
            </a:r>
            <a:r>
              <a:rPr lang="en-US" dirty="0" err="1" smtClean="0"/>
              <a:t>neurčité</a:t>
            </a:r>
            <a:r>
              <a:rPr lang="en-US" dirty="0" smtClean="0"/>
              <a:t> (</a:t>
            </a:r>
            <a:r>
              <a:rPr lang="en-US" dirty="0" err="1" smtClean="0"/>
              <a:t>několik</a:t>
            </a:r>
            <a:r>
              <a:rPr lang="en-US" dirty="0" smtClean="0"/>
              <a:t>, </a:t>
            </a:r>
            <a:r>
              <a:rPr lang="en-US" dirty="0" err="1" smtClean="0"/>
              <a:t>mnoho</a:t>
            </a:r>
            <a:r>
              <a:rPr lang="en-US" dirty="0" smtClean="0"/>
              <a:t>, </a:t>
            </a:r>
            <a:r>
              <a:rPr lang="en-US" dirty="0" err="1" smtClean="0"/>
              <a:t>málo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r>
              <a:rPr lang="en-US" b="1" dirty="0" err="1" smtClean="0">
                <a:solidFill>
                  <a:srgbClr val="00B0F0"/>
                </a:solidFill>
              </a:rPr>
              <a:t>Řadové</a:t>
            </a:r>
            <a:r>
              <a:rPr lang="en-US" dirty="0" smtClean="0"/>
              <a:t> (</a:t>
            </a:r>
            <a:r>
              <a:rPr lang="en-US" dirty="0" err="1" smtClean="0"/>
              <a:t>kolikátý</a:t>
            </a:r>
            <a:r>
              <a:rPr lang="en-US" dirty="0" smtClean="0"/>
              <a:t>?)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- </a:t>
            </a:r>
            <a:r>
              <a:rPr lang="en-US" dirty="0" err="1" smtClean="0"/>
              <a:t>určité</a:t>
            </a:r>
            <a:r>
              <a:rPr lang="en-US" dirty="0" smtClean="0"/>
              <a:t> (</a:t>
            </a:r>
            <a:r>
              <a:rPr lang="en-US" dirty="0" err="1" smtClean="0"/>
              <a:t>první</a:t>
            </a:r>
            <a:r>
              <a:rPr lang="en-US" dirty="0" smtClean="0"/>
              <a:t>, </a:t>
            </a:r>
            <a:r>
              <a:rPr lang="en-US" dirty="0" err="1" smtClean="0"/>
              <a:t>druhý</a:t>
            </a:r>
            <a:r>
              <a:rPr lang="en-US" dirty="0" smtClean="0"/>
              <a:t>, </a:t>
            </a:r>
            <a:r>
              <a:rPr lang="en-US" dirty="0" err="1" smtClean="0"/>
              <a:t>miliontý</a:t>
            </a:r>
            <a:r>
              <a:rPr lang="en-US" dirty="0" smtClean="0"/>
              <a:t>)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- </a:t>
            </a:r>
            <a:r>
              <a:rPr lang="en-US" dirty="0" err="1" smtClean="0"/>
              <a:t>neurčité</a:t>
            </a:r>
            <a:r>
              <a:rPr lang="en-US" dirty="0" smtClean="0"/>
              <a:t> (</a:t>
            </a:r>
            <a:r>
              <a:rPr lang="en-US" dirty="0" err="1" smtClean="0"/>
              <a:t>několikátý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r>
              <a:rPr lang="en-US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Druhové</a:t>
            </a:r>
            <a:r>
              <a:rPr lang="en-US" dirty="0" smtClean="0"/>
              <a:t> (</a:t>
            </a:r>
            <a:r>
              <a:rPr lang="en-US" dirty="0" err="1" smtClean="0"/>
              <a:t>kolikerý</a:t>
            </a:r>
            <a:r>
              <a:rPr lang="en-US" dirty="0" smtClean="0"/>
              <a:t>?)</a:t>
            </a:r>
            <a:br>
              <a:rPr lang="en-US" dirty="0" smtClean="0"/>
            </a:br>
            <a:r>
              <a:rPr lang="en-US" dirty="0" smtClean="0"/>
              <a:t>- </a:t>
            </a:r>
            <a:r>
              <a:rPr lang="en-US" dirty="0" err="1" smtClean="0"/>
              <a:t>určité</a:t>
            </a:r>
            <a:r>
              <a:rPr lang="en-US" dirty="0" smtClean="0"/>
              <a:t> (</a:t>
            </a:r>
            <a:r>
              <a:rPr lang="en-US" dirty="0" err="1" smtClean="0"/>
              <a:t>dvojí</a:t>
            </a:r>
            <a:r>
              <a:rPr lang="en-US" dirty="0" smtClean="0"/>
              <a:t>, </a:t>
            </a:r>
            <a:r>
              <a:rPr lang="en-US" dirty="0" err="1" smtClean="0"/>
              <a:t>dvoje</a:t>
            </a:r>
            <a:r>
              <a:rPr lang="en-US" dirty="0" smtClean="0"/>
              <a:t>, </a:t>
            </a:r>
            <a:r>
              <a:rPr lang="en-US" dirty="0" err="1" smtClean="0"/>
              <a:t>patery</a:t>
            </a:r>
            <a:r>
              <a:rPr lang="en-US" dirty="0" smtClean="0"/>
              <a:t>)</a:t>
            </a:r>
            <a:br>
              <a:rPr lang="en-US" dirty="0" smtClean="0"/>
            </a:br>
            <a:r>
              <a:rPr lang="en-US" dirty="0" smtClean="0"/>
              <a:t>- </a:t>
            </a:r>
            <a:r>
              <a:rPr lang="en-US" dirty="0" err="1" smtClean="0"/>
              <a:t>neurčité</a:t>
            </a:r>
            <a:r>
              <a:rPr lang="en-US" dirty="0" smtClean="0"/>
              <a:t> (</a:t>
            </a:r>
            <a:r>
              <a:rPr lang="en-US" dirty="0" err="1" smtClean="0"/>
              <a:t>několikerý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r>
              <a:rPr lang="en-US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Násobné</a:t>
            </a:r>
            <a:r>
              <a:rPr lang="en-US" dirty="0" smtClean="0"/>
              <a:t> (</a:t>
            </a:r>
            <a:r>
              <a:rPr lang="en-US" dirty="0" err="1" smtClean="0"/>
              <a:t>kolikrát</a:t>
            </a:r>
            <a:r>
              <a:rPr lang="en-US" dirty="0" smtClean="0"/>
              <a:t>, </a:t>
            </a:r>
            <a:r>
              <a:rPr lang="en-US" dirty="0" err="1" smtClean="0"/>
              <a:t>kolikanásobný</a:t>
            </a:r>
            <a:r>
              <a:rPr lang="en-US" dirty="0" smtClean="0"/>
              <a:t>?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- </a:t>
            </a:r>
            <a:r>
              <a:rPr lang="en-US" dirty="0" err="1" smtClean="0"/>
              <a:t>určité</a:t>
            </a:r>
            <a:r>
              <a:rPr lang="en-US" dirty="0" smtClean="0"/>
              <a:t> (</a:t>
            </a:r>
            <a:r>
              <a:rPr lang="en-US" dirty="0" err="1" smtClean="0"/>
              <a:t>dvakrát</a:t>
            </a:r>
            <a:r>
              <a:rPr lang="en-US" dirty="0" smtClean="0"/>
              <a:t>, </a:t>
            </a:r>
            <a:r>
              <a:rPr lang="en-US" dirty="0" err="1" smtClean="0"/>
              <a:t>třikrát</a:t>
            </a:r>
            <a:r>
              <a:rPr lang="en-US" dirty="0" smtClean="0"/>
              <a:t>, </a:t>
            </a:r>
            <a:r>
              <a:rPr lang="en-US" dirty="0" err="1" smtClean="0"/>
              <a:t>dvojnásobný</a:t>
            </a:r>
            <a:r>
              <a:rPr lang="en-US" dirty="0" smtClean="0"/>
              <a:t>)</a:t>
            </a:r>
            <a:br>
              <a:rPr lang="en-US" dirty="0" smtClean="0"/>
            </a:br>
            <a:r>
              <a:rPr lang="en-US" dirty="0" smtClean="0"/>
              <a:t>- </a:t>
            </a:r>
            <a:r>
              <a:rPr lang="en-US" dirty="0" err="1" smtClean="0"/>
              <a:t>neurčité</a:t>
            </a:r>
            <a:r>
              <a:rPr lang="en-US" dirty="0" smtClean="0"/>
              <a:t> (</a:t>
            </a:r>
            <a:r>
              <a:rPr lang="en-US" dirty="0" err="1" smtClean="0"/>
              <a:t>několikrát</a:t>
            </a:r>
            <a:r>
              <a:rPr lang="en-US" dirty="0" smtClean="0"/>
              <a:t>, </a:t>
            </a:r>
            <a:r>
              <a:rPr lang="en-US" dirty="0" err="1" smtClean="0"/>
              <a:t>několikanásobný</a:t>
            </a:r>
            <a:r>
              <a:rPr lang="en-US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64240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CVIČENÍ </a:t>
            </a:r>
            <a:r>
              <a:rPr lang="cs-CZ" dirty="0" smtClean="0"/>
              <a:t>č</a:t>
            </a:r>
            <a:r>
              <a:rPr lang="en-US" dirty="0" smtClean="0"/>
              <a:t>.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Ve</a:t>
            </a:r>
            <a:r>
              <a:rPr lang="en-US" dirty="0" smtClean="0"/>
              <a:t> </a:t>
            </a:r>
            <a:r>
              <a:rPr lang="en-US" dirty="0" err="1" smtClean="0"/>
              <a:t>slovních</a:t>
            </a:r>
            <a:r>
              <a:rPr lang="en-US" dirty="0" smtClean="0"/>
              <a:t> </a:t>
            </a:r>
            <a:r>
              <a:rPr lang="en-US" dirty="0" err="1" smtClean="0"/>
              <a:t>spojeních</a:t>
            </a:r>
            <a:r>
              <a:rPr lang="en-US" dirty="0" smtClean="0"/>
              <a:t> </a:t>
            </a:r>
            <a:r>
              <a:rPr lang="en-US" dirty="0" err="1" smtClean="0"/>
              <a:t>podtrhni</a:t>
            </a:r>
            <a:r>
              <a:rPr lang="en-US" dirty="0" smtClean="0"/>
              <a:t> </a:t>
            </a:r>
            <a:r>
              <a:rPr lang="en-US" dirty="0" err="1" smtClean="0"/>
              <a:t>číslovky</a:t>
            </a:r>
            <a:r>
              <a:rPr lang="en-US" dirty="0" smtClean="0"/>
              <a:t>: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err="1"/>
              <a:t>m</a:t>
            </a:r>
            <a:r>
              <a:rPr lang="en-US" dirty="0" err="1" smtClean="0"/>
              <a:t>noho</a:t>
            </a:r>
            <a:r>
              <a:rPr lang="en-US" dirty="0" smtClean="0"/>
              <a:t> </a:t>
            </a:r>
            <a:r>
              <a:rPr lang="en-US" dirty="0" err="1" smtClean="0"/>
              <a:t>dárků</a:t>
            </a:r>
            <a:r>
              <a:rPr lang="en-US" dirty="0" smtClean="0"/>
              <a:t>				</a:t>
            </a:r>
            <a:r>
              <a:rPr lang="en-US" dirty="0" err="1" smtClean="0"/>
              <a:t>dvoje</a:t>
            </a:r>
            <a:r>
              <a:rPr lang="en-US" dirty="0" smtClean="0"/>
              <a:t> </a:t>
            </a:r>
            <a:r>
              <a:rPr lang="en-US" dirty="0" err="1" smtClean="0"/>
              <a:t>šaty</a:t>
            </a:r>
            <a:endParaRPr lang="en-US" dirty="0" smtClean="0"/>
          </a:p>
          <a:p>
            <a:pPr marL="0" indent="0">
              <a:buNone/>
            </a:pPr>
            <a:r>
              <a:rPr lang="en-US" dirty="0" err="1"/>
              <a:t>d</a:t>
            </a:r>
            <a:r>
              <a:rPr lang="en-US" dirty="0" err="1" smtClean="0"/>
              <a:t>voje</a:t>
            </a:r>
            <a:r>
              <a:rPr lang="en-US" dirty="0" smtClean="0"/>
              <a:t> </a:t>
            </a:r>
            <a:r>
              <a:rPr lang="en-US" dirty="0" err="1" smtClean="0"/>
              <a:t>hodinky</a:t>
            </a:r>
            <a:r>
              <a:rPr lang="en-US" dirty="0" smtClean="0"/>
              <a:t>				</a:t>
            </a:r>
            <a:r>
              <a:rPr lang="en-US" dirty="0" err="1" smtClean="0"/>
              <a:t>pátý</a:t>
            </a:r>
            <a:r>
              <a:rPr lang="en-US" dirty="0" smtClean="0"/>
              <a:t> v </a:t>
            </a:r>
            <a:r>
              <a:rPr lang="en-US" dirty="0" err="1" smtClean="0"/>
              <a:t>řadě</a:t>
            </a:r>
            <a:endParaRPr lang="en-US" dirty="0" smtClean="0"/>
          </a:p>
          <a:p>
            <a:pPr marL="0" indent="0">
              <a:buNone/>
            </a:pPr>
            <a:r>
              <a:rPr lang="en-US" dirty="0" err="1"/>
              <a:t>p</a:t>
            </a:r>
            <a:r>
              <a:rPr lang="en-US" dirty="0" err="1" smtClean="0"/>
              <a:t>ět</a:t>
            </a:r>
            <a:r>
              <a:rPr lang="en-US" dirty="0" smtClean="0"/>
              <a:t> </a:t>
            </a:r>
            <a:r>
              <a:rPr lang="en-US" dirty="0" err="1" smtClean="0"/>
              <a:t>hodin</a:t>
            </a:r>
            <a:r>
              <a:rPr lang="en-US" dirty="0" smtClean="0"/>
              <a:t>				</a:t>
            </a:r>
            <a:r>
              <a:rPr lang="en-US" dirty="0" err="1" smtClean="0"/>
              <a:t>tisíc</a:t>
            </a:r>
            <a:r>
              <a:rPr lang="en-US" dirty="0" smtClean="0"/>
              <a:t> </a:t>
            </a:r>
            <a:r>
              <a:rPr lang="en-US" dirty="0" err="1" smtClean="0"/>
              <a:t>korun</a:t>
            </a:r>
            <a:endParaRPr lang="en-US" dirty="0" smtClean="0"/>
          </a:p>
          <a:p>
            <a:pPr marL="0" indent="0">
              <a:buNone/>
            </a:pPr>
            <a:r>
              <a:rPr lang="en-US" dirty="0" err="1"/>
              <a:t>n</a:t>
            </a:r>
            <a:r>
              <a:rPr lang="en-US" dirty="0" err="1" smtClean="0"/>
              <a:t>ěkolik</a:t>
            </a:r>
            <a:r>
              <a:rPr lang="en-US" dirty="0" smtClean="0"/>
              <a:t> </a:t>
            </a:r>
            <a:r>
              <a:rPr lang="en-US" dirty="0" err="1" smtClean="0"/>
              <a:t>hlasů</a:t>
            </a:r>
            <a:r>
              <a:rPr lang="en-US" dirty="0" smtClean="0"/>
              <a:t>				</a:t>
            </a:r>
            <a:r>
              <a:rPr lang="en-US" dirty="0" err="1" smtClean="0"/>
              <a:t>dvakrát</a:t>
            </a:r>
            <a:r>
              <a:rPr lang="en-US" dirty="0" smtClean="0"/>
              <a:t> </a:t>
            </a:r>
            <a:r>
              <a:rPr lang="en-US" dirty="0" err="1" smtClean="0"/>
              <a:t>denně</a:t>
            </a:r>
            <a:endParaRPr lang="en-US" dirty="0" smtClean="0"/>
          </a:p>
          <a:p>
            <a:pPr marL="0" indent="0">
              <a:buNone/>
            </a:pPr>
            <a:r>
              <a:rPr lang="en-US" dirty="0" err="1"/>
              <a:t>o</a:t>
            </a:r>
            <a:r>
              <a:rPr lang="en-US" dirty="0" err="1" smtClean="0"/>
              <a:t>sm</a:t>
            </a:r>
            <a:r>
              <a:rPr lang="en-US" dirty="0" smtClean="0"/>
              <a:t> </a:t>
            </a:r>
            <a:r>
              <a:rPr lang="en-US" dirty="0" err="1" smtClean="0"/>
              <a:t>roků</a:t>
            </a:r>
            <a:r>
              <a:rPr lang="en-US" dirty="0" smtClean="0"/>
              <a:t>				</a:t>
            </a:r>
            <a:r>
              <a:rPr lang="en-US" dirty="0" err="1" smtClean="0"/>
              <a:t>sto</a:t>
            </a:r>
            <a:r>
              <a:rPr lang="en-US" dirty="0" smtClean="0"/>
              <a:t> </a:t>
            </a:r>
            <a:r>
              <a:rPr lang="en-US" dirty="0" err="1" smtClean="0"/>
              <a:t>kusů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274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CVIČENÍ </a:t>
            </a:r>
            <a:r>
              <a:rPr lang="cs-CZ" dirty="0" smtClean="0"/>
              <a:t>č</a:t>
            </a:r>
            <a:r>
              <a:rPr lang="en-US" dirty="0" smtClean="0"/>
              <a:t>. 2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Zakroužkuj</a:t>
            </a:r>
            <a:r>
              <a:rPr lang="en-US" dirty="0" smtClean="0"/>
              <a:t> </a:t>
            </a:r>
            <a:r>
              <a:rPr lang="en-US" dirty="0" err="1" smtClean="0"/>
              <a:t>číslovky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ú</a:t>
            </a:r>
            <a:r>
              <a:rPr lang="en-US" dirty="0" err="1" smtClean="0"/>
              <a:t>zký</a:t>
            </a:r>
            <a:r>
              <a:rPr lang="en-US" dirty="0" smtClean="0"/>
              <a:t>			</a:t>
            </a:r>
            <a:r>
              <a:rPr lang="en-US" dirty="0" err="1" smtClean="0"/>
              <a:t>šedivý</a:t>
            </a:r>
            <a:r>
              <a:rPr lang="en-US" dirty="0" smtClean="0"/>
              <a:t>			</a:t>
            </a:r>
            <a:r>
              <a:rPr lang="en-US" dirty="0" err="1" smtClean="0"/>
              <a:t>troje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d</a:t>
            </a:r>
            <a:r>
              <a:rPr lang="en-US" dirty="0" err="1" smtClean="0"/>
              <a:t>vacet</a:t>
            </a:r>
            <a:r>
              <a:rPr lang="en-US" dirty="0" smtClean="0"/>
              <a:t>			</a:t>
            </a:r>
            <a:r>
              <a:rPr lang="en-US" dirty="0" err="1" smtClean="0"/>
              <a:t>pátá</a:t>
            </a:r>
            <a:r>
              <a:rPr lang="en-US" dirty="0" smtClean="0"/>
              <a:t>			</a:t>
            </a:r>
            <a:r>
              <a:rPr lang="en-US" dirty="0" err="1" smtClean="0"/>
              <a:t>boty</a:t>
            </a:r>
            <a:endParaRPr lang="en-US" dirty="0" smtClean="0"/>
          </a:p>
          <a:p>
            <a:pPr marL="0" indent="0">
              <a:buNone/>
            </a:pPr>
            <a:r>
              <a:rPr lang="en-US" dirty="0" err="1"/>
              <a:t>t</a:t>
            </a:r>
            <a:r>
              <a:rPr lang="en-US" dirty="0" err="1" smtClean="0"/>
              <a:t>ento</a:t>
            </a:r>
            <a:r>
              <a:rPr lang="en-US" dirty="0" smtClean="0"/>
              <a:t>			</a:t>
            </a:r>
            <a:r>
              <a:rPr lang="en-US" dirty="0" err="1" smtClean="0"/>
              <a:t>tvůj</a:t>
            </a:r>
            <a:r>
              <a:rPr lang="en-US" dirty="0" smtClean="0"/>
              <a:t>			</a:t>
            </a:r>
            <a:r>
              <a:rPr lang="en-US" dirty="0" err="1" smtClean="0"/>
              <a:t>tisící</a:t>
            </a:r>
            <a:endParaRPr lang="en-US" dirty="0" smtClean="0"/>
          </a:p>
          <a:p>
            <a:pPr marL="0" indent="0">
              <a:buNone/>
            </a:pPr>
            <a:r>
              <a:rPr lang="en-US" dirty="0" err="1"/>
              <a:t>s</a:t>
            </a:r>
            <a:r>
              <a:rPr lang="en-US" dirty="0" err="1" smtClean="0"/>
              <a:t>edm</a:t>
            </a:r>
            <a:r>
              <a:rPr lang="en-US" dirty="0" smtClean="0"/>
              <a:t>			</a:t>
            </a:r>
            <a:r>
              <a:rPr lang="en-US" dirty="0" err="1" smtClean="0"/>
              <a:t>několikrát</a:t>
            </a:r>
            <a:r>
              <a:rPr lang="en-US" dirty="0" smtClean="0"/>
              <a:t>		</a:t>
            </a:r>
            <a:r>
              <a:rPr lang="en-US" dirty="0" err="1" smtClean="0"/>
              <a:t>krátký</a:t>
            </a:r>
            <a:endParaRPr lang="en-US" dirty="0" smtClean="0"/>
          </a:p>
          <a:p>
            <a:pPr marL="0" indent="0">
              <a:buNone/>
            </a:pPr>
            <a:r>
              <a:rPr lang="en-US" dirty="0" err="1"/>
              <a:t>d</a:t>
            </a:r>
            <a:r>
              <a:rPr lang="en-US" dirty="0" err="1" smtClean="0"/>
              <a:t>ruhý</a:t>
            </a:r>
            <a:r>
              <a:rPr lang="en-US" dirty="0" smtClean="0"/>
              <a:t>			</a:t>
            </a:r>
            <a:r>
              <a:rPr lang="en-US" dirty="0" err="1" smtClean="0"/>
              <a:t>dům</a:t>
            </a:r>
            <a:r>
              <a:rPr lang="en-US" dirty="0" smtClean="0"/>
              <a:t>			</a:t>
            </a:r>
            <a:r>
              <a:rPr lang="en-US" dirty="0" err="1" smtClean="0"/>
              <a:t>málo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547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CVIČENÍ </a:t>
            </a:r>
            <a:r>
              <a:rPr lang="cs-CZ" dirty="0" smtClean="0"/>
              <a:t>č</a:t>
            </a:r>
            <a:r>
              <a:rPr lang="en-US" dirty="0" smtClean="0"/>
              <a:t>.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550894"/>
            <a:ext cx="7770813" cy="5100731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Urči</a:t>
            </a:r>
            <a:r>
              <a:rPr lang="en-US" dirty="0" smtClean="0"/>
              <a:t> </a:t>
            </a:r>
            <a:r>
              <a:rPr lang="en-US" dirty="0" err="1" smtClean="0"/>
              <a:t>správně</a:t>
            </a:r>
            <a:r>
              <a:rPr lang="en-US" dirty="0" smtClean="0"/>
              <a:t> </a:t>
            </a:r>
            <a:r>
              <a:rPr lang="en-US" dirty="0" err="1" smtClean="0"/>
              <a:t>číslovku</a:t>
            </a:r>
            <a:r>
              <a:rPr lang="en-US" dirty="0" smtClean="0"/>
              <a:t> a </a:t>
            </a:r>
            <a:r>
              <a:rPr lang="en-US" dirty="0" err="1" smtClean="0"/>
              <a:t>přiřaď</a:t>
            </a:r>
            <a:r>
              <a:rPr lang="en-US" dirty="0" smtClean="0"/>
              <a:t> </a:t>
            </a:r>
            <a:r>
              <a:rPr lang="en-US" dirty="0" err="1" smtClean="0"/>
              <a:t>ji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 smtClean="0"/>
              <a:t>Tři</a:t>
            </a:r>
            <a:r>
              <a:rPr lang="en-US" dirty="0" smtClean="0"/>
              <a:t> </a:t>
            </a:r>
            <a:r>
              <a:rPr lang="en-US" dirty="0" err="1" smtClean="0"/>
              <a:t>děvčata</a:t>
            </a:r>
            <a:r>
              <a:rPr lang="en-US" dirty="0" smtClean="0"/>
              <a:t> </a:t>
            </a:r>
            <a:r>
              <a:rPr lang="en-US" dirty="0" err="1" smtClean="0"/>
              <a:t>byla</a:t>
            </a:r>
            <a:r>
              <a:rPr lang="en-US" dirty="0" smtClean="0"/>
              <a:t> </a:t>
            </a:r>
            <a:r>
              <a:rPr lang="en-US" dirty="0" err="1" smtClean="0"/>
              <a:t>nemocná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Kuna </a:t>
            </a:r>
            <a:r>
              <a:rPr lang="en-US" dirty="0" err="1" smtClean="0"/>
              <a:t>zadávila</a:t>
            </a:r>
            <a:r>
              <a:rPr lang="en-US" dirty="0" smtClean="0"/>
              <a:t> </a:t>
            </a:r>
            <a:r>
              <a:rPr lang="en-US" dirty="0" err="1" smtClean="0"/>
              <a:t>devět</a:t>
            </a:r>
            <a:r>
              <a:rPr lang="en-US" dirty="0" smtClean="0"/>
              <a:t> </a:t>
            </a:r>
            <a:r>
              <a:rPr lang="en-US" dirty="0" err="1" smtClean="0"/>
              <a:t>slepic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Je </a:t>
            </a:r>
            <a:r>
              <a:rPr lang="en-US" dirty="0" err="1" smtClean="0"/>
              <a:t>osmý</a:t>
            </a:r>
            <a:r>
              <a:rPr lang="en-US" dirty="0" smtClean="0"/>
              <a:t> v </a:t>
            </a:r>
            <a:r>
              <a:rPr lang="en-US" dirty="0" err="1" smtClean="0"/>
              <a:t>řadě</a:t>
            </a:r>
            <a:r>
              <a:rPr lang="en-US" dirty="0" smtClean="0"/>
              <a:t>.					</a:t>
            </a:r>
            <a:r>
              <a:rPr lang="en-US" dirty="0" err="1"/>
              <a:t>z</a:t>
            </a:r>
            <a:r>
              <a:rPr lang="en-US" dirty="0" err="1" smtClean="0"/>
              <a:t>ákladní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Slovesa</a:t>
            </a:r>
            <a:r>
              <a:rPr lang="en-US" dirty="0" smtClean="0"/>
              <a:t> </a:t>
            </a:r>
            <a:r>
              <a:rPr lang="en-US" dirty="0" err="1" smtClean="0"/>
              <a:t>dej</a:t>
            </a:r>
            <a:r>
              <a:rPr lang="en-US" dirty="0" smtClean="0"/>
              <a:t> do </a:t>
            </a:r>
            <a:r>
              <a:rPr lang="en-US" dirty="0" err="1" smtClean="0"/>
              <a:t>druhé</a:t>
            </a:r>
            <a:r>
              <a:rPr lang="en-US" dirty="0" smtClean="0"/>
              <a:t> </a:t>
            </a:r>
            <a:r>
              <a:rPr lang="en-US" dirty="0" err="1" smtClean="0"/>
              <a:t>osoby</a:t>
            </a:r>
            <a:r>
              <a:rPr lang="en-US" dirty="0" smtClean="0"/>
              <a:t>.			</a:t>
            </a:r>
            <a:r>
              <a:rPr lang="en-US" dirty="0" err="1"/>
              <a:t>ř</a:t>
            </a:r>
            <a:r>
              <a:rPr lang="en-US" dirty="0" err="1" smtClean="0"/>
              <a:t>adové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Zvítězil</a:t>
            </a:r>
            <a:r>
              <a:rPr lang="en-US" dirty="0" smtClean="0"/>
              <a:t> </a:t>
            </a:r>
            <a:r>
              <a:rPr lang="en-US" dirty="0" err="1" smtClean="0"/>
              <a:t>třikrát</a:t>
            </a:r>
            <a:r>
              <a:rPr lang="en-US" dirty="0" smtClean="0"/>
              <a:t>.					</a:t>
            </a:r>
            <a:r>
              <a:rPr lang="en-US" dirty="0" err="1"/>
              <a:t>d</a:t>
            </a:r>
            <a:r>
              <a:rPr lang="en-US" dirty="0" err="1" smtClean="0"/>
              <a:t>ruhové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Mám</a:t>
            </a:r>
            <a:r>
              <a:rPr lang="en-US" dirty="0" smtClean="0"/>
              <a:t> </a:t>
            </a:r>
            <a:r>
              <a:rPr lang="en-US" dirty="0" err="1" smtClean="0"/>
              <a:t>patery</a:t>
            </a:r>
            <a:r>
              <a:rPr lang="en-US" dirty="0" smtClean="0"/>
              <a:t> </a:t>
            </a:r>
            <a:r>
              <a:rPr lang="en-US" dirty="0" err="1" smtClean="0"/>
              <a:t>boty</a:t>
            </a:r>
            <a:r>
              <a:rPr lang="en-US" dirty="0" smtClean="0"/>
              <a:t>.				</a:t>
            </a:r>
            <a:r>
              <a:rPr lang="en-US" dirty="0" err="1"/>
              <a:t>n</a:t>
            </a:r>
            <a:r>
              <a:rPr lang="en-US" dirty="0" err="1" smtClean="0"/>
              <a:t>ásobné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Našel</a:t>
            </a:r>
            <a:r>
              <a:rPr lang="en-US" dirty="0" smtClean="0"/>
              <a:t> </a:t>
            </a:r>
            <a:r>
              <a:rPr lang="en-US" dirty="0" err="1" smtClean="0"/>
              <a:t>jsem</a:t>
            </a:r>
            <a:r>
              <a:rPr lang="en-US" dirty="0" smtClean="0"/>
              <a:t> </a:t>
            </a:r>
            <a:r>
              <a:rPr lang="en-US" dirty="0" err="1" smtClean="0"/>
              <a:t>málo</a:t>
            </a:r>
            <a:r>
              <a:rPr lang="en-US" dirty="0" smtClean="0"/>
              <a:t> hub.</a:t>
            </a:r>
          </a:p>
          <a:p>
            <a:pPr marL="0" indent="0">
              <a:buNone/>
            </a:pPr>
            <a:r>
              <a:rPr lang="en-US" dirty="0" err="1" smtClean="0"/>
              <a:t>Několik</a:t>
            </a:r>
            <a:r>
              <a:rPr lang="en-US" dirty="0" smtClean="0"/>
              <a:t> </a:t>
            </a:r>
            <a:r>
              <a:rPr lang="en-US" dirty="0" err="1" smtClean="0"/>
              <a:t>dětí</a:t>
            </a:r>
            <a:r>
              <a:rPr lang="en-US" dirty="0" smtClean="0"/>
              <a:t> </a:t>
            </a:r>
            <a:r>
              <a:rPr lang="en-US" dirty="0" err="1" smtClean="0"/>
              <a:t>onemocnělo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76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-140149"/>
            <a:ext cx="7770813" cy="1429871"/>
          </a:xfrm>
        </p:spPr>
        <p:txBody>
          <a:bodyPr/>
          <a:lstStyle/>
          <a:p>
            <a:r>
              <a:rPr lang="en-US" dirty="0" smtClean="0"/>
              <a:t>CVIČENÍ </a:t>
            </a:r>
            <a:r>
              <a:rPr lang="cs-CZ" dirty="0" smtClean="0"/>
              <a:t>č</a:t>
            </a:r>
            <a:r>
              <a:rPr lang="en-US" dirty="0" smtClean="0"/>
              <a:t>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1" y="1000012"/>
            <a:ext cx="3845560" cy="57941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Spoj číslovky s jejich druhem: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85801" y="1508311"/>
            <a:ext cx="1833879" cy="72165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5800" y="3195469"/>
            <a:ext cx="1833879" cy="72165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TISÍC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85800" y="4058770"/>
            <a:ext cx="1833879" cy="72165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TŘETÍ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85800" y="2362050"/>
            <a:ext cx="1833879" cy="72165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VÍCE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85800" y="4967941"/>
            <a:ext cx="1833879" cy="72165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SPOUSTA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85800" y="5862021"/>
            <a:ext cx="1833879" cy="72165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OSMEDÁT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225540" y="2016311"/>
            <a:ext cx="1833879" cy="72165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základní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25540" y="3591709"/>
            <a:ext cx="1833879" cy="72165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řadové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291582" y="5115111"/>
            <a:ext cx="1833879" cy="72165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neurčité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868488"/>
            <a:ext cx="7770813" cy="425767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99792" y="1628800"/>
            <a:ext cx="31325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4462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1320800" y="2773680"/>
            <a:ext cx="6573520" cy="5791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Autorem materiálu a všech jeho částí, není-li uvedeno jinak, je Mgr. Monika Nováková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31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tory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Story">
      <a:maj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inorFont>
    </a:fontScheme>
    <a:fmtScheme name="Story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10000"/>
                <a:satMod val="150000"/>
                <a:lumMod val="120000"/>
              </a:schemeClr>
              <a:schemeClr val="phClr">
                <a:satMod val="350000"/>
                <a:lumMod val="150000"/>
              </a:schemeClr>
            </a:duotone>
          </a:blip>
          <a:tile tx="0" ty="0" sx="20000" sy="20000" flip="none" algn="ctr"/>
        </a:blipFill>
        <a:gradFill rotWithShape="1">
          <a:gsLst>
            <a:gs pos="0">
              <a:schemeClr val="phClr">
                <a:shade val="20000"/>
                <a:satMod val="130000"/>
              </a:schemeClr>
            </a:gs>
            <a:gs pos="5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200000"/>
                <a:lumMod val="120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2100000" sx="104000" sy="104000" algn="br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127000" dist="63500" dir="5400000" sx="103000" sy="103000" rotWithShape="0">
              <a:srgbClr val="000000">
                <a:alpha val="75000"/>
              </a:srgbClr>
            </a:outerShdw>
          </a:effectLst>
          <a:scene3d>
            <a:camera prst="perspectiveFront" fov="3000000"/>
            <a:lightRig rig="balanced" dir="t">
              <a:rot lat="0" lon="0" rev="18000000"/>
            </a:lightRig>
          </a:scene3d>
          <a:sp3d prstMaterial="plastic">
            <a:bevelT w="25400" h="50800" prst="angl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2">
            <a:duotone>
              <a:schemeClr val="phClr">
                <a:shade val="10000"/>
                <a:satMod val="150000"/>
              </a:schemeClr>
              <a:schemeClr val="phClr">
                <a:tint val="60000"/>
                <a:satMod val="4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Story.thmx</Template>
  <TotalTime>38</TotalTime>
  <Words>188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Story</vt:lpstr>
      <vt:lpstr>Prezentace aplikace PowerPoint</vt:lpstr>
      <vt:lpstr>Prezentace aplikace PowerPoint</vt:lpstr>
      <vt:lpstr>ČÍSLOVKY</vt:lpstr>
      <vt:lpstr>CVIČENÍ č. 1</vt:lpstr>
      <vt:lpstr>CVIČENÍ č. 2</vt:lpstr>
      <vt:lpstr>CVIČENÍ č. 3</vt:lpstr>
      <vt:lpstr>CVIČENÍ č. 3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ČÍSLOVEK</dc:title>
  <dc:creator>Lukáš Novák</dc:creator>
  <cp:lastModifiedBy>pc</cp:lastModifiedBy>
  <cp:revision>13</cp:revision>
  <dcterms:created xsi:type="dcterms:W3CDTF">2014-03-30T16:02:20Z</dcterms:created>
  <dcterms:modified xsi:type="dcterms:W3CDTF">2014-08-26T10:24:49Z</dcterms:modified>
</cp:coreProperties>
</file>