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54059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Lom světla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Lom světla. </a:t>
                      </a:r>
                      <a:r>
                        <a:rPr lang="cs-CZ" sz="1400" b="1" baseline="0" dirty="0" smtClean="0"/>
                        <a:t> Objasňuje žákům pojem lom světla, lom ke kolmici a od kolmice, mezní úhel a zabývá se využitím lomu světla.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17. 1.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 světla</a:t>
            </a:r>
            <a:endParaRPr lang="cs-CZ" sz="88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Proč?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mince ve fontáně se zdají být tak blízko, přesto na ně nedosáhneš</a:t>
            </a:r>
          </a:p>
          <a:p>
            <a:r>
              <a:rPr lang="cs-CZ" sz="2800" b="1" dirty="0" smtClean="0"/>
              <a:t>veslo ponořené do vody se zdá </a:t>
            </a:r>
            <a:r>
              <a:rPr lang="cs-CZ" sz="2800" b="1" smtClean="0"/>
              <a:t>být zlomeno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1					obr. 2</a:t>
            </a:r>
          </a:p>
          <a:p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21" y="2708920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2708920"/>
            <a:ext cx="3937863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lom světla na rozhraní dvou prostředí: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dopadá-li světlo na hladinu, část paprsků se odrazí a část prochází, ale mění svůj směr – </a:t>
            </a:r>
            <a:r>
              <a:rPr lang="cs-CZ" sz="2800" b="1" u="sng" dirty="0" smtClean="0"/>
              <a:t>láme se</a:t>
            </a:r>
          </a:p>
          <a:p>
            <a:r>
              <a:rPr lang="cs-CZ" sz="2800" b="1" dirty="0" smtClean="0"/>
              <a:t>ve vzduchu se paprsky šíří vyšší rychlostí – </a:t>
            </a:r>
            <a:r>
              <a:rPr lang="cs-CZ" sz="2800" b="1" u="sng" dirty="0" smtClean="0"/>
              <a:t>opticky řidší prostředí</a:t>
            </a:r>
          </a:p>
          <a:p>
            <a:r>
              <a:rPr lang="cs-CZ" sz="2800" b="1" dirty="0" smtClean="0"/>
              <a:t>ve vodě se paprsky šíří nižší rychlostí – </a:t>
            </a:r>
            <a:r>
              <a:rPr lang="cs-CZ" sz="2800" b="1" u="sng" dirty="0" smtClean="0"/>
              <a:t>opticky hustší prostředí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	       obr. 3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87689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lom ke kolmici: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/>
          <a:lstStyle/>
          <a:p>
            <a:r>
              <a:rPr lang="cs-CZ" b="1" dirty="0" smtClean="0"/>
              <a:t>šíří-li se paprsek z opticky řidšího do opticky hustšího prostředí, nastane lom ke kolmici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el-GR" dirty="0" smtClean="0">
                <a:solidFill>
                  <a:srgbClr val="0070C0"/>
                </a:solidFill>
              </a:rPr>
              <a:t>α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          </a:t>
            </a:r>
            <a:r>
              <a:rPr lang="el-GR" dirty="0" smtClean="0">
                <a:solidFill>
                  <a:srgbClr val="0070C0"/>
                </a:solidFill>
              </a:rPr>
              <a:t>β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220072" y="3397642"/>
            <a:ext cx="3096344" cy="0"/>
          </a:xfrm>
          <a:prstGeom prst="line">
            <a:avLst/>
          </a:prstGeom>
          <a:ln w="254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732240" y="1700808"/>
            <a:ext cx="36004" cy="3672408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076056" y="2214156"/>
            <a:ext cx="1692188" cy="1183486"/>
          </a:xfrm>
          <a:prstGeom prst="straightConnector1">
            <a:avLst/>
          </a:prstGeom>
          <a:ln w="254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768244" y="3414617"/>
            <a:ext cx="846094" cy="1903566"/>
          </a:xfrm>
          <a:prstGeom prst="straightConnector1">
            <a:avLst/>
          </a:prstGeom>
          <a:ln w="254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308304" y="221415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/>
              <a:t>α</a:t>
            </a:r>
            <a:r>
              <a:rPr lang="cs-CZ" sz="2800" b="1" dirty="0" smtClean="0"/>
              <a:t> </a:t>
            </a:r>
            <a:r>
              <a:rPr lang="el-GR" sz="2800" b="1" dirty="0" smtClean="0">
                <a:sym typeface="Symbol"/>
              </a:rPr>
              <a:t></a:t>
            </a:r>
            <a:r>
              <a:rPr lang="cs-CZ" sz="2800" b="1" dirty="0" smtClean="0">
                <a:sym typeface="Symbol"/>
              </a:rPr>
              <a:t> </a:t>
            </a:r>
            <a:r>
              <a:rPr lang="el-GR" sz="2800" b="1" dirty="0" smtClean="0">
                <a:sym typeface="Symbol"/>
              </a:rPr>
              <a:t>β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lom od kolmice: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/>
          <a:lstStyle/>
          <a:p>
            <a:r>
              <a:rPr lang="cs-CZ" b="1" dirty="0"/>
              <a:t>šíří-li se paprsek z opticky </a:t>
            </a:r>
            <a:r>
              <a:rPr lang="cs-CZ" b="1" dirty="0" smtClean="0"/>
              <a:t>hustšího </a:t>
            </a:r>
            <a:r>
              <a:rPr lang="cs-CZ" b="1" dirty="0"/>
              <a:t>do opticky </a:t>
            </a:r>
            <a:r>
              <a:rPr lang="cs-CZ" b="1" dirty="0" smtClean="0"/>
              <a:t>řidšího </a:t>
            </a:r>
            <a:r>
              <a:rPr lang="cs-CZ" b="1" dirty="0"/>
              <a:t>prostředí, nastane lom </a:t>
            </a:r>
            <a:r>
              <a:rPr lang="cs-CZ" b="1" dirty="0" smtClean="0"/>
              <a:t>od kolmice</a:t>
            </a:r>
            <a:endParaRPr lang="cs-CZ" b="1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097036" cy="24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90675"/>
            <a:ext cx="60325" cy="368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220072" y="2225635"/>
            <a:ext cx="1440160" cy="114283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228184" y="2708920"/>
            <a:ext cx="492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α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6710794" y="3387356"/>
            <a:ext cx="1800200" cy="58825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740352" y="3323007"/>
            <a:ext cx="6335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solidFill>
                  <a:srgbClr val="FF0000"/>
                </a:solidFill>
              </a:rPr>
              <a:t>β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2132856"/>
            <a:ext cx="1274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/>
              <a:t>α</a:t>
            </a:r>
            <a:r>
              <a:rPr lang="cs-CZ" sz="2800" b="1" dirty="0" smtClean="0"/>
              <a:t> </a:t>
            </a:r>
            <a:r>
              <a:rPr lang="el-GR" sz="2800" b="1" dirty="0" smtClean="0">
                <a:sym typeface="Symbol"/>
              </a:rPr>
              <a:t></a:t>
            </a:r>
            <a:r>
              <a:rPr lang="cs-CZ" sz="2800" b="1" dirty="0" smtClean="0">
                <a:sym typeface="Symbol"/>
              </a:rPr>
              <a:t> </a:t>
            </a:r>
            <a:r>
              <a:rPr lang="el-GR" sz="2800" b="1" dirty="0" smtClean="0">
                <a:sym typeface="Symbol"/>
              </a:rPr>
              <a:t>β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zvláštnosti lomu světla: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dopadá-li paprsek kolmo na rozhraní, neláme se – prochází přímo</a:t>
            </a:r>
          </a:p>
          <a:p>
            <a:r>
              <a:rPr lang="cs-CZ" sz="2800" b="1" u="sng" dirty="0" smtClean="0"/>
              <a:t>mezní úhel</a:t>
            </a:r>
            <a:r>
              <a:rPr lang="cs-CZ" sz="2800" b="1" dirty="0" smtClean="0"/>
              <a:t> = úhel, při kterém nastane lom do rozhraní</a:t>
            </a:r>
          </a:p>
          <a:p>
            <a:r>
              <a:rPr lang="cs-CZ" sz="2800" b="1" dirty="0" smtClean="0"/>
              <a:t>zvětšujeme-li úhel dopadu nad hodnotu mezního úhlu, paprsek se neláme, ale odráží – nastává </a:t>
            </a:r>
            <a:r>
              <a:rPr lang="cs-CZ" sz="2800" b="1" u="sng" dirty="0" smtClean="0"/>
              <a:t>úplný (totální) odraz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relativní index lomu: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udává poměr rychlosti šíření světla v látkách, které vytvářejí optické rozhraní; je to poměr rychlosti šíření světla v dané látce s rychlostí šíření světla ve vakuu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691620245"/>
              </p:ext>
            </p:extLst>
          </p:nvPr>
        </p:nvGraphicFramePr>
        <p:xfrm>
          <a:off x="4648200" y="1600200"/>
          <a:ext cx="4038600" cy="433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/>
                <a:gridCol w="20193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látka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Index lomu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vakuum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vzduch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1,00026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led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1,31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voda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1,33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etanol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1,36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glycerol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1,473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sklo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1,5 – 1,9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sůl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1,52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safír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1,77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diamant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2,42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využití lomu světla: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optická vlákna</a:t>
            </a:r>
          </a:p>
          <a:p>
            <a:r>
              <a:rPr lang="cs-CZ" sz="2800" b="1" dirty="0" smtClean="0"/>
              <a:t>světlovody</a:t>
            </a:r>
          </a:p>
          <a:p>
            <a:r>
              <a:rPr lang="cs-CZ" b="1" dirty="0" smtClean="0"/>
              <a:t>optické přístroje</a:t>
            </a:r>
          </a:p>
          <a:p>
            <a:r>
              <a:rPr lang="cs-CZ" sz="2800" b="1" dirty="0" smtClean="0"/>
              <a:t>měřící přístroje</a:t>
            </a:r>
          </a:p>
          <a:p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2286000" lvl="5" indent="0">
              <a:buNone/>
            </a:pPr>
            <a:r>
              <a:rPr lang="cs-CZ" sz="1000" dirty="0" smtClean="0"/>
              <a:t>                </a:t>
            </a:r>
            <a:r>
              <a:rPr lang="cs-CZ" dirty="0" smtClean="0"/>
              <a:t>    obr. 4</a:t>
            </a:r>
            <a:endParaRPr lang="cs-CZ" sz="10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5107750" cy="4029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Uveď příklady lomu světla.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Vysvětli, kdy dochází k lomu od kolmice a ke kolmici.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Která </a:t>
            </a:r>
            <a:r>
              <a:rPr lang="cs-CZ" sz="2800" b="1" dirty="0" smtClean="0"/>
              <a:t>látka </a:t>
            </a:r>
            <a:r>
              <a:rPr lang="cs-CZ" sz="2800" b="1" dirty="0" smtClean="0"/>
              <a:t>má nejmenší a která největší lom světla?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Kde v praktickém životě využíváme lomu světla?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1605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obr. 1: </a:t>
            </a:r>
            <a:r>
              <a:rPr lang="cs-CZ" sz="1800" dirty="0" smtClean="0"/>
              <a:t>RÉVAYOVÁ</a:t>
            </a:r>
            <a:r>
              <a:rPr lang="cs-CZ" sz="1800" dirty="0"/>
              <a:t>, </a:t>
            </a:r>
            <a:r>
              <a:rPr lang="cs-CZ" sz="1800" dirty="0" err="1"/>
              <a:t>Katerína</a:t>
            </a:r>
            <a:r>
              <a:rPr lang="cs-CZ" sz="1800" dirty="0"/>
              <a:t>. </a:t>
            </a:r>
            <a:r>
              <a:rPr lang="cs-CZ" sz="1800" i="1" dirty="0"/>
              <a:t>blog.sme.sk</a:t>
            </a:r>
            <a:r>
              <a:rPr lang="cs-CZ" sz="1800" dirty="0"/>
              <a:t> [online]. [cit. </a:t>
            </a:r>
            <a:r>
              <a:rPr lang="cs-CZ" sz="1800" dirty="0" smtClean="0"/>
              <a:t>29.12.2012]. </a:t>
            </a:r>
            <a:r>
              <a:rPr lang="cs-CZ" sz="1800" dirty="0"/>
              <a:t>Dostupný na WWW: http://blog.sme.sk/blog/4025/68855/mince_fontana_di_trevi.jpg </a:t>
            </a:r>
            <a:endParaRPr lang="cs-CZ" sz="1800" dirty="0" smtClean="0"/>
          </a:p>
          <a:p>
            <a:r>
              <a:rPr lang="cs-CZ" sz="1800" b="1" dirty="0" smtClean="0"/>
              <a:t>obr. 2: </a:t>
            </a:r>
            <a:r>
              <a:rPr lang="cs-CZ" sz="1800" dirty="0" smtClean="0"/>
              <a:t>AUTOR </a:t>
            </a:r>
            <a:r>
              <a:rPr lang="cs-CZ" sz="1800" dirty="0"/>
              <a:t>NEUVEDEN. </a:t>
            </a:r>
            <a:r>
              <a:rPr lang="cs-CZ" sz="1800" i="1" dirty="0"/>
              <a:t>Střední odborná škola Otrokovice</a:t>
            </a:r>
            <a:r>
              <a:rPr lang="cs-CZ" sz="1800" dirty="0"/>
              <a:t> [online]. [cit. </a:t>
            </a:r>
            <a:r>
              <a:rPr lang="cs-CZ" sz="1800" dirty="0" smtClean="0"/>
              <a:t>29.12.2012]. </a:t>
            </a:r>
            <a:r>
              <a:rPr lang="cs-CZ" sz="1800" dirty="0"/>
              <a:t>Dostupný na WWW: http://www.weblearning.estranky.cz/img/mid/373/odraz-a-lom.jpg </a:t>
            </a:r>
            <a:endParaRPr lang="cs-CZ" sz="1800" dirty="0" smtClean="0"/>
          </a:p>
          <a:p>
            <a:r>
              <a:rPr lang="cs-CZ" sz="1800" b="1" dirty="0" smtClean="0"/>
              <a:t>obr. 3: </a:t>
            </a:r>
            <a:r>
              <a:rPr lang="cs-CZ" sz="1800" dirty="0" smtClean="0"/>
              <a:t>SÁNDOR</a:t>
            </a:r>
            <a:r>
              <a:rPr lang="cs-CZ" sz="1800" dirty="0"/>
              <a:t>, </a:t>
            </a:r>
            <a:r>
              <a:rPr lang="cs-CZ" sz="1800" dirty="0" err="1"/>
              <a:t>Zátonyi</a:t>
            </a:r>
            <a:r>
              <a:rPr lang="cs-CZ" sz="1800" dirty="0"/>
              <a:t>. </a:t>
            </a:r>
            <a:r>
              <a:rPr lang="cs-CZ" sz="1800" i="1" dirty="0"/>
              <a:t>Wikipedia.cz</a:t>
            </a:r>
            <a:r>
              <a:rPr lang="cs-CZ" sz="1800" dirty="0"/>
              <a:t> [online]. [cit. </a:t>
            </a:r>
            <a:r>
              <a:rPr lang="cs-CZ" sz="1800" dirty="0" smtClean="0"/>
              <a:t>29.12.2012]. </a:t>
            </a:r>
            <a:r>
              <a:rPr lang="cs-CZ" sz="1800" dirty="0"/>
              <a:t>Dostupný na WWW: http://cs.wikipedia.org/wiki/Soubor:F%C3%A9nyt%C3%B6r%C3%A9s.jpg </a:t>
            </a:r>
            <a:endParaRPr lang="cs-CZ" sz="1800" dirty="0" smtClean="0"/>
          </a:p>
          <a:p>
            <a:r>
              <a:rPr lang="cs-CZ" sz="1800" b="1" dirty="0" smtClean="0"/>
              <a:t>obr. 4: </a:t>
            </a:r>
            <a:r>
              <a:rPr lang="cs-CZ" sz="1800" dirty="0" smtClean="0"/>
              <a:t>AUTOR </a:t>
            </a:r>
            <a:r>
              <a:rPr lang="cs-CZ" sz="1800" dirty="0"/>
              <a:t>NEUVEDEN. </a:t>
            </a:r>
            <a:r>
              <a:rPr lang="cs-CZ" sz="1800" i="1" dirty="0"/>
              <a:t>bydlení.cz</a:t>
            </a:r>
            <a:r>
              <a:rPr lang="cs-CZ" sz="1800" dirty="0"/>
              <a:t> [online]. [cit. </a:t>
            </a:r>
            <a:r>
              <a:rPr lang="cs-CZ" sz="1800" dirty="0" smtClean="0"/>
              <a:t>29.12.2012]. </a:t>
            </a:r>
            <a:r>
              <a:rPr lang="cs-CZ" sz="1800" dirty="0"/>
              <a:t>Dostupný na WWW: http://cdn.bydleni.com/img/ig/cl/albums/userpics/10001/tubus002.jpg 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499</Words>
  <Application>Microsoft Office PowerPoint</Application>
  <PresentationFormat>Předvádění na obrazovce (4:3)</PresentationFormat>
  <Paragraphs>121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Lom světla</vt:lpstr>
      <vt:lpstr>Proč?</vt:lpstr>
      <vt:lpstr>lom světla na rozhraní dvou prostředí:</vt:lpstr>
      <vt:lpstr>lom ke kolmici:</vt:lpstr>
      <vt:lpstr>lom od kolmice:</vt:lpstr>
      <vt:lpstr>zvláštnosti lomu světla:</vt:lpstr>
      <vt:lpstr>relativní index lomu:</vt:lpstr>
      <vt:lpstr>využití lomu světla:</vt:lpstr>
      <vt:lpstr>otázky a úkoly: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37</cp:revision>
  <dcterms:created xsi:type="dcterms:W3CDTF">2012-10-04T17:02:39Z</dcterms:created>
  <dcterms:modified xsi:type="dcterms:W3CDTF">2014-09-10T12:10:11Z</dcterms:modified>
</cp:coreProperties>
</file>