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1" r:id="rId6"/>
    <p:sldId id="260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7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CB5267-7CE6-4D9E-B4F5-65C08560DA5C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86D51DF-A8FC-441B-AF77-52343EF2DE3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866504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6D51DF-A8FC-441B-AF77-52343EF2DE39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5891971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9858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5420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993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2809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0305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55645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3281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5220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3150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66060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5156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17.3.2013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96186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4746713"/>
              </p:ext>
            </p:extLst>
          </p:nvPr>
        </p:nvGraphicFramePr>
        <p:xfrm>
          <a:off x="539552" y="1691774"/>
          <a:ext cx="8064896" cy="49194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Člověk a příroda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VY_32_INOVACE_240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7.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Fyzika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Mgr.  </a:t>
                      </a:r>
                      <a:r>
                        <a:rPr lang="cs-CZ" sz="1400" b="1" smtClean="0"/>
                        <a:t>Květoslava Latoňová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Zobrazení čočkami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Prezentace názorně</a:t>
                      </a:r>
                      <a:r>
                        <a:rPr lang="cs-CZ" sz="1400" b="1" baseline="0" dirty="0" smtClean="0"/>
                        <a:t> ukazuje zobrazení spojkou i rozptylkou. Žáci využijí znalostí o lomu paprsků procházejícími středem čočky, ohniskem a paprskem jdoucím rovnoběžně s optickou osou. </a:t>
                      </a:r>
                      <a:endParaRPr lang="cs-CZ" sz="1400" b="1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29. 12. 2012</a:t>
                      </a:r>
                      <a:endParaRPr lang="cs-CZ" sz="1400" b="1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28. 1. </a:t>
                      </a:r>
                      <a:r>
                        <a:rPr lang="cs-CZ" sz="1400" b="1" smtClean="0"/>
                        <a:t>2013</a:t>
                      </a:r>
                      <a:endParaRPr lang="cs-CZ" sz="1400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67544" y="1268760"/>
            <a:ext cx="8229600" cy="3154362"/>
          </a:xfrm>
        </p:spPr>
        <p:txBody>
          <a:bodyPr>
            <a:noAutofit/>
          </a:bodyPr>
          <a:lstStyle/>
          <a:p>
            <a:r>
              <a:rPr lang="cs-CZ" sz="88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Zobrazení čočkami</a:t>
            </a:r>
            <a:endParaRPr lang="cs-CZ" sz="88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953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Pravidla pro zobrazování:</a:t>
            </a:r>
            <a:endParaRPr lang="cs-CZ" b="1" u="sng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/>
              <a:t>1) bod na optické ose se zobrazí zase na optickou osu</a:t>
            </a:r>
            <a:endParaRPr lang="cs-CZ" sz="2800" b="1" u="sng" dirty="0"/>
          </a:p>
          <a:p>
            <a:pPr marL="0" indent="0">
              <a:buNone/>
            </a:pPr>
            <a:r>
              <a:rPr lang="cs-CZ" sz="2800" b="1" dirty="0"/>
              <a:t>2) kolmost na optickou osu se zachovává</a:t>
            </a:r>
            <a:endParaRPr lang="cs-CZ" sz="2800" b="1" u="sng" dirty="0"/>
          </a:p>
          <a:p>
            <a:pPr marL="0" indent="0">
              <a:buNone/>
            </a:pPr>
            <a:r>
              <a:rPr lang="cs-CZ" sz="2800" b="1" dirty="0"/>
              <a:t>3) pro paprsky procházejícími význačnými body platí:</a:t>
            </a:r>
            <a:endParaRPr lang="cs-CZ" sz="2800" b="1" u="sng" dirty="0"/>
          </a:p>
          <a:p>
            <a:pPr marL="0" indent="0">
              <a:buNone/>
            </a:pPr>
            <a:r>
              <a:rPr lang="cs-CZ" sz="2800" b="1" dirty="0"/>
              <a:t>     a) paprsek rovnoběžný s optickou osou se </a:t>
            </a:r>
            <a:r>
              <a:rPr lang="cs-CZ" sz="2800" b="1" dirty="0" smtClean="0"/>
              <a:t>láme</a:t>
            </a:r>
            <a:endParaRPr lang="cs-CZ" sz="2800" b="1" dirty="0"/>
          </a:p>
          <a:p>
            <a:pPr marL="0" indent="0">
              <a:buNone/>
            </a:pPr>
            <a:r>
              <a:rPr lang="cs-CZ" sz="2800" b="1" dirty="0"/>
              <a:t>          do ohniska F</a:t>
            </a:r>
            <a:endParaRPr lang="cs-CZ" sz="2800" b="1" u="sng" dirty="0"/>
          </a:p>
          <a:p>
            <a:pPr marL="0" indent="0">
              <a:buNone/>
            </a:pPr>
            <a:r>
              <a:rPr lang="cs-CZ" sz="2800" b="1" dirty="0"/>
              <a:t>     b) paprsek procházející ohniskem F se </a:t>
            </a:r>
            <a:r>
              <a:rPr lang="cs-CZ" sz="2800" b="1" dirty="0" smtClean="0"/>
              <a:t>láme</a:t>
            </a:r>
            <a:endParaRPr lang="cs-CZ" sz="2800" b="1" dirty="0"/>
          </a:p>
          <a:p>
            <a:pPr marL="0" indent="0">
              <a:buNone/>
            </a:pPr>
            <a:r>
              <a:rPr lang="cs-CZ" sz="2800" b="1" dirty="0"/>
              <a:t>           rovnoběžně s optickou osou</a:t>
            </a:r>
            <a:endParaRPr lang="cs-CZ" sz="2800" b="1" u="sng" dirty="0"/>
          </a:p>
          <a:p>
            <a:pPr marL="0" indent="0">
              <a:buNone/>
            </a:pPr>
            <a:r>
              <a:rPr lang="cs-CZ" sz="2800" b="1" dirty="0"/>
              <a:t>      c) paprsek procházející středem křivosti se </a:t>
            </a:r>
            <a:r>
              <a:rPr lang="cs-CZ" sz="2800" b="1" dirty="0" smtClean="0"/>
              <a:t>neláme</a:t>
            </a:r>
            <a:endParaRPr lang="cs-CZ" sz="2800" b="1" u="sng" dirty="0"/>
          </a:p>
          <a:p>
            <a:pPr marL="0" indent="0">
              <a:buNone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2948849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zobrazení spojkou:</a:t>
            </a:r>
            <a:endParaRPr lang="cs-CZ" b="1" u="sng" dirty="0"/>
          </a:p>
        </p:txBody>
      </p:sp>
      <p:pic>
        <p:nvPicPr>
          <p:cNvPr id="2051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1065" y="1993829"/>
            <a:ext cx="7314104" cy="3827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2771800" y="3976964"/>
            <a:ext cx="2160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F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647957" y="3976803"/>
            <a:ext cx="5040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F´</a:t>
            </a:r>
            <a:endParaRPr lang="cs-CZ" sz="20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365855" y="3949186"/>
            <a:ext cx="3600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S</a:t>
            </a:r>
            <a:endParaRPr lang="cs-CZ" sz="2000" b="1" dirty="0"/>
          </a:p>
        </p:txBody>
      </p:sp>
      <p:sp>
        <p:nvSpPr>
          <p:cNvPr id="9" name="Šipka nahoru 8"/>
          <p:cNvSpPr/>
          <p:nvPr/>
        </p:nvSpPr>
        <p:spPr>
          <a:xfrm>
            <a:off x="1691680" y="3459323"/>
            <a:ext cx="324036" cy="448178"/>
          </a:xfrm>
          <a:prstGeom prst="upArrow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2" name="Přímá spojnice se šipkou 11"/>
          <p:cNvCxnSpPr/>
          <p:nvPr/>
        </p:nvCxnSpPr>
        <p:spPr>
          <a:xfrm>
            <a:off x="1887592" y="3451079"/>
            <a:ext cx="6428824" cy="13460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>
            <a:off x="1887592" y="3451079"/>
            <a:ext cx="2478263" cy="1216955"/>
          </a:xfrm>
          <a:prstGeom prst="straightConnector1">
            <a:avLst/>
          </a:prstGeom>
          <a:ln w="19050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se šipkou 17"/>
          <p:cNvCxnSpPr/>
          <p:nvPr/>
        </p:nvCxnSpPr>
        <p:spPr>
          <a:xfrm>
            <a:off x="4346616" y="4643844"/>
            <a:ext cx="3878553" cy="40650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Přímá spojnice se šipkou 27"/>
          <p:cNvCxnSpPr>
            <a:stCxn id="9" idx="0"/>
          </p:cNvCxnSpPr>
          <p:nvPr/>
        </p:nvCxnSpPr>
        <p:spPr>
          <a:xfrm>
            <a:off x="1853698" y="3459323"/>
            <a:ext cx="2471213" cy="53784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TextovéPole 28"/>
          <p:cNvSpPr txBox="1"/>
          <p:nvPr/>
        </p:nvSpPr>
        <p:spPr>
          <a:xfrm>
            <a:off x="4211960" y="3284984"/>
            <a:ext cx="4104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cxnSp>
        <p:nvCxnSpPr>
          <p:cNvPr id="31" name="Přímá spojnice se šipkou 30"/>
          <p:cNvCxnSpPr/>
          <p:nvPr/>
        </p:nvCxnSpPr>
        <p:spPr>
          <a:xfrm>
            <a:off x="4324911" y="3513107"/>
            <a:ext cx="3900258" cy="1284045"/>
          </a:xfrm>
          <a:prstGeom prst="straightConnector1">
            <a:avLst/>
          </a:prstGeom>
          <a:ln w="1905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48" name="TextovéPole 2047"/>
          <p:cNvSpPr txBox="1"/>
          <p:nvPr/>
        </p:nvSpPr>
        <p:spPr>
          <a:xfrm>
            <a:off x="7596336" y="394918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/>
          </a:p>
        </p:txBody>
      </p:sp>
      <p:sp>
        <p:nvSpPr>
          <p:cNvPr id="2049" name="Šipka dolů 2048"/>
          <p:cNvSpPr/>
          <p:nvPr/>
        </p:nvSpPr>
        <p:spPr>
          <a:xfrm>
            <a:off x="7615575" y="3928861"/>
            <a:ext cx="484817" cy="735308"/>
          </a:xfrm>
          <a:prstGeom prst="downArrow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14050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04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vlastnosti obrazu v závislosti na vzdálenosti od středu spojky: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d ... vzdálenost předmětu	</a:t>
            </a:r>
          </a:p>
          <a:p>
            <a:pPr marL="0" indent="0">
              <a:buNone/>
            </a:pPr>
            <a:r>
              <a:rPr lang="cs-CZ" sz="2800" b="1" dirty="0" smtClean="0"/>
              <a:t>f ... ohnisková vzdálenost</a:t>
            </a:r>
          </a:p>
          <a:p>
            <a:pPr marL="0" indent="0">
              <a:buNone/>
            </a:pPr>
            <a:endParaRPr lang="cs-CZ" sz="2800" b="1" dirty="0"/>
          </a:p>
          <a:p>
            <a:pPr marL="0" indent="0">
              <a:buNone/>
            </a:pPr>
            <a:r>
              <a:rPr lang="cs-CZ" sz="2800" b="1" dirty="0"/>
              <a:t>1) d </a:t>
            </a:r>
            <a:r>
              <a:rPr lang="cs-CZ" sz="2800" b="1" dirty="0">
                <a:sym typeface="Symbol"/>
              </a:rPr>
              <a:t></a:t>
            </a:r>
            <a:r>
              <a:rPr lang="cs-CZ" sz="2800" b="1" dirty="0"/>
              <a:t> 2f </a:t>
            </a:r>
            <a:r>
              <a:rPr lang="cs-CZ" sz="2800" b="1" dirty="0" smtClean="0"/>
              <a:t>	  ... zmenšený</a:t>
            </a:r>
            <a:r>
              <a:rPr lang="cs-CZ" sz="2800" b="1" dirty="0"/>
              <a:t>, převrácený, skutečný</a:t>
            </a:r>
          </a:p>
          <a:p>
            <a:pPr marL="0" indent="0">
              <a:buNone/>
            </a:pPr>
            <a:r>
              <a:rPr lang="cs-CZ" sz="2800" b="1" dirty="0"/>
              <a:t>2) d = 2f </a:t>
            </a:r>
            <a:r>
              <a:rPr lang="cs-CZ" sz="2800" b="1" dirty="0" smtClean="0"/>
              <a:t>	  ... shodný</a:t>
            </a:r>
            <a:r>
              <a:rPr lang="cs-CZ" sz="2800" b="1" dirty="0"/>
              <a:t>, převrácený, skutečný</a:t>
            </a:r>
          </a:p>
          <a:p>
            <a:pPr marL="0" indent="0">
              <a:buNone/>
            </a:pPr>
            <a:r>
              <a:rPr lang="cs-CZ" sz="2800" b="1" dirty="0"/>
              <a:t>3) 2f </a:t>
            </a:r>
            <a:r>
              <a:rPr lang="cs-CZ" sz="2800" b="1" dirty="0">
                <a:sym typeface="Symbol"/>
              </a:rPr>
              <a:t></a:t>
            </a:r>
            <a:r>
              <a:rPr lang="cs-CZ" sz="2800" b="1" dirty="0"/>
              <a:t> d </a:t>
            </a:r>
            <a:r>
              <a:rPr lang="cs-CZ" sz="2800" b="1" dirty="0">
                <a:sym typeface="Symbol"/>
              </a:rPr>
              <a:t></a:t>
            </a:r>
            <a:r>
              <a:rPr lang="cs-CZ" sz="2800" b="1" dirty="0"/>
              <a:t> 1f </a:t>
            </a:r>
            <a:r>
              <a:rPr lang="cs-CZ" sz="2800" b="1" dirty="0" smtClean="0"/>
              <a:t> ... zvětšený</a:t>
            </a:r>
            <a:r>
              <a:rPr lang="cs-CZ" sz="2800" b="1" dirty="0"/>
              <a:t>, převrácený, skutečný</a:t>
            </a:r>
          </a:p>
          <a:p>
            <a:pPr marL="0" indent="0">
              <a:buNone/>
            </a:pPr>
            <a:r>
              <a:rPr lang="cs-CZ" sz="2800" b="1" dirty="0"/>
              <a:t>4) d = 1f </a:t>
            </a:r>
            <a:r>
              <a:rPr lang="cs-CZ" sz="2800" b="1" dirty="0" smtClean="0"/>
              <a:t>	  ... obraz </a:t>
            </a:r>
            <a:r>
              <a:rPr lang="cs-CZ" sz="2800" b="1" dirty="0"/>
              <a:t>se vytváří v nekonečnu</a:t>
            </a:r>
          </a:p>
          <a:p>
            <a:pPr marL="0" indent="0">
              <a:buNone/>
            </a:pPr>
            <a:r>
              <a:rPr lang="cs-CZ" sz="2800" b="1" dirty="0"/>
              <a:t>5) d </a:t>
            </a:r>
            <a:r>
              <a:rPr lang="cs-CZ" sz="2800" b="1" dirty="0">
                <a:sym typeface="Symbol"/>
              </a:rPr>
              <a:t></a:t>
            </a:r>
            <a:r>
              <a:rPr lang="cs-CZ" sz="2800" b="1" dirty="0"/>
              <a:t> 1f </a:t>
            </a:r>
            <a:r>
              <a:rPr lang="cs-CZ" sz="2800" b="1" dirty="0" smtClean="0"/>
              <a:t>	  ...  </a:t>
            </a:r>
            <a:r>
              <a:rPr lang="cs-CZ" sz="2800" b="1" dirty="0"/>
              <a:t>zvětšený, přímý, neskutečný</a:t>
            </a:r>
          </a:p>
          <a:p>
            <a:pPr marL="0" indent="0">
              <a:buNone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806616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zobrazení rozptylkou:</a:t>
            </a:r>
            <a:endParaRPr lang="cs-CZ" b="1" u="sng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051931"/>
            <a:ext cx="7056784" cy="3622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780643" y="3984038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F´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14336" y="3935717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S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68144" y="3984038"/>
            <a:ext cx="4320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F</a:t>
            </a:r>
            <a:endParaRPr lang="cs-CZ" sz="2000" b="1" dirty="0"/>
          </a:p>
        </p:txBody>
      </p:sp>
      <p:sp>
        <p:nvSpPr>
          <p:cNvPr id="8" name="Šipka nahoru 7"/>
          <p:cNvSpPr/>
          <p:nvPr/>
        </p:nvSpPr>
        <p:spPr>
          <a:xfrm>
            <a:off x="1979712" y="2852936"/>
            <a:ext cx="396044" cy="1010773"/>
          </a:xfrm>
          <a:prstGeom prst="upArrow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2177734" y="2840360"/>
            <a:ext cx="2970330" cy="1343733"/>
          </a:xfrm>
          <a:prstGeom prst="straightConnector1">
            <a:avLst/>
          </a:prstGeom>
          <a:ln w="2222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>
            <a:stCxn id="8" idx="0"/>
          </p:cNvCxnSpPr>
          <p:nvPr/>
        </p:nvCxnSpPr>
        <p:spPr>
          <a:xfrm>
            <a:off x="2177734" y="2852936"/>
            <a:ext cx="2302011" cy="37533"/>
          </a:xfrm>
          <a:prstGeom prst="straightConnector1">
            <a:avLst/>
          </a:prstGeom>
          <a:ln w="222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se šipkou 21"/>
          <p:cNvCxnSpPr/>
          <p:nvPr/>
        </p:nvCxnSpPr>
        <p:spPr>
          <a:xfrm>
            <a:off x="2177734" y="2852936"/>
            <a:ext cx="2302011" cy="638020"/>
          </a:xfrm>
          <a:prstGeom prst="straightConnector1">
            <a:avLst/>
          </a:prstGeom>
          <a:ln w="22225">
            <a:solidFill>
              <a:srgbClr val="0070C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Šipka nahoru 29"/>
          <p:cNvSpPr/>
          <p:nvPr/>
        </p:nvSpPr>
        <p:spPr>
          <a:xfrm>
            <a:off x="3446161" y="3490956"/>
            <a:ext cx="216738" cy="351482"/>
          </a:xfrm>
          <a:prstGeom prst="upArrow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7" name="Přímá spojnice 6"/>
          <p:cNvCxnSpPr/>
          <p:nvPr/>
        </p:nvCxnSpPr>
        <p:spPr>
          <a:xfrm flipH="1">
            <a:off x="2177734" y="2886163"/>
            <a:ext cx="2236602" cy="1497985"/>
          </a:xfrm>
          <a:prstGeom prst="line">
            <a:avLst/>
          </a:prstGeom>
          <a:ln w="19050">
            <a:solidFill>
              <a:srgbClr val="00B05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V="1">
            <a:off x="4444490" y="2124443"/>
            <a:ext cx="956351" cy="707504"/>
          </a:xfrm>
          <a:prstGeom prst="straightConnector1">
            <a:avLst/>
          </a:prstGeom>
          <a:ln w="2222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>
            <a:off x="4479745" y="3490956"/>
            <a:ext cx="2036471" cy="0"/>
          </a:xfrm>
          <a:prstGeom prst="straightConnector1">
            <a:avLst/>
          </a:prstGeom>
          <a:ln w="222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 flipH="1" flipV="1">
            <a:off x="2780643" y="3469686"/>
            <a:ext cx="1633693" cy="21270"/>
          </a:xfrm>
          <a:prstGeom prst="line">
            <a:avLst/>
          </a:prstGeom>
          <a:ln w="19050">
            <a:solidFill>
              <a:srgbClr val="0070C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5600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cs-CZ" b="1" dirty="0"/>
              <a:t>vlastnosti obrazu v závislosti na vzdálenosti od středu </a:t>
            </a:r>
            <a:r>
              <a:rPr lang="cs-CZ" b="1" dirty="0" smtClean="0"/>
              <a:t>rozptylky: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Bez ohledu na vzdálenost od </a:t>
            </a:r>
            <a:r>
              <a:rPr lang="cs-CZ" b="1" dirty="0" smtClean="0"/>
              <a:t>středu rozptylky </a:t>
            </a:r>
            <a:r>
              <a:rPr lang="cs-CZ" b="1" dirty="0"/>
              <a:t>je obraz </a:t>
            </a:r>
            <a:r>
              <a:rPr lang="cs-CZ" b="1" dirty="0" smtClean="0"/>
              <a:t>vždy </a:t>
            </a:r>
            <a:r>
              <a:rPr lang="cs-CZ" b="1" u="sng" dirty="0"/>
              <a:t>zmenšený, přímý a neskutečný</a:t>
            </a:r>
            <a:r>
              <a:rPr lang="cs-CZ" b="1" dirty="0"/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0313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u="sng" dirty="0" smtClean="0"/>
              <a:t>otázky a úkoly: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fontScale="92500" lnSpcReduction="10000"/>
          </a:bodyPr>
          <a:lstStyle/>
          <a:p>
            <a:pPr marL="514350" indent="-514350">
              <a:buAutoNum type="arabicParenR"/>
            </a:pPr>
            <a:r>
              <a:rPr lang="cs-CZ" sz="2800" b="1" dirty="0" smtClean="0"/>
              <a:t>Kam se láme paprsek jdoucí: rovnoběžně s optickou osou, předmětovým ohniskem, středem čočky?</a:t>
            </a:r>
          </a:p>
          <a:p>
            <a:pPr marL="0" indent="0">
              <a:buNone/>
            </a:pPr>
            <a:r>
              <a:rPr lang="cs-CZ" sz="2800" b="1" dirty="0" smtClean="0"/>
              <a:t>2)   Jak se liší schéma spojky a rozptylky?</a:t>
            </a:r>
          </a:p>
          <a:p>
            <a:pPr marL="514350" indent="-514350">
              <a:buAutoNum type="arabicParenR" startAt="3"/>
            </a:pPr>
            <a:r>
              <a:rPr lang="cs-CZ" sz="2800" b="1" dirty="0" smtClean="0"/>
              <a:t>Zobraz pomocí spojky šipku vysokou 1,5 cm, je-li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od středu spojky vzdálena 2 cm a ohnisková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vzdálenost je 3 cm. Napiš vlastnosti vzniklého</a:t>
            </a:r>
          </a:p>
          <a:p>
            <a:pPr marL="0" indent="0">
              <a:buNone/>
            </a:pPr>
            <a:r>
              <a:rPr lang="cs-CZ" sz="2800" b="1" dirty="0"/>
              <a:t> </a:t>
            </a:r>
            <a:r>
              <a:rPr lang="cs-CZ" sz="2800" b="1" dirty="0" smtClean="0"/>
              <a:t>     obrazu.</a:t>
            </a:r>
          </a:p>
          <a:p>
            <a:pPr marL="0" indent="0">
              <a:buNone/>
            </a:pPr>
            <a:r>
              <a:rPr lang="cs-CZ" sz="2800" b="1" dirty="0" smtClean="0"/>
              <a:t>4)   Zobraz </a:t>
            </a:r>
            <a:r>
              <a:rPr lang="cs-CZ" sz="2800" b="1" dirty="0"/>
              <a:t>pomocí </a:t>
            </a:r>
            <a:r>
              <a:rPr lang="cs-CZ" sz="2800" b="1" dirty="0" smtClean="0"/>
              <a:t>rozptylky </a:t>
            </a:r>
            <a:r>
              <a:rPr lang="cs-CZ" sz="2800" b="1" dirty="0"/>
              <a:t>šipku vysokou 1,5 cm, je-li</a:t>
            </a:r>
          </a:p>
          <a:p>
            <a:pPr marL="0" indent="0">
              <a:buNone/>
            </a:pPr>
            <a:r>
              <a:rPr lang="cs-CZ" sz="2800" b="1" dirty="0"/>
              <a:t>      od středu spojky vzdálena </a:t>
            </a:r>
            <a:r>
              <a:rPr lang="cs-CZ" sz="2800" b="1" dirty="0" smtClean="0"/>
              <a:t>5 </a:t>
            </a:r>
            <a:r>
              <a:rPr lang="cs-CZ" sz="2800" b="1" dirty="0"/>
              <a:t>cm a ohnisková</a:t>
            </a:r>
          </a:p>
          <a:p>
            <a:pPr marL="0" indent="0">
              <a:buNone/>
            </a:pPr>
            <a:r>
              <a:rPr lang="cs-CZ" sz="2800" b="1" dirty="0"/>
              <a:t>      vzdálenost je </a:t>
            </a:r>
            <a:r>
              <a:rPr lang="cs-CZ" sz="2800" b="1" dirty="0" smtClean="0"/>
              <a:t>2 </a:t>
            </a:r>
            <a:r>
              <a:rPr lang="cs-CZ" sz="2800" b="1" dirty="0"/>
              <a:t>cm. Napiš vlastnosti vzniklého</a:t>
            </a:r>
          </a:p>
          <a:p>
            <a:pPr marL="0" indent="0">
              <a:buNone/>
            </a:pPr>
            <a:r>
              <a:rPr lang="cs-CZ" sz="2800" b="1" dirty="0"/>
              <a:t>      obrazu.</a:t>
            </a:r>
          </a:p>
          <a:p>
            <a:pPr marL="0" indent="0">
              <a:buNone/>
            </a:pPr>
            <a:endParaRPr lang="cs-CZ" sz="2800" b="1" dirty="0"/>
          </a:p>
        </p:txBody>
      </p:sp>
    </p:spTree>
    <p:extLst>
      <p:ext uri="{BB962C8B-B14F-4D97-AF65-F5344CB8AC3E}">
        <p14:creationId xmlns:p14="http://schemas.microsoft.com/office/powerpoint/2010/main" val="91216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cs-CZ" b="1" dirty="0" smtClean="0"/>
              <a:t>zdroje: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b="1" dirty="0">
                <a:latin typeface="+mj-lt"/>
                <a:cs typeface="Times New Roman" pitchFamily="18" charset="0"/>
              </a:rPr>
              <a:t>Není-li uveden zdroj, je použitý materiál z vlastních zdrojů autorky.</a:t>
            </a:r>
            <a:endParaRPr lang="cs-CZ" sz="2800" b="1" dirty="0">
              <a:latin typeface="+mj-lt"/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36088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313</Words>
  <Application>Microsoft Office PowerPoint</Application>
  <PresentationFormat>Předvádění na obrazovce (4:3)</PresentationFormat>
  <Paragraphs>71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systému Office</vt:lpstr>
      <vt:lpstr>Prezentace aplikace PowerPoint</vt:lpstr>
      <vt:lpstr>Zobrazení čočkami</vt:lpstr>
      <vt:lpstr>Pravidla pro zobrazování:</vt:lpstr>
      <vt:lpstr>zobrazení spojkou:</vt:lpstr>
      <vt:lpstr>vlastnosti obrazu v závislosti na vzdálenosti od středu spojky:</vt:lpstr>
      <vt:lpstr>zobrazení rozptylkou:</vt:lpstr>
      <vt:lpstr>vlastnosti obrazu v závislosti na vzdálenosti od středu rozptylky:</vt:lpstr>
      <vt:lpstr>otázky a úkoly: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nekdo</cp:lastModifiedBy>
  <cp:revision>32</cp:revision>
  <dcterms:created xsi:type="dcterms:W3CDTF">2012-10-04T17:02:39Z</dcterms:created>
  <dcterms:modified xsi:type="dcterms:W3CDTF">2013-03-17T15:29:16Z</dcterms:modified>
</cp:coreProperties>
</file>