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6" r:id="rId5"/>
    <p:sldId id="258" r:id="rId6"/>
    <p:sldId id="259" r:id="rId7"/>
    <p:sldId id="267" r:id="rId8"/>
    <p:sldId id="268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10" Type="http://schemas.openxmlformats.org/officeDocument/2006/relationships/image" Target="../media/image11.jpeg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8501683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VY_32_INOVACE_301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8.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Opakování učiva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Práce.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učiva</a:t>
                      </a:r>
                      <a:r>
                        <a:rPr lang="cs-CZ" sz="1400" b="1" baseline="0" dirty="0" smtClean="0"/>
                        <a:t>– Práce. Žáci si ujasní pojem práce z fyzikálního hlediska a seznámí se se vzorci pro výpočet mechanické práce.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22. 9. 2012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27.</a:t>
                      </a:r>
                      <a:r>
                        <a:rPr lang="cs-CZ" sz="1400" b="1" baseline="0" dirty="0" smtClean="0"/>
                        <a:t> 9. </a:t>
                      </a:r>
                      <a:r>
                        <a:rPr lang="cs-CZ" sz="1400" b="1" baseline="0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204864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Práce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40694"/>
          </a:xfrm>
        </p:spPr>
        <p:txBody>
          <a:bodyPr/>
          <a:lstStyle/>
          <a:p>
            <a:r>
              <a:rPr lang="cs-CZ" b="1" u="sng" dirty="0" smtClean="0"/>
              <a:t>Co je to práce?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3559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verka\Local Settings\Temporary Internet Files\Content.IE5\PIE2V6CF\MC9002905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5120" y="1206044"/>
            <a:ext cx="1774479" cy="2083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verka\Local Settings\Temporary Internet Files\Content.IE5\JDDYVBRV\MC9003610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39045"/>
            <a:ext cx="1817827" cy="1794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verka\Local Settings\Temporary Internet Files\Content.IE5\PIE2V6CF\MC9002417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15332"/>
            <a:ext cx="1554480" cy="1803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verka\Local Settings\Temporary Internet Files\Content.IE5\PIE2V6CF\MP90043171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69940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verka\Local Settings\Temporary Internet Files\Content.IE5\JDDYVBRV\MP900289531[1]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" r="31895"/>
          <a:stretch/>
        </p:blipFill>
        <p:spPr bwMode="auto">
          <a:xfrm>
            <a:off x="6341460" y="2492896"/>
            <a:ext cx="2016000" cy="1958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verka\Local Settings\Temporary Internet Files\Content.IE5\PIE2V6CF\MC90021554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567939"/>
            <a:ext cx="2697933" cy="154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Documents and Settings\verka\Local Settings\Temporary Internet Files\Content.IE5\A9TKC5NN\MC90000719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3198" y="4625420"/>
            <a:ext cx="2307154" cy="1551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Documents and Settings\verka\Local Settings\Temporary Internet Files\Content.IE5\ECEW1OTD\MP90040894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472190"/>
            <a:ext cx="1566626" cy="2348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8286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Práce ve fyzice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Práci ve fyzice chápeme jako působení síly na fyzikální těleso nebo na silové pole, při kterém dochází k posouvání nebo deformaci tohoto tělesa. </a:t>
            </a:r>
          </a:p>
          <a:p>
            <a:pPr marL="0" indent="0">
              <a:buNone/>
            </a:pPr>
            <a:r>
              <a:rPr lang="cs-CZ" sz="2800" b="1" dirty="0" smtClean="0"/>
              <a:t>rozlišujeme: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mechanickou práci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práci elektromagnetického pole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práci gravitačního pole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576790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/>
              <a:t>MECHANICKÁ </a:t>
            </a:r>
            <a:r>
              <a:rPr lang="cs-CZ" b="1" u="sng" dirty="0" smtClean="0"/>
              <a:t>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/>
              <a:t>Člověk nebo stroj (těleso) koná mechanickou práci, jestliže působí silou na jiné těleso a přemisťuje ho ve směru působící síly.</a:t>
            </a:r>
            <a:endParaRPr lang="cs-CZ" sz="2800" dirty="0"/>
          </a:p>
          <a:p>
            <a:r>
              <a:rPr lang="cs-CZ" sz="2800" b="1" dirty="0" smtClean="0"/>
              <a:t>práci konáme např. při: zvedání předmětu, tlačení vozíku, tažení sání</a:t>
            </a:r>
          </a:p>
          <a:p>
            <a:r>
              <a:rPr lang="cs-CZ" sz="2800" b="1" dirty="0" smtClean="0"/>
              <a:t>práci nekonáme např. při: držení dítěte v náručí, tlačením dlaní do desky</a:t>
            </a:r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/>
              <a:t>práce jako fyzikální veličina: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značka</a:t>
            </a:r>
            <a:r>
              <a:rPr lang="cs-CZ" sz="2800" b="1" dirty="0" smtClean="0"/>
              <a:t>: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jednotka</a:t>
            </a:r>
            <a:r>
              <a:rPr lang="cs-CZ" sz="2800" b="1" dirty="0" smtClean="0"/>
              <a:t>: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vzorce:</a:t>
            </a:r>
            <a:endParaRPr lang="cs-CZ" sz="28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4310" y="3573016"/>
            <a:ext cx="2095500" cy="61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6236" y="4581128"/>
            <a:ext cx="1752600" cy="61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123728" y="1628800"/>
            <a:ext cx="5100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W</a:t>
            </a:r>
          </a:p>
        </p:txBody>
      </p:sp>
      <p:sp>
        <p:nvSpPr>
          <p:cNvPr id="9" name="Obdélník 8"/>
          <p:cNvSpPr/>
          <p:nvPr/>
        </p:nvSpPr>
        <p:spPr>
          <a:xfrm>
            <a:off x="2227122" y="2655555"/>
            <a:ext cx="3032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J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070104" y="2655555"/>
            <a:ext cx="20251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joule (džaul)</a:t>
            </a:r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James </a:t>
            </a:r>
            <a:r>
              <a:rPr lang="cs-CZ" b="1" u="sng" dirty="0" err="1" smtClean="0"/>
              <a:t>Prescott</a:t>
            </a:r>
            <a:r>
              <a:rPr lang="cs-CZ" b="1" u="sng" dirty="0" smtClean="0"/>
              <a:t> Joule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258816" cy="4525963"/>
          </a:xfrm>
        </p:spPr>
        <p:txBody>
          <a:bodyPr/>
          <a:lstStyle/>
          <a:p>
            <a:r>
              <a:rPr lang="cs-CZ" b="1" dirty="0" smtClean="0"/>
              <a:t>1818 – 1889</a:t>
            </a:r>
          </a:p>
          <a:p>
            <a:r>
              <a:rPr lang="cs-CZ" b="1" dirty="0" smtClean="0"/>
              <a:t>anglický fyzik a vynálezce</a:t>
            </a:r>
          </a:p>
          <a:p>
            <a:r>
              <a:rPr lang="cs-CZ" b="1" dirty="0" smtClean="0"/>
              <a:t>zabýval se povahou tepla</a:t>
            </a:r>
          </a:p>
          <a:p>
            <a:pPr marL="0" indent="0">
              <a:buNone/>
            </a:pPr>
            <a:r>
              <a:rPr lang="cs-CZ" b="1" dirty="0" smtClean="0">
                <a:sym typeface="Symbol"/>
              </a:rPr>
              <a:t>     zákon o zachování </a:t>
            </a:r>
          </a:p>
          <a:p>
            <a:pPr marL="0" indent="0">
              <a:buNone/>
            </a:pPr>
            <a:r>
              <a:rPr lang="cs-CZ" b="1" dirty="0">
                <a:sym typeface="Symbol"/>
              </a:rPr>
              <a:t> </a:t>
            </a:r>
            <a:r>
              <a:rPr lang="cs-CZ" b="1" dirty="0" smtClean="0">
                <a:sym typeface="Symbol"/>
              </a:rPr>
              <a:t>        energie</a:t>
            </a:r>
          </a:p>
          <a:p>
            <a:r>
              <a:rPr lang="cs-CZ" b="1" dirty="0" smtClean="0">
                <a:sym typeface="Symbol"/>
              </a:rPr>
              <a:t>zakladatel termodynamiky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obr. 1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556792"/>
            <a:ext cx="3384376" cy="40531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0450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Vysvětli rozdíl mezi chápáním slova práce v praktickém životě a ve fyzice.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Rozhodni, zda se koná práce z fyzikálního hlediska: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514350" indent="-514350">
              <a:buAutoNum type="arabicParenR" startAt="3"/>
            </a:pPr>
            <a:r>
              <a:rPr lang="cs-CZ" sz="2800" b="1" dirty="0" smtClean="0"/>
              <a:t>Převeď: 2,8 kJ </a:t>
            </a:r>
            <a:r>
              <a:rPr lang="cs-CZ" sz="2800" b="1" dirty="0" smtClean="0">
                <a:sym typeface="Symbol"/>
              </a:rPr>
              <a:t>J =		0,98 MJ</a:t>
            </a:r>
            <a:r>
              <a:rPr lang="cs-CZ" sz="2800" b="1" dirty="0">
                <a:sym typeface="Symbol"/>
              </a:rPr>
              <a:t> J </a:t>
            </a:r>
            <a:r>
              <a:rPr lang="cs-CZ" sz="2800" b="1" dirty="0" smtClean="0">
                <a:sym typeface="Symbol"/>
              </a:rPr>
              <a:t>=</a:t>
            </a:r>
          </a:p>
          <a:p>
            <a:pPr marL="0" indent="0">
              <a:buNone/>
            </a:pPr>
            <a:r>
              <a:rPr lang="cs-CZ" sz="2800" b="1" dirty="0">
                <a:sym typeface="Symbol"/>
              </a:rPr>
              <a:t> </a:t>
            </a:r>
            <a:r>
              <a:rPr lang="cs-CZ" sz="2800" b="1" dirty="0" smtClean="0">
                <a:sym typeface="Symbol"/>
              </a:rPr>
              <a:t>                    5726 J kJ</a:t>
            </a:r>
            <a:r>
              <a:rPr lang="cs-CZ" sz="2800" b="1" dirty="0">
                <a:sym typeface="Symbol"/>
              </a:rPr>
              <a:t> =</a:t>
            </a:r>
            <a:r>
              <a:rPr lang="cs-CZ" sz="2800" b="1" dirty="0" smtClean="0">
                <a:sym typeface="Symbol"/>
              </a:rPr>
              <a:t> 		6140 kJ MJ</a:t>
            </a:r>
            <a:r>
              <a:rPr lang="cs-CZ" sz="2800" b="1" dirty="0">
                <a:sym typeface="Symbol"/>
              </a:rPr>
              <a:t> =</a:t>
            </a:r>
            <a:endParaRPr lang="cs-CZ" sz="2800" b="1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3100185"/>
              </p:ext>
            </p:extLst>
          </p:nvPr>
        </p:nvGraphicFramePr>
        <p:xfrm>
          <a:off x="1115616" y="2780928"/>
          <a:ext cx="6624736" cy="22860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760640"/>
                <a:gridCol w="864096"/>
              </a:tblGrid>
              <a:tr h="38884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zvednutí kamene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884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držení dívky v náručí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884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zapnutý motor pásového dopravníku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884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tlačení porouchaného auta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884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jeřáb otáčející se s panelem ve stejné výšce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2165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 </a:t>
            </a:r>
            <a:r>
              <a:rPr lang="cs-CZ" sz="2000" dirty="0"/>
              <a:t>1: COLLIER, John.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22.9.2012]. </a:t>
            </a:r>
            <a:r>
              <a:rPr lang="cs-CZ" sz="2000" dirty="0"/>
              <a:t>Dostupný na WWW: http://commons.wikimedia.org/wiki/File:James_Prescott_Joule_by_John_Collier,_1882.jpg </a:t>
            </a:r>
            <a:endParaRPr lang="cs-CZ" sz="2000" dirty="0" smtClean="0"/>
          </a:p>
          <a:p>
            <a:r>
              <a:rPr lang="cs-CZ" sz="2000" dirty="0" smtClean="0"/>
              <a:t>ostatní obrázky: </a:t>
            </a:r>
            <a:r>
              <a:rPr lang="cs-CZ" sz="2000" dirty="0"/>
              <a:t>www.office.microsoft.com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87356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298</TotalTime>
  <Words>341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Práce</vt:lpstr>
      <vt:lpstr>Co je to práce?</vt:lpstr>
      <vt:lpstr>Práce ve fyzice</vt:lpstr>
      <vt:lpstr>MECHANICKÁ PRÁCE</vt:lpstr>
      <vt:lpstr>práce jako fyzikální veličina:</vt:lpstr>
      <vt:lpstr>James Prescott Joule</vt:lpstr>
      <vt:lpstr>otázky a úkoly: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51</cp:revision>
  <dcterms:created xsi:type="dcterms:W3CDTF">2012-10-04T17:02:39Z</dcterms:created>
  <dcterms:modified xsi:type="dcterms:W3CDTF">2013-04-02T09:21:38Z</dcterms:modified>
</cp:coreProperties>
</file>