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2" r:id="rId5"/>
    <p:sldId id="265" r:id="rId6"/>
    <p:sldId id="266" r:id="rId7"/>
    <p:sldId id="268" r:id="rId8"/>
    <p:sldId id="269" r:id="rId9"/>
    <p:sldId id="263" r:id="rId10"/>
    <p:sldId id="270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f/f0/Steam_engine_in_action.gif/220px-Steam_engine_in_action.gif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2666631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VY_32_INOVACE_303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Výkon.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nového učiva -  V</a:t>
                      </a:r>
                      <a:r>
                        <a:rPr lang="cs-CZ" sz="1400" b="1" baseline="0" dirty="0" smtClean="0"/>
                        <a:t>ýkon. Žáci si ujasní základní pojmy a procvičí výpočty příkladů.</a:t>
                      </a:r>
                      <a:endParaRPr lang="cs-CZ" sz="1400" b="1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6. 10. 2012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9. 10.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204864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Výkon</a:t>
            </a:r>
            <a:endParaRPr lang="cs-CZ" sz="8800" b="1" dirty="0">
              <a:solidFill>
                <a:schemeClr val="bg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32324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Co si přestavíme pod slovem výkon?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268760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výkon motoru auta</a:t>
            </a:r>
            <a:endParaRPr lang="cs-CZ" sz="2800" b="1" dirty="0"/>
          </a:p>
        </p:txBody>
      </p:sp>
      <p:pic>
        <p:nvPicPr>
          <p:cNvPr id="1026" name="Picture 2" descr="C:\Documents and Settings\verka\Local Settings\Temporary Internet Files\Content.IE5\PIE2V6CF\MC90044035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098904"/>
            <a:ext cx="3024336" cy="1911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536" y="2790721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výkon sportovního družstva</a:t>
            </a:r>
            <a:endParaRPr lang="cs-CZ" sz="2800" b="1" dirty="0"/>
          </a:p>
        </p:txBody>
      </p:sp>
      <p:pic>
        <p:nvPicPr>
          <p:cNvPr id="1028" name="Picture 4" descr="C:\Documents and Settings\verka\Local Settings\Temporary Internet Files\Content.IE5\JDDYVBRV\MP9004305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4973" y="3014957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2432" y="405338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výkon žáka ve škole</a:t>
            </a:r>
            <a:endParaRPr lang="cs-CZ" sz="2800" b="1" dirty="0"/>
          </a:p>
        </p:txBody>
      </p:sp>
      <p:pic>
        <p:nvPicPr>
          <p:cNvPr id="1029" name="Picture 5" descr="C:\Documents and Settings\verka\Local Settings\Temporary Internet Files\Content.IE5\PIE2V6CF\MC9003433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075" y="4588594"/>
            <a:ext cx="2103737" cy="210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4034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Výkon z hlediska fyziky: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Výkon vypočítáme, jestliže mechanickou práci vydělíme časem potřebným k jejímu vykonání.</a:t>
            </a:r>
          </a:p>
          <a:p>
            <a:pPr marL="0" indent="0">
              <a:buNone/>
            </a:pPr>
            <a:endParaRPr lang="cs-CZ" sz="2800" b="1" dirty="0" smtClean="0"/>
          </a:p>
          <a:p>
            <a:r>
              <a:rPr lang="cs-CZ" sz="2800" b="1" u="sng" dirty="0" smtClean="0"/>
              <a:t>výkon jako fyzikální veličina:</a:t>
            </a:r>
          </a:p>
          <a:p>
            <a:pPr marL="0" indent="0">
              <a:buNone/>
            </a:pPr>
            <a:r>
              <a:rPr lang="cs-CZ" sz="2800" b="1" dirty="0" smtClean="0"/>
              <a:t>     značka		jednotka</a:t>
            </a:r>
          </a:p>
          <a:p>
            <a:pPr marL="0" indent="0">
              <a:buNone/>
            </a:pPr>
            <a:endParaRPr lang="cs-CZ" sz="2800" b="1" dirty="0" smtClean="0"/>
          </a:p>
          <a:p>
            <a:r>
              <a:rPr lang="cs-CZ" sz="2800" b="1" u="sng" dirty="0" smtClean="0"/>
              <a:t>vzorce:</a:t>
            </a:r>
            <a:r>
              <a:rPr lang="cs-CZ" sz="2800" b="1" dirty="0" smtClean="0"/>
              <a:t>  </a:t>
            </a:r>
            <a:r>
              <a:rPr lang="pl-PL" sz="2800" dirty="0" smtClean="0"/>
              <a:t> 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3578253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2040" y="3578253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W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84168" y="3578253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watt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7" y="4569728"/>
            <a:ext cx="7241223" cy="1008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1117" y="4556527"/>
            <a:ext cx="5900737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práce a výkon v praxi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práce: 		stejná</a:t>
            </a:r>
          </a:p>
          <a:p>
            <a:pPr marL="0" indent="0">
              <a:buNone/>
            </a:pPr>
            <a:r>
              <a:rPr lang="cs-CZ" sz="2800" b="1" dirty="0" smtClean="0"/>
              <a:t>čas:          delší			kratší</a:t>
            </a: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/>
              <a:t>výkon:     nižší			vyšší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I při stejně vykonané práci má stroj </a:t>
            </a:r>
            <a:r>
              <a:rPr lang="cs-CZ" sz="2800" b="1" dirty="0"/>
              <a:t>vyšší výkon než člověk.</a:t>
            </a:r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1026" name="Picture 2" descr="C:\Documents and Settings\verka\Local Settings\Temporary Internet Files\Content.IE5\PIE2V6CF\MC9003383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282671"/>
            <a:ext cx="811073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verka\Local Settings\Temporary Internet Files\Content.IE5\A9TKC5NN\MC9003182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91073"/>
            <a:ext cx="3913615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504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James Watt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906888" cy="4525963"/>
          </a:xfrm>
        </p:spPr>
        <p:txBody>
          <a:bodyPr/>
          <a:lstStyle/>
          <a:p>
            <a:r>
              <a:rPr lang="cs-CZ" b="1" dirty="0" smtClean="0"/>
              <a:t>1736 – 1819</a:t>
            </a:r>
          </a:p>
          <a:p>
            <a:r>
              <a:rPr lang="cs-CZ" b="1" dirty="0" smtClean="0"/>
              <a:t>skotský mechanik, vynálezce a fyzik samouk</a:t>
            </a:r>
          </a:p>
          <a:p>
            <a:r>
              <a:rPr lang="cs-CZ" b="1" dirty="0" smtClean="0"/>
              <a:t>vylepšení parního stroje</a:t>
            </a:r>
          </a:p>
          <a:p>
            <a:r>
              <a:rPr lang="cs-CZ" b="1" dirty="0" smtClean="0"/>
              <a:t>vývěva</a:t>
            </a:r>
          </a:p>
          <a:p>
            <a:r>
              <a:rPr lang="cs-CZ" b="1" dirty="0" smtClean="0"/>
              <a:t>zavedení jednotky koňská síla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			</a:t>
            </a:r>
            <a:r>
              <a:rPr lang="cs-CZ" sz="2000" dirty="0" smtClean="0"/>
              <a:t>obr. 1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116" y="1276852"/>
            <a:ext cx="2944236" cy="2944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796136" y="486916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parní stroj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9919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jednotky výkonu: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koňská síla HP (k):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odvození z výkonu pivovarského koně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– za 1 sekundu přečerpat 500 liber do výše 1 stopy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1 HP (k) = 735 W</a:t>
            </a:r>
          </a:p>
          <a:p>
            <a:r>
              <a:rPr lang="cs-CZ" sz="2800" b="1" dirty="0" smtClean="0"/>
              <a:t>v současnosti podle jednotek SI ... W</a:t>
            </a:r>
          </a:p>
          <a:p>
            <a:r>
              <a:rPr lang="cs-CZ" sz="2800" b="1" u="sng" dirty="0" smtClean="0"/>
              <a:t>odvozené jednotky pro práci: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1 J = Ws</a:t>
            </a:r>
          </a:p>
          <a:p>
            <a:pPr marL="0" indent="0">
              <a:buNone/>
            </a:pPr>
            <a:r>
              <a:rPr lang="cs-CZ" sz="2800" b="1" dirty="0" smtClean="0"/>
              <a:t>   1 kWh = 1000 W . 3600 s = 3 600 000 Ws = J = 3,6 MJ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612026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příklad 1: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Panel o hmotnosti 750 kg byl zdvižen do výšky 8 m za 52 s. Vypočítej výkon motoru jeřábu.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420888"/>
            <a:ext cx="23042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 = 750 kg</a:t>
            </a:r>
          </a:p>
          <a:p>
            <a:r>
              <a:rPr lang="cs-CZ" sz="2800" b="1" dirty="0" smtClean="0"/>
              <a:t>h = 8 m</a:t>
            </a:r>
          </a:p>
          <a:p>
            <a:r>
              <a:rPr lang="cs-CZ" sz="2800" b="1" dirty="0" smtClean="0"/>
              <a:t>t = 52 s</a:t>
            </a:r>
          </a:p>
          <a:p>
            <a:r>
              <a:rPr lang="cs-CZ" sz="2800" b="1" dirty="0" smtClean="0"/>
              <a:t>P =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499992" y="2276872"/>
                <a:ext cx="2880320" cy="7211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>
                    <a:solidFill>
                      <a:srgbClr val="FF0000"/>
                    </a:solidFill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𝑾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𝒕</m:t>
                        </m:r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sz="2800" b="1" i="1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𝒎</m:t>
                        </m:r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𝒈</m:t>
                        </m:r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𝒉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𝒕</m:t>
                        </m:r>
                      </m:den>
                    </m:f>
                  </m:oMath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2276872"/>
                <a:ext cx="2880320" cy="721159"/>
              </a:xfrm>
              <a:prstGeom prst="rect">
                <a:avLst/>
              </a:prstGeom>
              <a:blipFill rotWithShape="1">
                <a:blip r:embed="rId2"/>
                <a:stretch>
                  <a:fillRect l="-4228" b="-110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499992" y="2998031"/>
                <a:ext cx="2376264" cy="11519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latin typeface="Cambria Math"/>
                          </a:rPr>
                          <m:t>𝟕𝟓𝟎</m:t>
                        </m:r>
                        <m:r>
                          <a:rPr lang="cs-CZ" sz="2800" b="1" i="0" smtClean="0">
                            <a:latin typeface="Cambria Math"/>
                          </a:rPr>
                          <m:t> . </m:t>
                        </m:r>
                        <m:r>
                          <a:rPr lang="cs-CZ" sz="2800" b="1" i="0" smtClean="0">
                            <a:latin typeface="Cambria Math"/>
                          </a:rPr>
                          <m:t>𝟏𝟎</m:t>
                        </m:r>
                        <m:r>
                          <a:rPr lang="cs-CZ" sz="2800" b="1" i="0" smtClean="0">
                            <a:latin typeface="Cambria Math"/>
                          </a:rPr>
                          <m:t> .  </m:t>
                        </m:r>
                        <m:r>
                          <a:rPr lang="cs-CZ" sz="2800" b="1" i="0" smtClean="0"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2800" b="1" i="0" smtClean="0">
                            <a:latin typeface="Cambria Math"/>
                          </a:rPr>
                          <m:t>𝟓𝟐</m:t>
                        </m:r>
                      </m:den>
                    </m:f>
                  </m:oMath>
                </a14:m>
                <a:endParaRPr lang="cs-CZ" sz="2800" b="1" dirty="0" smtClean="0"/>
              </a:p>
              <a:p>
                <a:r>
                  <a:rPr lang="cs-CZ" sz="2800" b="1" dirty="0" smtClean="0"/>
                  <a:t>P = 1153,8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2998031"/>
                <a:ext cx="2376264" cy="1151918"/>
              </a:xfrm>
              <a:prstGeom prst="rect">
                <a:avLst/>
              </a:prstGeom>
              <a:blipFill rotWithShape="1">
                <a:blip r:embed="rId3"/>
                <a:stretch>
                  <a:fillRect l="-5128" b="-14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202058" y="3683821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1153,8 W = 1,2 kW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6116" y="4755458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Výkon motoru jeřábu byl přibližně 1,2 kW.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70593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/>
              <a:t>příklad </a:t>
            </a:r>
            <a:r>
              <a:rPr lang="cs-CZ" sz="2800" b="1" dirty="0" smtClean="0"/>
              <a:t>2: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b="1" dirty="0" smtClean="0"/>
              <a:t>Honza vyběhl do druhého patra za 10,8 s; Petr za 11,2 s. Výška jednoho patra je 2,9 m. Který z chlapců podal vyšší výkon, váží-li Honza 63 kg a Petr 78 kg?</a:t>
            </a:r>
            <a:endParaRPr lang="cs-CZ" sz="2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277350"/>
            <a:ext cx="324036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Honza:</a:t>
            </a:r>
          </a:p>
          <a:p>
            <a:r>
              <a:rPr lang="cs-CZ" sz="2600" b="1" dirty="0" smtClean="0"/>
              <a:t>t = 10,8 s</a:t>
            </a:r>
          </a:p>
          <a:p>
            <a:r>
              <a:rPr lang="cs-CZ" sz="2600" b="1" dirty="0" smtClean="0"/>
              <a:t>m = 63 kg</a:t>
            </a:r>
          </a:p>
          <a:p>
            <a:r>
              <a:rPr lang="cs-CZ" sz="2600" b="1" dirty="0" smtClean="0"/>
              <a:t>h = 2 . 2,9 m = 5,8 m</a:t>
            </a:r>
          </a:p>
          <a:p>
            <a:r>
              <a:rPr lang="cs-CZ" sz="2600" b="1" dirty="0" smtClean="0"/>
              <a:t>P = </a:t>
            </a:r>
            <a:endParaRPr lang="cs-CZ" sz="26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247964" y="2300555"/>
                <a:ext cx="2376264" cy="7211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𝑾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𝒕</m:t>
                        </m:r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𝒎</m:t>
                        </m:r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𝒈</m:t>
                        </m:r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𝒉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𝒕</m:t>
                        </m:r>
                      </m:den>
                    </m:f>
                  </m:oMath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7964" y="2300555"/>
                <a:ext cx="2376264" cy="721159"/>
              </a:xfrm>
              <a:prstGeom prst="rect">
                <a:avLst/>
              </a:prstGeom>
              <a:blipFill rotWithShape="1">
                <a:blip r:embed="rId2"/>
                <a:stretch>
                  <a:fillRect l="-5385" b="-100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779912" y="3021714"/>
                <a:ext cx="3312368" cy="118519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0" smtClean="0">
                            <a:latin typeface="Cambria Math"/>
                          </a:rPr>
                          <m:t>      </m:t>
                        </m:r>
                        <m:r>
                          <a:rPr lang="cs-CZ" sz="2800" b="1" i="0" smtClean="0">
                            <a:latin typeface="Cambria Math"/>
                          </a:rPr>
                          <m:t>𝐏</m:t>
                        </m:r>
                      </m:e>
                      <m:sub>
                        <m:r>
                          <a:rPr lang="cs-CZ" sz="2800" b="1" i="0" smtClean="0">
                            <a:latin typeface="Cambria Math"/>
                          </a:rPr>
                          <m:t>𝐇</m:t>
                        </m:r>
                      </m:sub>
                    </m:sSub>
                  </m:oMath>
                </a14:m>
                <a:r>
                  <a:rPr lang="cs-CZ" sz="2800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atin typeface="Cambria Math"/>
                          </a:rPr>
                          <m:t>𝟔𝟑</m:t>
                        </m:r>
                        <m:r>
                          <a:rPr lang="cs-CZ" sz="2800" b="1" i="1" smtClean="0">
                            <a:latin typeface="Cambria Math"/>
                          </a:rPr>
                          <m:t> . 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𝟏𝟎</m:t>
                        </m:r>
                        <m:r>
                          <a:rPr lang="cs-CZ" sz="2800" b="1" i="1" smtClean="0">
                            <a:latin typeface="Cambria Math"/>
                          </a:rPr>
                          <m:t> . 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𝟓</m:t>
                        </m:r>
                        <m:r>
                          <a:rPr lang="cs-CZ" sz="2800" b="1" i="1" smtClean="0"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2800" b="1" i="1" smtClean="0">
                            <a:latin typeface="Cambria Math"/>
                          </a:rPr>
                          <m:t>𝟏𝟎</m:t>
                        </m:r>
                        <m:r>
                          <a:rPr lang="cs-CZ" sz="2800" b="1" i="1" smtClean="0">
                            <a:latin typeface="Cambria Math"/>
                          </a:rPr>
                          <m:t>,</m:t>
                        </m:r>
                        <m:r>
                          <a:rPr lang="cs-CZ" sz="2800" b="1" i="1" smtClean="0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endParaRPr lang="cs-CZ" sz="2800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0" smtClean="0">
                              <a:latin typeface="Cambria Math"/>
                            </a:rPr>
                            <m:t>𝐏</m:t>
                          </m:r>
                        </m:e>
                        <m:sub>
                          <m:r>
                            <a:rPr lang="cs-CZ" sz="2800" b="1" i="0" smtClean="0">
                              <a:latin typeface="Cambria Math"/>
                            </a:rPr>
                            <m:t>𝐇</m:t>
                          </m:r>
                        </m:sub>
                      </m:sSub>
                      <m:r>
                        <a:rPr lang="cs-CZ" sz="2800" b="1" i="1" smtClean="0"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latin typeface="Cambria Math"/>
                        </a:rPr>
                        <m:t>𝟑𝟑𝟖</m:t>
                      </m:r>
                      <m:r>
                        <a:rPr lang="cs-CZ" sz="2800" b="1" i="1" smtClean="0">
                          <a:latin typeface="Cambria Math"/>
                        </a:rPr>
                        <m:t>,</m:t>
                      </m:r>
                      <m:r>
                        <a:rPr lang="cs-CZ" sz="2800" b="1" i="1" smtClean="0">
                          <a:latin typeface="Cambria Math"/>
                        </a:rPr>
                        <m:t>𝟑𝟑</m:t>
                      </m:r>
                    </m:oMath>
                  </m:oMathPara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3021714"/>
                <a:ext cx="3312368" cy="11851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160348" y="3835655"/>
            <a:ext cx="1637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338,33 W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358124"/>
            <a:ext cx="2664296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/>
              <a:t>Petr:</a:t>
            </a:r>
            <a:endParaRPr lang="cs-CZ" sz="2600" b="1" dirty="0"/>
          </a:p>
          <a:p>
            <a:r>
              <a:rPr lang="cs-CZ" sz="2600" b="1" dirty="0" smtClean="0"/>
              <a:t>t = 11,2 s</a:t>
            </a:r>
          </a:p>
          <a:p>
            <a:r>
              <a:rPr lang="cs-CZ" sz="2600" b="1" dirty="0" smtClean="0"/>
              <a:t>m = 78 kg</a:t>
            </a:r>
          </a:p>
          <a:p>
            <a:r>
              <a:rPr lang="cs-CZ" sz="2600" b="1" dirty="0" smtClean="0"/>
              <a:t>h = 5,8 m</a:t>
            </a:r>
          </a:p>
          <a:p>
            <a:r>
              <a:rPr lang="cs-CZ" sz="2600" b="1" dirty="0" smtClean="0"/>
              <a:t>P =</a:t>
            </a:r>
          </a:p>
          <a:p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491880" y="4325358"/>
                <a:ext cx="3600400" cy="12946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1" i="0" smtClean="0">
                              <a:latin typeface="Cambria Math"/>
                            </a:rPr>
                            <m:t>      </m:t>
                          </m:r>
                          <m:r>
                            <a:rPr lang="cs-CZ" sz="2600" b="1" i="0" smtClean="0">
                              <a:latin typeface="Cambria Math"/>
                            </a:rPr>
                            <m:t>𝐏</m:t>
                          </m:r>
                        </m:e>
                        <m:sub>
                          <m:r>
                            <a:rPr lang="cs-CZ" sz="2600" b="1" i="0" smtClean="0">
                              <a:latin typeface="Cambria Math"/>
                            </a:rPr>
                            <m:t>𝐏</m:t>
                          </m:r>
                        </m:sub>
                      </m:sSub>
                      <m:r>
                        <a:rPr lang="cs-CZ" sz="26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600" b="1" i="1" smtClean="0">
                              <a:latin typeface="Cambria Math"/>
                            </a:rPr>
                            <m:t>𝟕𝟖</m:t>
                          </m:r>
                          <m:r>
                            <a:rPr lang="cs-CZ" sz="2600" b="1" i="1" smtClean="0">
                              <a:latin typeface="Cambria Math"/>
                            </a:rPr>
                            <m:t> . </m:t>
                          </m:r>
                          <m:r>
                            <a:rPr lang="cs-CZ" sz="2600" b="1" i="1" smtClean="0">
                              <a:latin typeface="Cambria Math"/>
                            </a:rPr>
                            <m:t>𝟏𝟎</m:t>
                          </m:r>
                          <m:r>
                            <a:rPr lang="cs-CZ" sz="2600" b="1" i="1" smtClean="0">
                              <a:latin typeface="Cambria Math"/>
                            </a:rPr>
                            <m:t> . </m:t>
                          </m:r>
                          <m:r>
                            <a:rPr lang="cs-CZ" sz="2600" b="1" i="1" smtClean="0">
                              <a:latin typeface="Cambria Math"/>
                            </a:rPr>
                            <m:t>𝟓</m:t>
                          </m:r>
                          <m:r>
                            <a:rPr lang="cs-CZ" sz="2600" b="1" i="1" smtClean="0">
                              <a:latin typeface="Cambria Math"/>
                            </a:rPr>
                            <m:t>,</m:t>
                          </m:r>
                          <m:r>
                            <a:rPr lang="cs-CZ" sz="2600" b="1" i="1" smtClean="0"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sz="2600" b="1" i="1" smtClean="0">
                              <a:latin typeface="Cambria Math"/>
                            </a:rPr>
                            <m:t>𝟏𝟏</m:t>
                          </m:r>
                          <m:r>
                            <a:rPr lang="cs-CZ" sz="2600" b="1" i="1" smtClean="0">
                              <a:latin typeface="Cambria Math"/>
                            </a:rPr>
                            <m:t>,</m:t>
                          </m:r>
                          <m:r>
                            <a:rPr lang="cs-CZ" sz="26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600" b="1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1" i="0" smtClean="0">
                              <a:latin typeface="Cambria Math"/>
                            </a:rPr>
                            <m:t>𝐏</m:t>
                          </m:r>
                        </m:e>
                        <m:sub>
                          <m:r>
                            <a:rPr lang="cs-CZ" sz="2600" b="1" i="0" smtClean="0">
                              <a:latin typeface="Cambria Math"/>
                            </a:rPr>
                            <m:t>𝐏</m:t>
                          </m:r>
                        </m:sub>
                      </m:sSub>
                      <m:r>
                        <a:rPr lang="cs-CZ" sz="2600" b="1" i="0" smtClean="0">
                          <a:latin typeface="Cambria Math"/>
                        </a:rPr>
                        <m:t>=</m:t>
                      </m:r>
                      <m:r>
                        <a:rPr lang="cs-CZ" sz="2600" b="1" i="0" smtClean="0">
                          <a:latin typeface="Cambria Math"/>
                        </a:rPr>
                        <m:t>𝟒𝟎𝟑</m:t>
                      </m:r>
                      <m:r>
                        <a:rPr lang="cs-CZ" sz="2600" b="1" i="0" smtClean="0">
                          <a:latin typeface="Cambria Math"/>
                        </a:rPr>
                        <m:t>,</m:t>
                      </m:r>
                      <m:r>
                        <a:rPr lang="cs-CZ" sz="2600" b="1" i="0" smtClean="0">
                          <a:latin typeface="Cambria Math"/>
                        </a:rPr>
                        <m:t>𝟗𝟑</m:t>
                      </m:r>
                    </m:oMath>
                  </m:oMathPara>
                </a14:m>
                <a:endParaRPr lang="cs-CZ" sz="2600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4325358"/>
                <a:ext cx="3600400" cy="129465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1042975" y="591385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403,93 W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47231" y="5910141"/>
            <a:ext cx="37450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Vyšší výkon podal Petr.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b="1" u="sng" dirty="0" smtClean="0"/>
              <a:t>Kontrolní otázky: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Co si představíš pod pojmem výkon?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Co je výkon z fyzikálního hlediska?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Jakou značku a jednotku má výkon?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Napiš vzorce pro výpočet výkonu.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Kdo to byl James Watt?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V čem se udává výkon motorů aut? Dokážeš to převést do jednotek SI?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78482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</a:t>
            </a:r>
            <a:r>
              <a:rPr lang="cs-CZ" sz="2000" dirty="0"/>
              <a:t>1: UNKNOWN.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6.10.2012]. </a:t>
            </a:r>
            <a:r>
              <a:rPr lang="cs-CZ" sz="2000" dirty="0"/>
              <a:t>Dostupný na WWW: http://commons.wikimedia.org/wiki/File:J_Watt_head.jpg </a:t>
            </a:r>
            <a:endParaRPr lang="cs-CZ" sz="2000" dirty="0" smtClean="0"/>
          </a:p>
          <a:p>
            <a:r>
              <a:rPr lang="cs-CZ" sz="2000" dirty="0" smtClean="0"/>
              <a:t>ostatní obrázky: </a:t>
            </a:r>
            <a:r>
              <a:rPr lang="cs-CZ" sz="2000" dirty="0"/>
              <a:t>www.office.microsoft.com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56404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568</Words>
  <Application>Microsoft Office PowerPoint</Application>
  <PresentationFormat>Předvádění na obrazovce (4:3)</PresentationFormat>
  <Paragraphs>116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Výkon</vt:lpstr>
      <vt:lpstr>Co si přestavíme pod slovem výkon?</vt:lpstr>
      <vt:lpstr>Výkon z hlediska fyziky:</vt:lpstr>
      <vt:lpstr>práce a výkon v praxi</vt:lpstr>
      <vt:lpstr>James Watt</vt:lpstr>
      <vt:lpstr>jednotky výkonu:</vt:lpstr>
      <vt:lpstr>příklad 1:</vt:lpstr>
      <vt:lpstr>příklad 2:</vt:lpstr>
      <vt:lpstr>Kontrolní otázky: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53</cp:revision>
  <dcterms:created xsi:type="dcterms:W3CDTF">2012-10-04T17:02:39Z</dcterms:created>
  <dcterms:modified xsi:type="dcterms:W3CDTF">2013-04-02T09:27:05Z</dcterms:modified>
</cp:coreProperties>
</file>