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1332368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VY_32_INOVACE_304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8.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Energie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 slouží k výkladu nového učiva – Energie. Žáci se seznámí se základními pojmy, rozliší různé druhy energie a pochopí význam energie pro</a:t>
                      </a:r>
                      <a:r>
                        <a:rPr lang="cs-CZ" sz="1400" b="1" baseline="0" dirty="0" smtClean="0"/>
                        <a:t> život.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18. 10. 2012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ENERGIE</a:t>
            </a:r>
            <a:endParaRPr lang="cs-CZ" sz="8800" b="1" dirty="0">
              <a:solidFill>
                <a:schemeClr val="accent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764704"/>
            <a:ext cx="1444625" cy="2157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verka\Local Settings\Temporary Internet Files\Content.IE5\ECEW1OTD\MP90031690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429000"/>
            <a:ext cx="2138638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verka\Local Settings\Temporary Internet Files\Content.IE5\PIE2V6CF\MP9004012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20537"/>
            <a:ext cx="3321607" cy="2657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901" y="260648"/>
            <a:ext cx="1511300" cy="226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Energie všude kolem nás:</a:t>
            </a:r>
            <a:endParaRPr lang="cs-CZ" b="1" u="sng" dirty="0"/>
          </a:p>
        </p:txBody>
      </p:sp>
      <p:pic>
        <p:nvPicPr>
          <p:cNvPr id="1029" name="Picture 5" descr="C:\Documents and Settings\verka\Local Settings\Temporary Internet Files\Content.IE5\ECEW1OTD\MP9004019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24839"/>
            <a:ext cx="3024336" cy="2015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verka\Local Settings\Temporary Internet Files\Content.IE5\A9TKC5NN\MP90040730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5434" y="1659821"/>
            <a:ext cx="1973940" cy="246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verka\Local Settings\Temporary Internet Files\Content.IE5\ECEW1OTD\MP9004484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254" y="4581128"/>
            <a:ext cx="3138120" cy="2092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34076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šetřit energií</a:t>
            </a:r>
            <a:endParaRPr lang="cs-CZ" sz="2800" b="1" dirty="0"/>
          </a:p>
        </p:txBody>
      </p:sp>
      <p:pic>
        <p:nvPicPr>
          <p:cNvPr id="1038" name="Picture 14" descr="C:\Documents and Settings\verka\Local Settings\Temporary Internet Files\Content.IE5\JDDYVBRV\MP90038609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3356" y="1318707"/>
            <a:ext cx="3063356" cy="218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1560" y="357301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energie stroje (motoru)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55434" y="1119273"/>
            <a:ext cx="23770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fyzická energie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409623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energetická hodnota jídla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6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Energie z hlediska fyziky: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= schopnost tělesa konat práci</a:t>
            </a:r>
            <a:endParaRPr lang="cs-CZ" sz="2800" dirty="0"/>
          </a:p>
          <a:p>
            <a:r>
              <a:rPr lang="cs-CZ" sz="2800" b="1" dirty="0"/>
              <a:t>konáním práce dochází ke změně </a:t>
            </a:r>
            <a:r>
              <a:rPr lang="cs-CZ" sz="2800" b="1" dirty="0" smtClean="0"/>
              <a:t>(zvyšování) energie </a:t>
            </a:r>
          </a:p>
          <a:p>
            <a:r>
              <a:rPr lang="cs-CZ" sz="2800" b="1" dirty="0" smtClean="0"/>
              <a:t>značka</a:t>
            </a:r>
          </a:p>
          <a:p>
            <a:r>
              <a:rPr lang="cs-CZ" sz="2800" b="1" dirty="0" smtClean="0"/>
              <a:t>jednotka 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06896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68388" y="3592180"/>
            <a:ext cx="1787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    joule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63752" y="4115400"/>
            <a:ext cx="4667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l-PL" sz="2800" b="1" i="1" dirty="0">
                <a:solidFill>
                  <a:srgbClr val="FF0000"/>
                </a:solidFill>
              </a:rPr>
              <a:t>(dříve kalorie – 1 cal = 4,19 </a:t>
            </a:r>
            <a:r>
              <a:rPr lang="pl-PL" sz="2800" b="1" i="1" dirty="0" smtClean="0">
                <a:solidFill>
                  <a:srgbClr val="FF0000"/>
                </a:solidFill>
              </a:rPr>
              <a:t>J)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/>
              <a:t>druhy (formy) energie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b="1" dirty="0"/>
              <a:t>mechanická</a:t>
            </a:r>
            <a:endParaRPr lang="cs-CZ" sz="2800" dirty="0"/>
          </a:p>
          <a:p>
            <a:pPr lvl="0"/>
            <a:r>
              <a:rPr lang="cs-CZ" sz="2800" b="1" dirty="0"/>
              <a:t>elektrická</a:t>
            </a:r>
            <a:endParaRPr lang="cs-CZ" sz="2800" dirty="0"/>
          </a:p>
          <a:p>
            <a:pPr lvl="0"/>
            <a:r>
              <a:rPr lang="cs-CZ" sz="2800" b="1" dirty="0"/>
              <a:t>vnitřní (teplo)</a:t>
            </a:r>
            <a:endParaRPr lang="cs-CZ" sz="2800" dirty="0"/>
          </a:p>
          <a:p>
            <a:pPr lvl="0"/>
            <a:r>
              <a:rPr lang="cs-CZ" sz="2800" b="1" dirty="0"/>
              <a:t>chemická</a:t>
            </a:r>
            <a:endParaRPr lang="cs-CZ" sz="2800" dirty="0"/>
          </a:p>
          <a:p>
            <a:pPr lvl="0"/>
            <a:r>
              <a:rPr lang="cs-CZ" sz="2800" b="1" dirty="0"/>
              <a:t>jaderná</a:t>
            </a:r>
            <a:endParaRPr lang="cs-CZ" sz="2800" dirty="0"/>
          </a:p>
          <a:p>
            <a:pPr marL="0" indent="0">
              <a:buNone/>
            </a:pPr>
            <a:endParaRPr lang="cs-CZ" sz="2800" b="1" dirty="0"/>
          </a:p>
        </p:txBody>
      </p:sp>
      <p:pic>
        <p:nvPicPr>
          <p:cNvPr id="4098" name="Picture 2" descr="C:\Documents and Settings\verka\Local Settings\Temporary Internet Files\Content.IE5\ECEW1OTD\MC9001506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8"/>
            <a:ext cx="1819656" cy="1613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verka\Local Settings\Temporary Internet Files\Content.IE5\JDDYVBRV\MC900287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38178"/>
            <a:ext cx="2002325" cy="2118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verka\Local Settings\Temporary Internet Files\Content.IE5\ECEW1OTD\MC90043691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370599"/>
            <a:ext cx="2093958" cy="2093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Documents and Settings\verka\Local Settings\Temporary Internet Files\Content.IE5\PIE2V6CF\MC9003120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0019" y="346896"/>
            <a:ext cx="1046074" cy="185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Documents and Settings\verka\Local Settings\Temporary Internet Files\Content.IE5\PIE2V6CF\MC9003511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17578"/>
            <a:ext cx="1597937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kontrolní otázky: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Díky čemu stroje a přístroje kolem nás pracují?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umožňuje konat práci člověku?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 souvisí energie s prací?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Jaké formy energie znáš?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b="1" dirty="0" smtClean="0"/>
              <a:t>Co je hlavním zdrojem 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   energie na Zemi?</a:t>
            </a:r>
            <a:endParaRPr lang="cs-CZ" sz="2800" b="1" dirty="0"/>
          </a:p>
          <a:p>
            <a:pPr marL="514350" indent="-514350">
              <a:buFont typeface="+mj-lt"/>
              <a:buAutoNum type="arabicParenR"/>
            </a:pP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3989" t="11299" r="12452" b="-13061"/>
          <a:stretch/>
        </p:blipFill>
        <p:spPr bwMode="auto">
          <a:xfrm>
            <a:off x="4788024" y="2924944"/>
            <a:ext cx="3772086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32040" y="558924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cs-CZ" sz="2000" dirty="0"/>
              <a:t>CHARLES.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14.10.2012]. </a:t>
            </a:r>
            <a:r>
              <a:rPr lang="cs-CZ" sz="2000" dirty="0"/>
              <a:t>Dostupný na WWW: http://commons.wikimedia.org/wiki/File:Celestia_sun.jpg </a:t>
            </a:r>
            <a:endParaRPr lang="cs-CZ" sz="2000" dirty="0" smtClean="0"/>
          </a:p>
          <a:p>
            <a:r>
              <a:rPr lang="cs-CZ" sz="2000" dirty="0"/>
              <a:t>ostatní obrázky: www.office.microsoft.com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248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ENERGIE</vt:lpstr>
      <vt:lpstr>Energie všude kolem nás:</vt:lpstr>
      <vt:lpstr>Energie z hlediska fyziky:</vt:lpstr>
      <vt:lpstr>druhy (formy) energie:</vt:lpstr>
      <vt:lpstr>kontrolní otázky:</vt:lpstr>
      <vt:lpstr>zdroje: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27</cp:revision>
  <dcterms:created xsi:type="dcterms:W3CDTF">2012-10-04T17:02:39Z</dcterms:created>
  <dcterms:modified xsi:type="dcterms:W3CDTF">2013-04-07T18:36:09Z</dcterms:modified>
</cp:coreProperties>
</file>