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80" d="100"/>
          <a:sy n="80" d="100"/>
        </p:scale>
        <p:origin x="-852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32347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Patnáctiminutovka – práce, výkon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="1" dirty="0" smtClean="0"/>
                        <a:t>Prezentace slouží k ověření znalostí výpočtů příkladů na téma práce a výkon. Příklady 1 -3 jsou povinné, 4. je dobrovolný.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30.</a:t>
                      </a:r>
                      <a:r>
                        <a:rPr lang="cs-CZ" sz="1400" b="1" baseline="0" dirty="0" smtClean="0"/>
                        <a:t> 10. 2012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557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Zadání: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980728"/>
            <a:ext cx="4104456" cy="5400600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cs-CZ" sz="2200" b="1" dirty="0"/>
              <a:t>A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200" b="1" dirty="0"/>
              <a:t>1) Vysokozdvižný vozík zvedl do výše 3,5 m náklad o hmotnosti 2,5 q. Jakou práci vykonal?</a:t>
            </a:r>
          </a:p>
          <a:p>
            <a:pPr marL="0" indent="0">
              <a:lnSpc>
                <a:spcPct val="80000"/>
              </a:lnSpc>
              <a:buNone/>
            </a:pPr>
            <a:endParaRPr lang="cs-CZ" sz="2200" b="1" dirty="0"/>
          </a:p>
          <a:p>
            <a:pPr marL="0" indent="0">
              <a:lnSpc>
                <a:spcPct val="80000"/>
              </a:lnSpc>
              <a:buNone/>
            </a:pPr>
            <a:r>
              <a:rPr lang="cs-CZ" sz="2200" b="1" dirty="0"/>
              <a:t>2) Člověk při tlačení vozíku vykonal práci     800 J. Posunul jej o 5 m. Jakou silou tlačil?</a:t>
            </a:r>
          </a:p>
          <a:p>
            <a:pPr marL="0" indent="0">
              <a:lnSpc>
                <a:spcPct val="80000"/>
              </a:lnSpc>
              <a:buNone/>
            </a:pPr>
            <a:endParaRPr lang="cs-CZ" sz="2200" b="1" dirty="0"/>
          </a:p>
          <a:p>
            <a:pPr marL="0" indent="0">
              <a:lnSpc>
                <a:spcPct val="80000"/>
              </a:lnSpc>
              <a:buNone/>
            </a:pPr>
            <a:r>
              <a:rPr lang="cs-CZ" sz="2200" b="1" dirty="0"/>
              <a:t>3) Jaký výkon má výtah, který vyveze 240 kg do výšky 9 m za 1,5 minuty?</a:t>
            </a:r>
          </a:p>
          <a:p>
            <a:pPr marL="0" indent="0">
              <a:lnSpc>
                <a:spcPct val="80000"/>
              </a:lnSpc>
              <a:buNone/>
            </a:pPr>
            <a:endParaRPr lang="cs-CZ" sz="2200" b="1" dirty="0"/>
          </a:p>
          <a:p>
            <a:pPr marL="0" indent="0">
              <a:lnSpc>
                <a:spcPct val="80000"/>
              </a:lnSpc>
              <a:buNone/>
            </a:pPr>
            <a:r>
              <a:rPr lang="cs-CZ" sz="2200" b="1" dirty="0"/>
              <a:t>N) Elektromotor při zvedání kabiny výtahu má výkon 11,4 kW. Kabina váží 380 kg. Jakou rychlostí je zvedána?</a:t>
            </a:r>
          </a:p>
          <a:p>
            <a:pPr marL="0" indent="0">
              <a:buNone/>
            </a:pPr>
            <a:endParaRPr lang="cs-CZ" sz="2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4176464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b="1" dirty="0"/>
              <a:t>B</a:t>
            </a:r>
          </a:p>
          <a:p>
            <a:pPr marL="0" indent="0">
              <a:buNone/>
            </a:pPr>
            <a:r>
              <a:rPr lang="cs-CZ" sz="2400" b="1" dirty="0" smtClean="0"/>
              <a:t>1) Jeřáb </a:t>
            </a:r>
            <a:r>
              <a:rPr lang="cs-CZ" sz="2400" b="1" dirty="0"/>
              <a:t>zvedl betonový panel o hmotnosti 2 t do výšky 8 m. Jakou práci vykonal</a:t>
            </a:r>
            <a:r>
              <a:rPr lang="cs-CZ" sz="2400" b="1" dirty="0" smtClean="0"/>
              <a:t>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2) Člověk tlačil vozík silou 150 N. Vykonal práci 900 J. O kolik metrů vozík posunul</a:t>
            </a:r>
            <a:r>
              <a:rPr lang="cs-CZ" sz="2400" b="1" dirty="0" smtClean="0"/>
              <a:t>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3) Jaký výkon má jeřáb, zvedne-li těleso o hmotnosti 900 kg do výšky 20 m za 1 minutu</a:t>
            </a:r>
            <a:r>
              <a:rPr lang="cs-CZ" sz="2400" b="1" dirty="0" smtClean="0"/>
              <a:t>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N) Elektromotor při zvedání kabiny výtahu má výkon 11,4 kW. Kabina váží 380 kg. Jakou rychlostí je zvedána?</a:t>
            </a:r>
          </a:p>
          <a:p>
            <a:pPr marL="0" indent="0">
              <a:buNone/>
            </a:pP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Řešení skupiny A: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Vysokozdvižný </a:t>
            </a:r>
            <a:r>
              <a:rPr lang="cs-CZ" sz="2800" b="1" dirty="0"/>
              <a:t>vozík zvedl do výše 3,5 m náklad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800" b="1" dirty="0" smtClean="0"/>
              <a:t>o </a:t>
            </a:r>
            <a:r>
              <a:rPr lang="cs-CZ" sz="2800" b="1" dirty="0"/>
              <a:t>hmotnosti 2,5 q. Jakou práci vykonal?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850" y="2852935"/>
            <a:ext cx="29330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 = 3,5 m</a:t>
            </a:r>
          </a:p>
          <a:p>
            <a:r>
              <a:rPr lang="cs-CZ" sz="2800" b="1" dirty="0" smtClean="0"/>
              <a:t>m = 2,5 q = 250 kg</a:t>
            </a:r>
          </a:p>
          <a:p>
            <a:r>
              <a:rPr lang="cs-CZ" sz="2800" b="1" dirty="0" smtClean="0"/>
              <a:t>W =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12504" y="285293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m . g . h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12504" y="3376156"/>
            <a:ext cx="2991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250 . 10 . 3,5</a:t>
            </a:r>
          </a:p>
          <a:p>
            <a:r>
              <a:rPr lang="cs-CZ" sz="2800" b="1" dirty="0" smtClean="0"/>
              <a:t>W = 8750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71471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8750 J = 8,75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9009" y="458112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Vozík vykonal práci 8,75 kJ.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Řešení skupiny </a:t>
            </a:r>
            <a:r>
              <a:rPr lang="cs-CZ" sz="3200" b="1" dirty="0" smtClean="0"/>
              <a:t>B: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Jeřáb </a:t>
            </a:r>
            <a:r>
              <a:rPr lang="cs-CZ" sz="2800" b="1" dirty="0"/>
              <a:t>zvedl betonový panel o hmotnosti 2 t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800" b="1" dirty="0" smtClean="0"/>
              <a:t>do </a:t>
            </a:r>
            <a:r>
              <a:rPr lang="cs-CZ" sz="2800" b="1" dirty="0"/>
              <a:t>výšky 8 m. Jakou práci vykonal?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59" y="2636911"/>
            <a:ext cx="30963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2 t = 2000 kg</a:t>
            </a:r>
          </a:p>
          <a:p>
            <a:r>
              <a:rPr lang="cs-CZ" sz="2800" b="1" dirty="0" smtClean="0"/>
              <a:t>h = 8 m</a:t>
            </a:r>
          </a:p>
          <a:p>
            <a:r>
              <a:rPr lang="cs-CZ" sz="2800" b="1" dirty="0" smtClean="0"/>
              <a:t>W =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05595" y="2606134"/>
            <a:ext cx="2013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W = m . g . </a:t>
            </a:r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5595" y="3128960"/>
            <a:ext cx="32375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2000 . 10 . 8</a:t>
            </a:r>
          </a:p>
          <a:p>
            <a:r>
              <a:rPr lang="cs-CZ" sz="2800" b="1" dirty="0" smtClean="0"/>
              <a:t>W = 160000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498686"/>
            <a:ext cx="2736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160000 J = 160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59" y="4437112"/>
            <a:ext cx="6336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Jeřáb vykonal práci 160 kJ.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Řešení skupiny 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2) Člověk při tlačení vozíku vykonal práci </a:t>
            </a:r>
            <a:r>
              <a:rPr lang="cs-CZ" sz="2800" b="1" dirty="0" smtClean="0"/>
              <a:t>800 </a:t>
            </a:r>
            <a:r>
              <a:rPr lang="cs-CZ" sz="2800" b="1" dirty="0"/>
              <a:t>J.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 smtClean="0"/>
              <a:t>  Posunul </a:t>
            </a:r>
            <a:r>
              <a:rPr lang="cs-CZ" sz="2800" b="1" dirty="0"/>
              <a:t>jej o 5 m. Jakou silou tlačil</a:t>
            </a:r>
            <a:r>
              <a:rPr lang="cs-CZ" sz="2800" b="1" dirty="0" smtClean="0"/>
              <a:t>?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25627"/>
            <a:ext cx="17281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800 J</a:t>
            </a:r>
          </a:p>
          <a:p>
            <a:r>
              <a:rPr lang="cs-CZ" sz="2800" b="1" dirty="0" smtClean="0"/>
              <a:t>s = 5 m</a:t>
            </a:r>
          </a:p>
          <a:p>
            <a:r>
              <a:rPr lang="cs-CZ" sz="2800" b="1" dirty="0" smtClean="0"/>
              <a:t>F =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851920" y="2594799"/>
                <a:ext cx="1584176" cy="11435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W = F . s</a:t>
                </a:r>
              </a:p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𝑾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𝒔</m:t>
                        </m:r>
                      </m:den>
                    </m:f>
                  </m:oMath>
                </a14:m>
                <a:endParaRPr lang="cs-CZ" sz="2800" b="1" dirty="0" smtClean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594799"/>
                <a:ext cx="1584176" cy="1143518"/>
              </a:xfrm>
              <a:prstGeom prst="rect">
                <a:avLst/>
              </a:prstGeom>
              <a:blipFill rotWithShape="1">
                <a:blip r:embed="rId2"/>
                <a:stretch>
                  <a:fillRect l="-8077" t="-4813" b="-6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851920" y="3736104"/>
                <a:ext cx="1368152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𝟖𝟎𝟎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F = 160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736104"/>
                <a:ext cx="1368152" cy="1145570"/>
              </a:xfrm>
              <a:prstGeom prst="rect">
                <a:avLst/>
              </a:prstGeom>
              <a:blipFill rotWithShape="1">
                <a:blip r:embed="rId3"/>
                <a:stretch>
                  <a:fillRect l="-9375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21756" y="348740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160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301208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Člověk tlačil silou 160 N.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Řešení skupiny </a:t>
            </a:r>
            <a:r>
              <a:rPr lang="cs-CZ" sz="3200" b="1" dirty="0" smtClean="0"/>
              <a:t>B: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2) Člověk tlačil vozík silou 150 N. Vykonal práci 900 J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 smtClean="0"/>
              <a:t> </a:t>
            </a:r>
            <a:r>
              <a:rPr lang="cs-CZ" sz="2800" b="1" dirty="0"/>
              <a:t>O kolik metrů vozík posunul?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1386" y="2595837"/>
            <a:ext cx="19923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150 N</a:t>
            </a:r>
          </a:p>
          <a:p>
            <a:r>
              <a:rPr lang="cs-CZ" sz="2800" b="1" dirty="0" smtClean="0"/>
              <a:t>W = 900 J</a:t>
            </a:r>
          </a:p>
          <a:p>
            <a:r>
              <a:rPr lang="cs-CZ" sz="2800" b="1" dirty="0" smtClean="0"/>
              <a:t>s =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Obdélník 6"/>
              <p:cNvSpPr/>
              <p:nvPr/>
            </p:nvSpPr>
            <p:spPr>
              <a:xfrm>
                <a:off x="3203848" y="2619506"/>
                <a:ext cx="1421904" cy="114146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/>
                  <a:t>W = F . s</a:t>
                </a:r>
              </a:p>
              <a:p>
                <a:r>
                  <a:rPr lang="cs-CZ" sz="2800" b="1" dirty="0" smtClean="0"/>
                  <a:t>s </a:t>
                </a:r>
                <a:r>
                  <a:rPr lang="cs-CZ" sz="2800" b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𝑾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𝑭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19506"/>
                <a:ext cx="1421904" cy="1141466"/>
              </a:xfrm>
              <a:prstGeom prst="rect">
                <a:avLst/>
              </a:prstGeom>
              <a:blipFill rotWithShape="1">
                <a:blip r:embed="rId2"/>
                <a:stretch>
                  <a:fillRect l="-9013" t="-4813" r="-7725" b="-6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217770" y="3760972"/>
                <a:ext cx="1656184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𝟗𝟎𝟎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𝟏𝟓𝟎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s = 6</a:t>
                </a:r>
                <a:endParaRPr lang="cs-CZ" sz="2800" b="1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7770" y="3760972"/>
                <a:ext cx="1656184" cy="1145570"/>
              </a:xfrm>
              <a:prstGeom prst="rect">
                <a:avLst/>
              </a:prstGeom>
              <a:blipFill rotWithShape="1">
                <a:blip r:embed="rId3"/>
                <a:stretch>
                  <a:fillRect l="-7721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947517" y="345761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 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1386" y="5229200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Člověk posunul vozík o 6 metrů.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Řešení skupiny 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3) Jaký výkon má výtah, který vyveze 240 kg do </a:t>
            </a:r>
            <a:r>
              <a:rPr lang="cs-CZ" sz="2800" b="1" dirty="0" smtClean="0"/>
              <a:t>výšky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 smtClean="0"/>
              <a:t> </a:t>
            </a:r>
            <a:r>
              <a:rPr lang="cs-CZ" sz="2800" b="1" dirty="0"/>
              <a:t>9 m za 1,5 minuty?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854137"/>
            <a:ext cx="282632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240 kg</a:t>
            </a:r>
          </a:p>
          <a:p>
            <a:r>
              <a:rPr lang="cs-CZ" sz="2800" b="1" dirty="0" smtClean="0"/>
              <a:t>h = 9 m</a:t>
            </a:r>
          </a:p>
          <a:p>
            <a:r>
              <a:rPr lang="cs-CZ" sz="2800" b="1" dirty="0" smtClean="0"/>
              <a:t>t = 1,5 min. = 90 s</a:t>
            </a:r>
          </a:p>
          <a:p>
            <a:r>
              <a:rPr lang="cs-CZ" sz="2800" b="1" dirty="0" smtClean="0"/>
              <a:t>P =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995936" y="2854137"/>
                <a:ext cx="1728192" cy="721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𝐦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𝐡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endParaRPr lang="cs-CZ" sz="2800" b="1" dirty="0" smtClean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854137"/>
                <a:ext cx="1728192" cy="721159"/>
              </a:xfrm>
              <a:prstGeom prst="rect">
                <a:avLst/>
              </a:prstGeom>
              <a:blipFill rotWithShape="1">
                <a:blip r:embed="rId2"/>
                <a:stretch>
                  <a:fillRect l="-7420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995936" y="3582759"/>
                <a:ext cx="2182700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𝟐𝟒𝟎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𝟏𝟎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𝟗𝟎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P = 240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582759"/>
                <a:ext cx="2182700" cy="1145570"/>
              </a:xfrm>
              <a:prstGeom prst="rect">
                <a:avLst/>
              </a:prstGeom>
              <a:blipFill rotWithShape="1">
                <a:blip r:embed="rId3"/>
                <a:stretch>
                  <a:fillRect l="-5866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78864" y="4146799"/>
            <a:ext cx="1448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240 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944" y="5085184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Výtah má výkon 240 W.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Řešení skupiny </a:t>
            </a:r>
            <a:r>
              <a:rPr lang="cs-CZ" sz="3200" b="1" dirty="0" smtClean="0"/>
              <a:t>B: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3) </a:t>
            </a:r>
            <a:r>
              <a:rPr lang="cs-CZ" sz="2800" b="1" dirty="0"/>
              <a:t>Jaký výkon má jeřáb, zvedne-li těleso o </a:t>
            </a:r>
            <a:r>
              <a:rPr lang="cs-CZ" sz="2800" b="1" dirty="0" smtClean="0"/>
              <a:t>hmotnosti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 smtClean="0"/>
              <a:t> </a:t>
            </a:r>
            <a:r>
              <a:rPr lang="cs-CZ" sz="2800" b="1" dirty="0"/>
              <a:t>900 kg do výšky 20 m za 1 minutu?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636912"/>
            <a:ext cx="2736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900 kg</a:t>
            </a:r>
          </a:p>
          <a:p>
            <a:r>
              <a:rPr lang="cs-CZ" sz="2800" b="1" dirty="0" smtClean="0"/>
              <a:t>h = 20 m</a:t>
            </a:r>
          </a:p>
          <a:p>
            <a:r>
              <a:rPr lang="cs-CZ" sz="2800" b="1" dirty="0" smtClean="0"/>
              <a:t>t = 1 min. = 60 s</a:t>
            </a:r>
          </a:p>
          <a:p>
            <a:r>
              <a:rPr lang="cs-CZ" sz="2800" b="1" dirty="0" smtClean="0"/>
              <a:t>P =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4283968" y="2547109"/>
                <a:ext cx="1800200" cy="721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>
                            <a:latin typeface="Cambria Math"/>
                          </a:rPr>
                          <m:t>𝐦</m:t>
                        </m:r>
                        <m:r>
                          <a:rPr lang="cs-CZ" sz="2800" b="1" i="0">
                            <a:latin typeface="Cambria Math"/>
                          </a:rPr>
                          <m:t> . </m:t>
                        </m:r>
                        <m:r>
                          <a:rPr lang="cs-CZ" sz="2800" b="1" i="0">
                            <a:latin typeface="Cambria Math"/>
                          </a:rPr>
                          <m:t>𝐠</m:t>
                        </m:r>
                        <m:r>
                          <a:rPr lang="cs-CZ" sz="2800" b="1" i="0">
                            <a:latin typeface="Cambria Math"/>
                          </a:rPr>
                          <m:t> . </m:t>
                        </m:r>
                        <m:r>
                          <a:rPr lang="cs-CZ" sz="2800" b="1" i="0">
                            <a:latin typeface="Cambria Math"/>
                          </a:rPr>
                          <m:t>𝐡</m:t>
                        </m:r>
                      </m:num>
                      <m:den>
                        <m:r>
                          <a:rPr lang="cs-CZ" sz="2800" b="1" i="0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2547109"/>
                <a:ext cx="1800200" cy="721159"/>
              </a:xfrm>
              <a:prstGeom prst="rect">
                <a:avLst/>
              </a:prstGeom>
              <a:blipFill rotWithShape="1">
                <a:blip r:embed="rId2"/>
                <a:stretch>
                  <a:fillRect l="-7119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4283968" y="3307224"/>
                <a:ext cx="2207207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𝟗𝟎𝟎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𝟏𝟎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𝟔𝟎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P = 3000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307224"/>
                <a:ext cx="2207207" cy="1145570"/>
              </a:xfrm>
              <a:prstGeom prst="rect">
                <a:avLst/>
              </a:prstGeom>
              <a:blipFill rotWithShape="1">
                <a:blip r:embed="rId3"/>
                <a:stretch>
                  <a:fillRect l="-5801" b="-149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043608" y="391495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3000 W = 3 kW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Jeřáb má výkon 3 kW.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1405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Řešení skupiny A, B: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N) Elektromotor při zvedání kabiny výtahu má </a:t>
            </a:r>
            <a:r>
              <a:rPr lang="cs-CZ" sz="2800" b="1" dirty="0" smtClean="0"/>
              <a:t>výkon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smtClean="0"/>
              <a:t> </a:t>
            </a:r>
            <a:r>
              <a:rPr lang="cs-CZ" sz="2800" b="1" dirty="0"/>
              <a:t>11,4 kW. Kabina váží 380 kg. Jakou rychlostí je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800" b="1" dirty="0" smtClean="0"/>
              <a:t>zvedána</a:t>
            </a:r>
            <a:r>
              <a:rPr lang="cs-CZ" sz="2800" b="1" dirty="0"/>
              <a:t>?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1022" y="3202705"/>
            <a:ext cx="35869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= 11,4 kW = 11400 W</a:t>
            </a:r>
          </a:p>
          <a:p>
            <a:r>
              <a:rPr lang="cs-CZ" sz="2800" b="1" dirty="0" smtClean="0"/>
              <a:t>m = 380 </a:t>
            </a:r>
            <a:r>
              <a:rPr lang="cs-CZ" sz="2800" b="1" dirty="0" smtClean="0"/>
              <a:t>kg</a:t>
            </a:r>
            <a:endParaRPr lang="cs-CZ" sz="2800" b="1" dirty="0" smtClean="0"/>
          </a:p>
          <a:p>
            <a:r>
              <a:rPr lang="cs-CZ" sz="2800" b="1" dirty="0" smtClean="0"/>
              <a:t>v =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4123540" y="3202705"/>
                <a:ext cx="3688820" cy="16296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 = F . v          F = m . g</a:t>
                </a:r>
              </a:p>
              <a:p>
                <a:r>
                  <a:rPr lang="cs-CZ" sz="2800" b="1" dirty="0" smtClean="0"/>
                  <a:t>P = m . g . v</a:t>
                </a:r>
              </a:p>
              <a:p>
                <a:r>
                  <a:rPr lang="cs-CZ" sz="2800" b="1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𝐏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𝐦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𝐠</m:t>
                        </m:r>
                      </m:den>
                    </m:f>
                  </m:oMath>
                </a14:m>
                <a:endParaRPr lang="cs-CZ" sz="2800" b="1" dirty="0" smtClean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3540" y="3202705"/>
                <a:ext cx="3688820" cy="1629677"/>
              </a:xfrm>
              <a:prstGeom prst="rect">
                <a:avLst/>
              </a:prstGeom>
              <a:blipFill rotWithShape="1">
                <a:blip r:embed="rId2"/>
                <a:stretch>
                  <a:fillRect l="-3300" t="-3358" b="-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6139764" y="3686684"/>
                <a:ext cx="2016224" cy="11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𝟏𝟏𝟒𝟎𝟎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𝟑𝟖𝟎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v = 3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9764" y="3686684"/>
                <a:ext cx="2016224" cy="1145698"/>
              </a:xfrm>
              <a:prstGeom prst="rect">
                <a:avLst/>
              </a:prstGeom>
              <a:blipFill rotWithShape="1">
                <a:blip r:embed="rId3"/>
                <a:stretch>
                  <a:fillRect l="-6042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187624" y="4023520"/>
                <a:ext cx="756084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𝐦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𝐬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4023520"/>
                <a:ext cx="756084" cy="666914"/>
              </a:xfrm>
              <a:prstGeom prst="rect">
                <a:avLst/>
              </a:prstGeom>
              <a:blipFill rotWithShape="1">
                <a:blip r:embed="rId4"/>
                <a:stretch>
                  <a:fillRect l="-16935" b="-1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481022" y="5221382"/>
                <a:ext cx="6408712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Kabina je zvedána rychlostí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chemeClr val="tx1"/>
                            </a:solidFill>
                            <a:latin typeface="Cambria Math"/>
                          </a:rPr>
                          <m:t>𝐦</m:t>
                        </m:r>
                      </m:num>
                      <m:den>
                        <m:r>
                          <a:rPr lang="cs-CZ" sz="2800" b="1">
                            <a:solidFill>
                              <a:schemeClr val="tx1"/>
                            </a:solidFill>
                            <a:latin typeface="Cambria Math"/>
                          </a:rPr>
                          <m:t>𝐬</m:t>
                        </m:r>
                      </m:den>
                    </m:f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022" y="5221382"/>
                <a:ext cx="6408712" cy="666914"/>
              </a:xfrm>
              <a:prstGeom prst="rect">
                <a:avLst/>
              </a:prstGeom>
              <a:blipFill rotWithShape="1">
                <a:blip r:embed="rId5"/>
                <a:stretch>
                  <a:fillRect l="-1998" b="-1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792</Words>
  <Application>Microsoft Office PowerPoint</Application>
  <PresentationFormat>Předvádění na obrazovce (4:3)</PresentationFormat>
  <Paragraphs>131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Zadání:</vt:lpstr>
      <vt:lpstr>Řešení skupiny A:</vt:lpstr>
      <vt:lpstr>Řešení skupiny B:</vt:lpstr>
      <vt:lpstr>Řešení skupiny A:</vt:lpstr>
      <vt:lpstr>Řešení skupiny B:</vt:lpstr>
      <vt:lpstr>Řešení skupiny A:</vt:lpstr>
      <vt:lpstr>Řešení skupiny B:</vt:lpstr>
      <vt:lpstr>Řešení skupiny A, B: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23</cp:revision>
  <dcterms:created xsi:type="dcterms:W3CDTF">2012-10-04T17:02:39Z</dcterms:created>
  <dcterms:modified xsi:type="dcterms:W3CDTF">2013-04-07T19:02:14Z</dcterms:modified>
</cp:coreProperties>
</file>