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4773682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VY_32_INOVACE_308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8.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Jednoduché stroje - páka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výkladu nového učiva – Páka. Žáci si vědomí, které předměty denní potřeby jsou pákou jednozvratnou a které dvojzvratnou. 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/>
                        <a:t>29. </a:t>
                      </a:r>
                      <a:r>
                        <a:rPr lang="cs-CZ" sz="1400" b="1" dirty="0" smtClean="0"/>
                        <a:t>10. 2012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1. 11. 2012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1083" y="764704"/>
            <a:ext cx="8229600" cy="2808312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Jednoduché  stroje </a:t>
            </a:r>
            <a:b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páka</a:t>
            </a: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verka\Local Settings\Temporary Internet Files\Content.IE5\H9L4NMWO\MC9002904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378005"/>
            <a:ext cx="1368152" cy="182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verka\Local Settings\Temporary Internet Files\Content.IE5\L00THI28\MC900296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140968"/>
            <a:ext cx="1728192" cy="1555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verka\Local Settings\Temporary Internet Files\Content.IE5\ZJQ82FPY\MC9003402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005169"/>
            <a:ext cx="2290152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verka\Local Settings\Temporary Internet Files\Content.IE5\ZJQ82FPY\MC9002904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6313" y="4417556"/>
            <a:ext cx="1035113" cy="178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páka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= pevná tyč otočná kolem své osy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a</a:t>
            </a:r>
            <a:r>
              <a:rPr lang="cs-CZ" sz="2800" b="1" baseline="-25000" dirty="0" smtClean="0"/>
              <a:t>1</a:t>
            </a:r>
            <a:r>
              <a:rPr lang="cs-CZ" sz="2800" b="1" dirty="0" smtClean="0"/>
              <a:t> ... rameno břemene	</a:t>
            </a:r>
          </a:p>
          <a:p>
            <a:pPr marL="0" indent="0">
              <a:buNone/>
            </a:pPr>
            <a:r>
              <a:rPr lang="cs-CZ" sz="2800" b="1" dirty="0" smtClean="0"/>
              <a:t>a</a:t>
            </a:r>
            <a:r>
              <a:rPr lang="cs-CZ" sz="2800" b="1" baseline="-25000" dirty="0"/>
              <a:t>2</a:t>
            </a:r>
            <a:r>
              <a:rPr lang="cs-CZ" sz="2800" b="1" dirty="0" smtClean="0"/>
              <a:t> ... rameno síly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2432946" y="2509798"/>
            <a:ext cx="4032448" cy="792088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ovnoramenný trojúhelník 5"/>
          <p:cNvSpPr/>
          <p:nvPr/>
        </p:nvSpPr>
        <p:spPr>
          <a:xfrm>
            <a:off x="3271307" y="3140968"/>
            <a:ext cx="216024" cy="144016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Volný tvar 6"/>
          <p:cNvSpPr/>
          <p:nvPr/>
        </p:nvSpPr>
        <p:spPr>
          <a:xfrm>
            <a:off x="1979712" y="2586279"/>
            <a:ext cx="789711" cy="705409"/>
          </a:xfrm>
          <a:custGeom>
            <a:avLst/>
            <a:gdLst>
              <a:gd name="connsiteX0" fmla="*/ 228979 w 789711"/>
              <a:gd name="connsiteY0" fmla="*/ 90086 h 705409"/>
              <a:gd name="connsiteX1" fmla="*/ 160740 w 789711"/>
              <a:gd name="connsiteY1" fmla="*/ 103734 h 705409"/>
              <a:gd name="connsiteX2" fmla="*/ 10614 w 789711"/>
              <a:gd name="connsiteY2" fmla="*/ 322098 h 705409"/>
              <a:gd name="connsiteX3" fmla="*/ 24262 w 789711"/>
              <a:gd name="connsiteY3" fmla="*/ 499519 h 705409"/>
              <a:gd name="connsiteX4" fmla="*/ 119796 w 789711"/>
              <a:gd name="connsiteY4" fmla="*/ 663292 h 705409"/>
              <a:gd name="connsiteX5" fmla="*/ 365456 w 789711"/>
              <a:gd name="connsiteY5" fmla="*/ 704235 h 705409"/>
              <a:gd name="connsiteX6" fmla="*/ 542877 w 789711"/>
              <a:gd name="connsiteY6" fmla="*/ 676940 h 705409"/>
              <a:gd name="connsiteX7" fmla="*/ 747593 w 789711"/>
              <a:gd name="connsiteY7" fmla="*/ 513167 h 705409"/>
              <a:gd name="connsiteX8" fmla="*/ 788537 w 789711"/>
              <a:gd name="connsiteY8" fmla="*/ 226564 h 705409"/>
              <a:gd name="connsiteX9" fmla="*/ 761241 w 789711"/>
              <a:gd name="connsiteY9" fmla="*/ 103734 h 705409"/>
              <a:gd name="connsiteX10" fmla="*/ 597468 w 789711"/>
              <a:gd name="connsiteY10" fmla="*/ 8199 h 705409"/>
              <a:gd name="connsiteX11" fmla="*/ 460990 w 789711"/>
              <a:gd name="connsiteY11" fmla="*/ 8199 h 705409"/>
              <a:gd name="connsiteX12" fmla="*/ 269922 w 789711"/>
              <a:gd name="connsiteY12" fmla="*/ 35495 h 705409"/>
              <a:gd name="connsiteX13" fmla="*/ 228979 w 789711"/>
              <a:gd name="connsiteY13" fmla="*/ 90086 h 7054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789711" h="705409">
                <a:moveTo>
                  <a:pt x="228979" y="90086"/>
                </a:moveTo>
                <a:cubicBezTo>
                  <a:pt x="210782" y="101459"/>
                  <a:pt x="197134" y="65065"/>
                  <a:pt x="160740" y="103734"/>
                </a:cubicBezTo>
                <a:cubicBezTo>
                  <a:pt x="124346" y="142403"/>
                  <a:pt x="33360" y="256134"/>
                  <a:pt x="10614" y="322098"/>
                </a:cubicBezTo>
                <a:cubicBezTo>
                  <a:pt x="-12132" y="388062"/>
                  <a:pt x="6065" y="442653"/>
                  <a:pt x="24262" y="499519"/>
                </a:cubicBezTo>
                <a:cubicBezTo>
                  <a:pt x="42459" y="556385"/>
                  <a:pt x="62930" y="629173"/>
                  <a:pt x="119796" y="663292"/>
                </a:cubicBezTo>
                <a:cubicBezTo>
                  <a:pt x="176662" y="697411"/>
                  <a:pt x="294943" y="701960"/>
                  <a:pt x="365456" y="704235"/>
                </a:cubicBezTo>
                <a:cubicBezTo>
                  <a:pt x="435969" y="706510"/>
                  <a:pt x="479188" y="708785"/>
                  <a:pt x="542877" y="676940"/>
                </a:cubicBezTo>
                <a:cubicBezTo>
                  <a:pt x="606566" y="645095"/>
                  <a:pt x="706650" y="588230"/>
                  <a:pt x="747593" y="513167"/>
                </a:cubicBezTo>
                <a:cubicBezTo>
                  <a:pt x="788536" y="438104"/>
                  <a:pt x="786262" y="294803"/>
                  <a:pt x="788537" y="226564"/>
                </a:cubicBezTo>
                <a:cubicBezTo>
                  <a:pt x="790812" y="158325"/>
                  <a:pt x="793086" y="140128"/>
                  <a:pt x="761241" y="103734"/>
                </a:cubicBezTo>
                <a:cubicBezTo>
                  <a:pt x="729396" y="67340"/>
                  <a:pt x="647510" y="24121"/>
                  <a:pt x="597468" y="8199"/>
                </a:cubicBezTo>
                <a:cubicBezTo>
                  <a:pt x="547426" y="-7723"/>
                  <a:pt x="515581" y="3650"/>
                  <a:pt x="460990" y="8199"/>
                </a:cubicBezTo>
                <a:cubicBezTo>
                  <a:pt x="406399" y="12748"/>
                  <a:pt x="313140" y="24122"/>
                  <a:pt x="269922" y="35495"/>
                </a:cubicBezTo>
                <a:cubicBezTo>
                  <a:pt x="226704" y="46868"/>
                  <a:pt x="247176" y="78713"/>
                  <a:pt x="228979" y="90086"/>
                </a:cubicBezTo>
                <a:close/>
              </a:path>
            </a:pathLst>
          </a:custGeom>
          <a:solidFill>
            <a:srgbClr val="4D4D4D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432946" y="2019265"/>
            <a:ext cx="0" cy="122413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6434454" y="2509798"/>
            <a:ext cx="0" cy="50405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551227" y="1757655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F</a:t>
            </a:r>
            <a:r>
              <a:rPr lang="cs-CZ" sz="2800" b="1" baseline="-25000" dirty="0">
                <a:solidFill>
                  <a:srgbClr val="FF0000"/>
                </a:solidFill>
              </a:rPr>
              <a:t>2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465394" y="2951366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F</a:t>
            </a:r>
            <a:r>
              <a:rPr lang="cs-CZ" sz="2800" b="1" baseline="-25000" dirty="0">
                <a:solidFill>
                  <a:srgbClr val="FF0000"/>
                </a:solidFill>
              </a:rPr>
              <a:t>1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475656" y="2783503"/>
            <a:ext cx="685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</a:t>
            </a:r>
            <a:r>
              <a:rPr lang="cs-CZ" sz="2800" b="1" baseline="-25000" dirty="0" smtClean="0"/>
              <a:t>2</a:t>
            </a:r>
            <a:endParaRPr lang="cs-CZ" sz="2800" b="1" dirty="0"/>
          </a:p>
        </p:txBody>
      </p:sp>
      <p:sp>
        <p:nvSpPr>
          <p:cNvPr id="16" name="Levá složená závorka 15"/>
          <p:cNvSpPr/>
          <p:nvPr/>
        </p:nvSpPr>
        <p:spPr>
          <a:xfrm rot="-6000000">
            <a:off x="2806635" y="2979466"/>
            <a:ext cx="250840" cy="864096"/>
          </a:xfrm>
          <a:prstGeom prst="lef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Levá složená závorka 16"/>
          <p:cNvSpPr/>
          <p:nvPr/>
        </p:nvSpPr>
        <p:spPr>
          <a:xfrm>
            <a:off x="4765926" y="1484493"/>
            <a:ext cx="337903" cy="3121241"/>
          </a:xfrm>
          <a:prstGeom prst="leftBrace">
            <a:avLst/>
          </a:prstGeom>
          <a:ln>
            <a:solidFill>
              <a:schemeClr val="tx1"/>
            </a:solidFill>
          </a:ln>
          <a:scene3d>
            <a:camera prst="orthographicFront">
              <a:rot lat="0" lon="0" rev="60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2769423" y="3474586"/>
            <a:ext cx="6840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</a:t>
            </a:r>
            <a:r>
              <a:rPr lang="cs-CZ" sz="2800" b="1" baseline="-25000" dirty="0" smtClean="0"/>
              <a:t>2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806436" y="3160367"/>
            <a:ext cx="7051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</a:t>
            </a:r>
            <a:r>
              <a:rPr lang="cs-CZ" sz="2800" b="1" baseline="-25000" dirty="0"/>
              <a:t>1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511546" y="3997806"/>
            <a:ext cx="2203524" cy="52322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r>
              <a:rPr lang="cs-CZ" sz="2800" b="1" baseline="-25000" dirty="0">
                <a:solidFill>
                  <a:srgbClr val="FF0000"/>
                </a:solidFill>
              </a:rPr>
              <a:t>1</a:t>
            </a:r>
            <a:r>
              <a:rPr lang="cs-CZ" sz="2800" b="1" dirty="0" smtClean="0">
                <a:solidFill>
                  <a:srgbClr val="FF0000"/>
                </a:solidFill>
              </a:rPr>
              <a:t> . F</a:t>
            </a:r>
            <a:r>
              <a:rPr lang="cs-CZ" sz="2800" b="1" baseline="-25000" dirty="0">
                <a:solidFill>
                  <a:srgbClr val="FF0000"/>
                </a:solidFill>
              </a:rPr>
              <a:t>1</a:t>
            </a:r>
            <a:r>
              <a:rPr lang="cs-CZ" sz="2800" b="1" dirty="0" smtClean="0">
                <a:solidFill>
                  <a:srgbClr val="FF0000"/>
                </a:solidFill>
              </a:rPr>
              <a:t> = a</a:t>
            </a:r>
            <a:r>
              <a:rPr lang="cs-CZ" sz="2800" b="1" baseline="-25000" dirty="0">
                <a:solidFill>
                  <a:srgbClr val="FF0000"/>
                </a:solidFill>
              </a:rPr>
              <a:t>2</a:t>
            </a:r>
            <a:r>
              <a:rPr lang="cs-CZ" sz="2800" b="1" dirty="0" smtClean="0">
                <a:solidFill>
                  <a:srgbClr val="FF0000"/>
                </a:solidFill>
              </a:rPr>
              <a:t> . F</a:t>
            </a:r>
            <a:r>
              <a:rPr lang="cs-CZ" sz="2800" b="1" baseline="-25000" dirty="0">
                <a:solidFill>
                  <a:srgbClr val="FF0000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princip: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práce vykonané na obou stranách páky jsou stejně velké</a:t>
            </a:r>
          </a:p>
          <a:p>
            <a:r>
              <a:rPr lang="cs-CZ" b="1" dirty="0"/>
              <a:t>pomocí páky se práce nezmenší, pouze ulehčí </a:t>
            </a:r>
            <a:r>
              <a:rPr lang="cs-CZ" b="1" dirty="0" smtClean="0"/>
              <a:t> - čím </a:t>
            </a:r>
            <a:r>
              <a:rPr lang="cs-CZ" b="1" dirty="0"/>
              <a:t>delší </a:t>
            </a:r>
            <a:r>
              <a:rPr lang="cs-CZ" b="1" dirty="0" smtClean="0"/>
              <a:t>rameno síly, </a:t>
            </a:r>
            <a:r>
              <a:rPr lang="cs-CZ" b="1" dirty="0"/>
              <a:t>tím </a:t>
            </a:r>
            <a:r>
              <a:rPr lang="cs-CZ" b="1" dirty="0" smtClean="0"/>
              <a:t>potřebujeme </a:t>
            </a:r>
            <a:r>
              <a:rPr lang="cs-CZ" b="1" dirty="0"/>
              <a:t>menší působící </a:t>
            </a:r>
            <a:r>
              <a:rPr lang="cs-CZ" b="1" dirty="0" smtClean="0"/>
              <a:t>sílu</a:t>
            </a:r>
            <a:endParaRPr lang="cs-CZ" b="1" dirty="0"/>
          </a:p>
        </p:txBody>
      </p:sp>
      <p:pic>
        <p:nvPicPr>
          <p:cNvPr id="4098" name="Picture 2" descr="C:\Documents and Settings\verka\Local Settings\Temporary Internet Files\Content.IE5\H9L4NMWO\MC9003887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1" y="3789040"/>
            <a:ext cx="2694875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typy páky:</a:t>
            </a:r>
            <a:endParaRPr lang="cs-CZ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408700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jednozvratné</a:t>
            </a:r>
            <a:r>
              <a:rPr lang="cs-CZ" sz="2800" b="1" dirty="0" smtClean="0"/>
              <a:t> – obě ramena na stejné straně osy</a:t>
            </a:r>
            <a:endParaRPr lang="cs-CZ" sz="2800" b="1" u="sng" dirty="0"/>
          </a:p>
        </p:txBody>
      </p:sp>
      <p:pic>
        <p:nvPicPr>
          <p:cNvPr id="3075" name="Picture 3" descr="C:\Documents and Settings\verka\Local Settings\Temporary Internet Files\Content.IE5\L00THI28\MC900250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646" y="2049116"/>
            <a:ext cx="1577271" cy="1871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verka\Local Settings\Temporary Internet Files\Content.IE5\H9L4NMWO\MC9002344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444206"/>
            <a:ext cx="1795060" cy="1427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4019267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dvojzvratné</a:t>
            </a:r>
            <a:r>
              <a:rPr lang="cs-CZ" sz="2800" b="1" dirty="0" smtClean="0"/>
              <a:t> – ramena na opačných stranách osy</a:t>
            </a:r>
            <a:endParaRPr lang="cs-CZ" sz="2800" b="1" u="sng" dirty="0"/>
          </a:p>
        </p:txBody>
      </p:sp>
      <p:pic>
        <p:nvPicPr>
          <p:cNvPr id="3077" name="Picture 5" descr="C:\Documents and Settings\verka\Local Settings\Temporary Internet Files\Content.IE5\ZJQ82FPY\MC9002522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3530" y="2448332"/>
            <a:ext cx="1826971" cy="1073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verka\Local Settings\Temporary Internet Files\Content.IE5\ZJQ82FPY\MC9002950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8412" y="4816476"/>
            <a:ext cx="1422297" cy="1348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verka\Local Settings\Temporary Internet Files\Content.IE5\ZJQ82FPY\MP90017542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7016" y="4882500"/>
            <a:ext cx="1986700" cy="133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verka\Local Settings\Temporary Internet Files\Content.IE5\H9L4NMWO\MC9003403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412588" y="4562232"/>
            <a:ext cx="1283315" cy="2026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Program Files\Microsoft Office\MEDIA\CAGCAT10\j0252349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602295"/>
            <a:ext cx="1826971" cy="1110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/>
              <a:t>zatrhni, zda se jedná o jednozvratnou, či dvojzvratnou páku:</a:t>
            </a:r>
            <a:endParaRPr lang="cs-CZ" sz="28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8445844"/>
              </p:ext>
            </p:extLst>
          </p:nvPr>
        </p:nvGraphicFramePr>
        <p:xfrm>
          <a:off x="457200" y="1600200"/>
          <a:ext cx="8229600" cy="4942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nástroj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jednozvratná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dvojzvratná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smtClean="0"/>
                        <a:t>rudl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otvírák na láhve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kolíček na prádlo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kleště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louskáček na ořechy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zahradní kolečka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cvakátko</a:t>
                      </a:r>
                      <a:r>
                        <a:rPr lang="cs-CZ" sz="2400" b="1" baseline="0" dirty="0" smtClean="0"/>
                        <a:t> na nehty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lis na česnek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nůžky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páčidlo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zdroje: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/>
              <a:t>obrázky: www.office.microsoft.com</a:t>
            </a:r>
          </a:p>
          <a:p>
            <a:r>
              <a:rPr lang="cs-CZ" sz="2800" dirty="0">
                <a:cs typeface="Times New Roman" pitchFamily="18" charset="0"/>
              </a:rPr>
              <a:t>Není-li uveden zdroj, je použitý materiál z vlastních zdrojů autorky.</a:t>
            </a: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236</Words>
  <Application>Microsoft Office PowerPoint</Application>
  <PresentationFormat>Předvádění na obrazovce (4:3)</PresentationFormat>
  <Paragraphs>71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Jednoduché  stroje  - páka</vt:lpstr>
      <vt:lpstr>páka</vt:lpstr>
      <vt:lpstr>princip:</vt:lpstr>
      <vt:lpstr>typy páky:</vt:lpstr>
      <vt:lpstr>zatrhni, zda se jedná o jednozvratnou, či dvojzvratnou páku: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nekdo</cp:lastModifiedBy>
  <cp:revision>29</cp:revision>
  <dcterms:created xsi:type="dcterms:W3CDTF">2012-10-04T17:02:39Z</dcterms:created>
  <dcterms:modified xsi:type="dcterms:W3CDTF">2012-10-29T07:31:11Z</dcterms:modified>
</cp:coreProperties>
</file>