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13.9.2014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13.9.2014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13.9.2014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13.9.2014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13.9.2014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13.9.2014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13.9.2014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13.9.2014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13.9.2014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13.9.2014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13.9.2014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pPr/>
              <a:t>13.9.2014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27758130"/>
              </p:ext>
            </p:extLst>
          </p:nvPr>
        </p:nvGraphicFramePr>
        <p:xfrm>
          <a:off x="539552" y="1691774"/>
          <a:ext cx="8064896" cy="491945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VY_32_INOVACE_319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8.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Fyzika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Prezentace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 </a:t>
                      </a:r>
                      <a:r>
                        <a:rPr lang="cs-CZ" sz="1400" b="1" smtClean="0"/>
                        <a:t>Květoslava Latoňová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Vedení elektrického proudu v plynech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Prezentace slouží k výkladu nového učiva – Vedení el. proudu v plynech. Žáci se seznámí s pojmy el. jiskrový výboj – blesk, el. oblouk – oblouková lampa, svařování a el. výboj ve zředěných plynech – zářivky, výbojky.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9.</a:t>
                      </a:r>
                      <a:r>
                        <a:rPr lang="cs-CZ" sz="1400" b="1" baseline="0" dirty="0" smtClean="0"/>
                        <a:t> 1. 2013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10. 1. 2013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98376" y="404664"/>
            <a:ext cx="8435280" cy="3168352"/>
          </a:xfrm>
        </p:spPr>
        <p:txBody>
          <a:bodyPr>
            <a:noAutofit/>
          </a:bodyPr>
          <a:lstStyle/>
          <a:p>
            <a:r>
              <a:rPr lang="cs-CZ" sz="8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Vedení el. proudu                 v plynech</a:t>
            </a:r>
            <a:endParaRPr lang="cs-CZ" sz="88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verka\Local Settings\Temporary Internet Files\Content.IE5\QW9603JP\MP90044230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896395"/>
            <a:ext cx="324036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verka\Local Settings\Temporary Internet Files\Content.IE5\H9L4NMWO\MP90031690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4293096"/>
            <a:ext cx="3312368" cy="2114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verka\Local Settings\Temporary Internet Files\Content.IE5\L00THI28\MP90044246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945" y="2204864"/>
            <a:ext cx="1934297" cy="1691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6953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vodivost plynů: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b="1" dirty="0"/>
              <a:t>vzduch za normálních podmínek obsahuje jen malé množství elektronů a iontů </a:t>
            </a:r>
            <a:r>
              <a:rPr lang="cs-CZ" sz="2800" b="1" dirty="0">
                <a:sym typeface="Symbol"/>
              </a:rPr>
              <a:t></a:t>
            </a:r>
            <a:r>
              <a:rPr lang="cs-CZ" sz="2800" b="1" dirty="0"/>
              <a:t> je izolant</a:t>
            </a:r>
            <a:endParaRPr lang="cs-CZ" sz="2800" dirty="0"/>
          </a:p>
          <a:p>
            <a:r>
              <a:rPr lang="cs-CZ" sz="2800" b="1" dirty="0"/>
              <a:t>ale ionizovaný vzduch je elektricky vodivý</a:t>
            </a:r>
            <a:endParaRPr lang="cs-CZ" sz="2800" dirty="0"/>
          </a:p>
          <a:p>
            <a:r>
              <a:rPr lang="cs-CZ" sz="2800" b="1" u="sng" dirty="0"/>
              <a:t>ionizace</a:t>
            </a:r>
            <a:r>
              <a:rPr lang="cs-CZ" sz="2800" b="1" dirty="0"/>
              <a:t> = děj, při kterém dochází k rozkladu částic vzduchu na ionty, např. vysoká teplota, záření (rentgenové, ultrafialové), nízký tlak plynu, silné elektrické </a:t>
            </a:r>
            <a:r>
              <a:rPr lang="cs-CZ" sz="2800" b="1" dirty="0" smtClean="0"/>
              <a:t>pole</a:t>
            </a:r>
          </a:p>
          <a:p>
            <a:r>
              <a:rPr lang="cs-CZ" sz="2800" b="1" dirty="0" smtClean="0"/>
              <a:t>ionizace nárazem: zahřívání → zvýšení Brownova pohybu → častější a silnější srážky → odtrhnutí elektronů → vznik iontů</a:t>
            </a:r>
            <a:endParaRPr lang="cs-CZ" sz="2800" dirty="0"/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94884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u="sng" dirty="0" smtClean="0"/>
              <a:t>příklady vedení el. proudu ve vzduchu nebo plynech: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endParaRPr lang="cs-CZ" sz="2800" b="1" dirty="0" smtClean="0"/>
          </a:p>
          <a:p>
            <a:pPr marL="514350" indent="-514350">
              <a:buFont typeface="+mj-lt"/>
              <a:buAutoNum type="arabicParenR"/>
            </a:pPr>
            <a:r>
              <a:rPr lang="cs-CZ" sz="2800" b="1" dirty="0" smtClean="0"/>
              <a:t>elektrický jiskrový výboj</a:t>
            </a:r>
          </a:p>
          <a:p>
            <a:pPr marL="0" indent="0">
              <a:buNone/>
            </a:pPr>
            <a:endParaRPr lang="cs-CZ" sz="2800" b="1" dirty="0" smtClean="0"/>
          </a:p>
          <a:p>
            <a:pPr marL="0" indent="0">
              <a:buNone/>
            </a:pPr>
            <a:r>
              <a:rPr lang="cs-CZ" sz="2800" b="1" dirty="0" smtClean="0"/>
              <a:t>2)   elektrický oblouk</a:t>
            </a:r>
          </a:p>
          <a:p>
            <a:pPr marL="0" indent="0">
              <a:buNone/>
            </a:pPr>
            <a:endParaRPr lang="cs-CZ" sz="2800" b="1" dirty="0" smtClean="0"/>
          </a:p>
          <a:p>
            <a:pPr marL="0" indent="0">
              <a:buNone/>
            </a:pPr>
            <a:r>
              <a:rPr lang="cs-CZ" sz="2800" b="1" dirty="0" smtClean="0"/>
              <a:t>3)   el. výboj ve zředěných plynech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71405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1) </a:t>
            </a:r>
            <a:r>
              <a:rPr lang="cs-CZ" b="1" u="sng" dirty="0" smtClean="0"/>
              <a:t>elektrický jiskrový výboj:</a:t>
            </a:r>
            <a:endParaRPr lang="cs-CZ" b="1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484784"/>
            <a:ext cx="4258816" cy="48965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u="sng" dirty="0" smtClean="0"/>
              <a:t>blesk</a:t>
            </a:r>
            <a:r>
              <a:rPr lang="cs-CZ" b="1" dirty="0" smtClean="0"/>
              <a:t> = velmi krátce trvající el. proud</a:t>
            </a:r>
          </a:p>
          <a:p>
            <a:pPr>
              <a:buFontTx/>
              <a:buChar char="-"/>
            </a:pPr>
            <a:r>
              <a:rPr lang="cs-CZ" b="1" dirty="0" smtClean="0"/>
              <a:t>mezi mrakem a zemí,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nebo mezi dvěma mraky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vzniká silné el. pole</a:t>
            </a:r>
          </a:p>
          <a:p>
            <a:pPr marL="0" indent="0">
              <a:buNone/>
            </a:pPr>
            <a:r>
              <a:rPr lang="cs-CZ" b="1" dirty="0" smtClean="0"/>
              <a:t>→ionizace vzduchu</a:t>
            </a:r>
          </a:p>
          <a:p>
            <a:pPr marL="0" indent="0">
              <a:buNone/>
            </a:pPr>
            <a:r>
              <a:rPr lang="cs-CZ" b="1" dirty="0" smtClean="0"/>
              <a:t>→jiskrový výboj (miliony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voltů) + zahřívání +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rozpínání vzduchu =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hrom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		</a:t>
            </a:r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		       obr. 1</a:t>
            </a:r>
            <a:endParaRPr lang="cs-CZ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06780" y="1844824"/>
            <a:ext cx="3952951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6560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bleskosvod (hromosvod)</a:t>
            </a:r>
            <a:endParaRPr lang="cs-CZ" b="1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402832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u="sng" dirty="0" smtClean="0"/>
              <a:t>Václav Prokop Diviš</a:t>
            </a:r>
          </a:p>
          <a:p>
            <a:pPr marL="0" indent="0">
              <a:buNone/>
            </a:pPr>
            <a:r>
              <a:rPr lang="cs-CZ" b="1" dirty="0" smtClean="0"/>
              <a:t>(1698 – 1765)</a:t>
            </a:r>
          </a:p>
          <a:p>
            <a:r>
              <a:rPr lang="cs-CZ" b="1" dirty="0" smtClean="0"/>
              <a:t>kněz, přírodovědec, léčitel, hudebník, vynálezce</a:t>
            </a:r>
          </a:p>
          <a:p>
            <a:r>
              <a:rPr lang="cs-CZ" b="1" dirty="0" smtClean="0"/>
              <a:t>1754 – meteorologický stroj + uzemněný bleskosvod</a:t>
            </a:r>
          </a:p>
          <a:p>
            <a:r>
              <a:rPr lang="cs-CZ" b="1" dirty="0" smtClean="0"/>
              <a:t>Benjamin Franklin – 1760  jednodušší </a:t>
            </a:r>
            <a:r>
              <a:rPr lang="cs-CZ" b="1" dirty="0" smtClean="0">
                <a:sym typeface="Symbol"/>
              </a:rPr>
              <a:t> levnější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09120"/>
          </a:xfrm>
        </p:spPr>
        <p:txBody>
          <a:bodyPr>
            <a:normAutofit fontScale="92500" lnSpcReduction="10000"/>
          </a:bodyPr>
          <a:lstStyle/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			</a:t>
            </a:r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		        obr. 2</a:t>
            </a:r>
            <a:endParaRPr lang="cs-CZ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340768"/>
            <a:ext cx="3456384" cy="4440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0661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2) </a:t>
            </a:r>
            <a:r>
              <a:rPr lang="cs-CZ" b="1" u="sng" dirty="0" smtClean="0"/>
              <a:t>elektrický oblouk: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b="1" dirty="0" smtClean="0"/>
              <a:t>je tvořen směsí elektronů a iontů</a:t>
            </a:r>
          </a:p>
          <a:p>
            <a:r>
              <a:rPr lang="cs-CZ" sz="2800" b="1" dirty="0" smtClean="0"/>
              <a:t>charakterizuje jej velmi jasné světlo (nutná ochrana zraku)</a:t>
            </a:r>
          </a:p>
          <a:p>
            <a:r>
              <a:rPr lang="cs-CZ" sz="2800" b="1" u="sng" dirty="0" smtClean="0"/>
              <a:t>využití: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obloukové lampy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svařování						    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řezání plechů					             </a:t>
            </a:r>
            <a:r>
              <a:rPr lang="cs-CZ" sz="2000" dirty="0" smtClean="0"/>
              <a:t>obr. 3</a:t>
            </a:r>
            <a:endParaRPr lang="cs-CZ" sz="2800" b="1" dirty="0" smtClean="0"/>
          </a:p>
          <a:p>
            <a:r>
              <a:rPr lang="cs-CZ" sz="2800" b="1" dirty="0" smtClean="0"/>
              <a:t>objevitelé: </a:t>
            </a:r>
            <a:r>
              <a:rPr lang="cs-CZ" sz="2800" b="1" dirty="0" err="1" smtClean="0"/>
              <a:t>Humphry</a:t>
            </a:r>
            <a:r>
              <a:rPr lang="cs-CZ" sz="2800" b="1" dirty="0" smtClean="0"/>
              <a:t> Davy 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          Vasilij Vladimírovič Petrov</a:t>
            </a:r>
            <a:endParaRPr lang="cs-CZ" sz="28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636912"/>
            <a:ext cx="2908016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0060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František </a:t>
            </a:r>
            <a:r>
              <a:rPr lang="cs-CZ" b="1" u="sng" dirty="0"/>
              <a:t>K</a:t>
            </a:r>
            <a:r>
              <a:rPr lang="cs-CZ" b="1" u="sng" dirty="0" smtClean="0"/>
              <a:t>řižík</a:t>
            </a:r>
            <a:endParaRPr lang="cs-CZ" b="1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23528" y="1268760"/>
            <a:ext cx="4824536" cy="485740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(1847 – 1941)</a:t>
            </a:r>
          </a:p>
          <a:p>
            <a:r>
              <a:rPr lang="cs-CZ" b="1" dirty="0" smtClean="0"/>
              <a:t>technik, průmyslník, vynálezce</a:t>
            </a:r>
          </a:p>
          <a:p>
            <a:pPr>
              <a:buFontTx/>
              <a:buChar char="-"/>
            </a:pPr>
            <a:r>
              <a:rPr lang="cs-CZ" b="1" dirty="0" smtClean="0"/>
              <a:t>oblouková lampa – osvětlení ulic, Paříž – zlatá medaile</a:t>
            </a:r>
          </a:p>
          <a:p>
            <a:pPr>
              <a:buFontTx/>
              <a:buChar char="-"/>
            </a:pPr>
            <a:r>
              <a:rPr lang="cs-CZ" b="1" dirty="0" smtClean="0"/>
              <a:t>světelná fontána</a:t>
            </a:r>
          </a:p>
          <a:p>
            <a:pPr>
              <a:buFontTx/>
              <a:buChar char="-"/>
            </a:pPr>
            <a:r>
              <a:rPr lang="cs-CZ" b="1" dirty="0" smtClean="0"/>
              <a:t>zdokonalení el. tramvaje</a:t>
            </a:r>
          </a:p>
          <a:p>
            <a:pPr>
              <a:buFontTx/>
              <a:buChar char="-"/>
            </a:pPr>
            <a:r>
              <a:rPr lang="cs-CZ" b="1" dirty="0" smtClean="0"/>
              <a:t>zdokonalení železniční signalizace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sz="2000" dirty="0" smtClean="0"/>
              <a:t>			obr. 4</a:t>
            </a:r>
            <a:endParaRPr lang="cs-CZ" sz="2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077727"/>
            <a:ext cx="3439269" cy="4578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031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720080"/>
          </a:xfrm>
        </p:spPr>
        <p:txBody>
          <a:bodyPr>
            <a:normAutofit/>
          </a:bodyPr>
          <a:lstStyle/>
          <a:p>
            <a:pPr algn="l"/>
            <a:r>
              <a:rPr lang="cs-CZ" sz="2800" b="1" u="sng" dirty="0" smtClean="0"/>
              <a:t>oblouková lampa</a:t>
            </a:r>
            <a:r>
              <a:rPr lang="cs-CZ" sz="2800" b="1" dirty="0" smtClean="0"/>
              <a:t>		    </a:t>
            </a:r>
            <a:r>
              <a:rPr lang="cs-CZ" sz="2800" b="1" u="sng" dirty="0" smtClean="0"/>
              <a:t>svařování</a:t>
            </a:r>
            <a:endParaRPr lang="cs-CZ" sz="28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	obr. 5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		   obr. 6</a:t>
            </a:r>
            <a:endParaRPr lang="cs-CZ" sz="2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867" r="531"/>
          <a:stretch/>
        </p:blipFill>
        <p:spPr bwMode="auto">
          <a:xfrm>
            <a:off x="421261" y="1340768"/>
            <a:ext cx="3239896" cy="3257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317710"/>
            <a:ext cx="4078533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1216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3) </a:t>
            </a:r>
            <a:r>
              <a:rPr lang="cs-CZ" b="1" u="sng" dirty="0"/>
              <a:t>el. výboj ve zředěných plynech</a:t>
            </a:r>
            <a:r>
              <a:rPr lang="cs-CZ" b="1" u="sng" dirty="0" smtClean="0"/>
              <a:t> 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snížení tlaku v plynu</a:t>
            </a:r>
          </a:p>
          <a:p>
            <a:r>
              <a:rPr lang="cs-CZ" sz="2800" b="1" dirty="0" smtClean="0"/>
              <a:t>používají se trubice s vyčerpaným vzduchem, případně naplněné nějakým plynem</a:t>
            </a:r>
          </a:p>
          <a:p>
            <a:r>
              <a:rPr lang="cs-CZ" sz="2800" b="1" dirty="0" smtClean="0"/>
              <a:t>různé druhy plynu, různé tlaky </a:t>
            </a:r>
            <a:r>
              <a:rPr lang="cs-CZ" sz="2800" b="1" dirty="0" smtClean="0">
                <a:sym typeface="Symbol"/>
              </a:rPr>
              <a:t> různé světelné jevy</a:t>
            </a:r>
          </a:p>
          <a:p>
            <a:r>
              <a:rPr lang="cs-CZ" sz="2800" b="1" u="sng" dirty="0" smtClean="0">
                <a:sym typeface="Symbol"/>
              </a:rPr>
              <a:t>využití:</a:t>
            </a:r>
            <a:r>
              <a:rPr lang="cs-CZ" sz="2800" b="1" dirty="0">
                <a:sym typeface="Symbol"/>
              </a:rPr>
              <a:t> </a:t>
            </a:r>
            <a:r>
              <a:rPr lang="cs-CZ" sz="2800" b="1" dirty="0" smtClean="0">
                <a:sym typeface="Symbol"/>
              </a:rPr>
              <a:t>výbojky</a:t>
            </a:r>
          </a:p>
          <a:p>
            <a:pPr marL="0" indent="0">
              <a:buNone/>
            </a:pPr>
            <a:r>
              <a:rPr lang="cs-CZ" sz="2800" b="1" dirty="0">
                <a:sym typeface="Symbol"/>
              </a:rPr>
              <a:t>	</a:t>
            </a:r>
            <a:r>
              <a:rPr lang="cs-CZ" sz="2800" b="1" dirty="0" smtClean="0">
                <a:sym typeface="Symbol"/>
              </a:rPr>
              <a:t>       zářivky</a:t>
            </a:r>
          </a:p>
          <a:p>
            <a:pPr marL="0" indent="0">
              <a:buNone/>
            </a:pPr>
            <a:r>
              <a:rPr lang="cs-CZ" sz="2800" b="1" dirty="0" smtClean="0">
                <a:sym typeface="Symbol"/>
              </a:rPr>
              <a:t>                  doutnavky</a:t>
            </a:r>
          </a:p>
          <a:p>
            <a:pPr marL="0" indent="0">
              <a:buNone/>
            </a:pPr>
            <a:r>
              <a:rPr lang="cs-CZ" sz="2800" b="1" u="sng" dirty="0" smtClean="0">
                <a:sym typeface="Symbol"/>
              </a:rPr>
              <a:t> </a:t>
            </a:r>
          </a:p>
          <a:p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262865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xenonová výbojka		    doutnavka</a:t>
            </a:r>
          </a:p>
          <a:p>
            <a:pPr marL="0" indent="0">
              <a:buNone/>
            </a:pPr>
            <a:endParaRPr lang="cs-CZ" sz="2800" b="1" dirty="0"/>
          </a:p>
          <a:p>
            <a:pPr marL="0" indent="0">
              <a:buNone/>
            </a:pPr>
            <a:endParaRPr lang="cs-CZ" sz="2800" b="1" dirty="0" smtClean="0"/>
          </a:p>
          <a:p>
            <a:pPr marL="0" indent="0">
              <a:buNone/>
            </a:pPr>
            <a:endParaRPr lang="cs-CZ" sz="2800" b="1" dirty="0"/>
          </a:p>
          <a:p>
            <a:pPr marL="0" indent="0">
              <a:buNone/>
            </a:pPr>
            <a:endParaRPr lang="cs-CZ" sz="2800" b="1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	         obr. 7				              obr. 8</a:t>
            </a:r>
          </a:p>
          <a:p>
            <a:pPr marL="0" indent="0">
              <a:buNone/>
            </a:pPr>
            <a:r>
              <a:rPr lang="cs-CZ" sz="2800" b="1" dirty="0" smtClean="0"/>
              <a:t>zářivka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							obr. 9</a:t>
            </a:r>
            <a:endParaRPr lang="cs-CZ" sz="2000" dirty="0"/>
          </a:p>
          <a:p>
            <a:pPr marL="0" indent="0">
              <a:buNone/>
            </a:pPr>
            <a:endParaRPr lang="cs-CZ" sz="2000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5" y="1124745"/>
            <a:ext cx="3142119" cy="236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077072"/>
            <a:ext cx="5132113" cy="2226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124745"/>
            <a:ext cx="3816424" cy="2847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2965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otázky a úkoly: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2800" b="1" dirty="0" smtClean="0"/>
              <a:t>Vede vzduch za normálních podmínek el. proud?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b="1" dirty="0" smtClean="0"/>
              <a:t>Co je to ionizace vzduchu? Co ji vyvolává?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b="1" dirty="0" smtClean="0"/>
              <a:t>Uveď příklady vedení el. proudu ve vzduchu nebo plynech.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b="1" dirty="0" smtClean="0"/>
              <a:t>Vysvětli, co je to blesk a hrom. Vysvětli, jak je vhodné se chovat během bouřky v přírodě.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b="1" dirty="0" smtClean="0"/>
              <a:t>Co je to elektrický oblouk? K čemu se využívá?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b="1" dirty="0" smtClean="0"/>
              <a:t>Vysvětli, </a:t>
            </a:r>
            <a:r>
              <a:rPr lang="cs-CZ" sz="2800" b="1" dirty="0" smtClean="0"/>
              <a:t>na jakém principu fungují barevné světelné reklamy.</a:t>
            </a:r>
          </a:p>
          <a:p>
            <a:pPr marL="0" indent="0">
              <a:buNone/>
            </a:pP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23298176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256584"/>
          </a:xfrm>
        </p:spPr>
        <p:txBody>
          <a:bodyPr>
            <a:normAutofit fontScale="92500" lnSpcReduction="20000"/>
          </a:bodyPr>
          <a:lstStyle/>
          <a:p>
            <a:r>
              <a:rPr lang="cs-CZ" sz="2000" dirty="0" smtClean="0"/>
              <a:t>obr. 1: </a:t>
            </a:r>
            <a:r>
              <a:rPr lang="pt-BR" sz="2000" dirty="0"/>
              <a:t>DE CAMPOS, António Miguel. </a:t>
            </a:r>
            <a:r>
              <a:rPr lang="pt-BR" sz="2000" i="1" dirty="0"/>
              <a:t>commons.wikimedia.org</a:t>
            </a:r>
            <a:r>
              <a:rPr lang="pt-BR" sz="2000" dirty="0"/>
              <a:t> [online]. [cit. </a:t>
            </a:r>
            <a:r>
              <a:rPr lang="cs-CZ" sz="2000" dirty="0" smtClean="0"/>
              <a:t>9</a:t>
            </a:r>
            <a:r>
              <a:rPr lang="pt-BR" sz="2000" dirty="0" smtClean="0"/>
              <a:t>.</a:t>
            </a:r>
            <a:r>
              <a:rPr lang="cs-CZ" sz="2000" dirty="0" smtClean="0"/>
              <a:t>1</a:t>
            </a:r>
            <a:r>
              <a:rPr lang="pt-BR" sz="2000" dirty="0" smtClean="0"/>
              <a:t>.2013</a:t>
            </a:r>
            <a:r>
              <a:rPr lang="pt-BR" sz="2000" dirty="0"/>
              <a:t>]. Dostupný na WWW: http://commons.wikimedia.org/wiki/File:Raio.gif </a:t>
            </a:r>
            <a:endParaRPr lang="cs-CZ" sz="2000" dirty="0" smtClean="0"/>
          </a:p>
          <a:p>
            <a:r>
              <a:rPr lang="cs-CZ" sz="2000" dirty="0" smtClean="0"/>
              <a:t>obr. </a:t>
            </a:r>
            <a:r>
              <a:rPr lang="cs-CZ" sz="2000" dirty="0"/>
              <a:t>2: VILÍMEK, Jan. </a:t>
            </a:r>
            <a:r>
              <a:rPr lang="cs-CZ" sz="2000" i="1" dirty="0"/>
              <a:t>Wikipedia.cz</a:t>
            </a:r>
            <a:r>
              <a:rPr lang="cs-CZ" sz="2000" dirty="0"/>
              <a:t> [online]. [cit. </a:t>
            </a:r>
            <a:r>
              <a:rPr lang="cs-CZ" sz="2000" dirty="0" smtClean="0"/>
              <a:t>9.1.2013</a:t>
            </a:r>
            <a:r>
              <a:rPr lang="cs-CZ" sz="2000" dirty="0"/>
              <a:t>]. Dostupný na WWW: http://cs.wikipedia.org/wiki/Soubor:Jan_Vil%C3%ADmek_-_Prokop_Divi%C5%A1.jpg </a:t>
            </a:r>
            <a:endParaRPr lang="cs-CZ" sz="2000" dirty="0" smtClean="0"/>
          </a:p>
          <a:p>
            <a:r>
              <a:rPr lang="cs-CZ" sz="2000" dirty="0" smtClean="0"/>
              <a:t>obr. </a:t>
            </a:r>
            <a:r>
              <a:rPr lang="cs-CZ" sz="2000" dirty="0"/>
              <a:t>3: GROCHOWSKI, </a:t>
            </a:r>
            <a:r>
              <a:rPr lang="cs-CZ" sz="2000" dirty="0" err="1"/>
              <a:t>Achim</a:t>
            </a:r>
            <a:r>
              <a:rPr lang="cs-CZ" sz="2000" dirty="0"/>
              <a:t>. </a:t>
            </a:r>
            <a:r>
              <a:rPr lang="cs-CZ" sz="2000" i="1" dirty="0"/>
              <a:t>Wikipedia.cz</a:t>
            </a:r>
            <a:r>
              <a:rPr lang="cs-CZ" sz="2000" dirty="0"/>
              <a:t> [online]. [cit. </a:t>
            </a:r>
            <a:r>
              <a:rPr lang="cs-CZ" sz="2000" dirty="0" smtClean="0"/>
              <a:t>9.1.2013</a:t>
            </a:r>
            <a:r>
              <a:rPr lang="cs-CZ" sz="2000" dirty="0"/>
              <a:t>]. Dostupný na WWW: http://cs.wikipedia.org/wiki/Soubor:Lichtbogen_3000_Volt.jpg </a:t>
            </a:r>
            <a:endParaRPr lang="cs-CZ" sz="2000" dirty="0" smtClean="0"/>
          </a:p>
          <a:p>
            <a:r>
              <a:rPr lang="cs-CZ" sz="2000" dirty="0" smtClean="0"/>
              <a:t>obr. </a:t>
            </a:r>
            <a:r>
              <a:rPr lang="cs-CZ" sz="2000" dirty="0"/>
              <a:t>4: ŠECHTL, Ignác. </a:t>
            </a:r>
            <a:r>
              <a:rPr lang="cs-CZ" sz="2000" i="1" dirty="0"/>
              <a:t>Wikipedia.cz</a:t>
            </a:r>
            <a:r>
              <a:rPr lang="cs-CZ" sz="2000" dirty="0"/>
              <a:t> [online]. [cit. </a:t>
            </a:r>
            <a:r>
              <a:rPr lang="cs-CZ" sz="2000" dirty="0" smtClean="0"/>
              <a:t>9.1.2013</a:t>
            </a:r>
            <a:r>
              <a:rPr lang="cs-CZ" sz="2000" dirty="0"/>
              <a:t>]. Dostupný na WWW: http://cs.wikipedia.org/wiki/Soubor:Krizik.jpg </a:t>
            </a:r>
            <a:endParaRPr lang="cs-CZ" sz="2000" dirty="0" smtClean="0"/>
          </a:p>
          <a:p>
            <a:r>
              <a:rPr lang="cs-CZ" sz="2000" dirty="0" smtClean="0"/>
              <a:t>obr. </a:t>
            </a:r>
            <a:r>
              <a:rPr lang="cs-CZ" sz="2000" dirty="0"/>
              <a:t>5: D-KURU. </a:t>
            </a:r>
            <a:r>
              <a:rPr lang="cs-CZ" sz="2000" i="1" dirty="0"/>
              <a:t>Wikipedia.cz</a:t>
            </a:r>
            <a:r>
              <a:rPr lang="cs-CZ" sz="2000" dirty="0"/>
              <a:t> [online]. [cit. </a:t>
            </a:r>
            <a:r>
              <a:rPr lang="cs-CZ" sz="2000" dirty="0" smtClean="0"/>
              <a:t>9.1.2013</a:t>
            </a:r>
            <a:r>
              <a:rPr lang="cs-CZ" sz="2000" dirty="0"/>
              <a:t>]. Dostupný na WWW: http://cs.wikipedia.org/wiki/Soubor:Arc_lamp-arc_2_PNr%C2%B00030.jpg </a:t>
            </a:r>
            <a:endParaRPr lang="cs-CZ" sz="2000" dirty="0" smtClean="0"/>
          </a:p>
          <a:p>
            <a:r>
              <a:rPr lang="cs-CZ" sz="2000" dirty="0" smtClean="0"/>
              <a:t>obr. </a:t>
            </a:r>
            <a:r>
              <a:rPr lang="cs-CZ" sz="2000" dirty="0"/>
              <a:t>6: PLATE JR., William M.. </a:t>
            </a:r>
            <a:r>
              <a:rPr lang="cs-CZ" sz="2000" i="1" dirty="0" err="1" smtClean="0"/>
              <a:t>Wikipedia.en</a:t>
            </a:r>
            <a:r>
              <a:rPr lang="cs-CZ" sz="2000" dirty="0" smtClean="0"/>
              <a:t> </a:t>
            </a:r>
            <a:r>
              <a:rPr lang="cs-CZ" sz="2000" dirty="0"/>
              <a:t>[online]. [cit. </a:t>
            </a:r>
            <a:r>
              <a:rPr lang="cs-CZ" sz="2000" dirty="0" smtClean="0"/>
              <a:t>9.1.2013</a:t>
            </a:r>
            <a:r>
              <a:rPr lang="cs-CZ" sz="2000" dirty="0"/>
              <a:t>]. Dostupný na WWW: http://en.wikipedia.org/wiki/File:GMAW.welding.af.ncs.jpg </a:t>
            </a:r>
            <a:endParaRPr lang="cs-CZ" sz="2000" dirty="0" smtClean="0"/>
          </a:p>
          <a:p>
            <a:r>
              <a:rPr lang="cs-CZ" sz="2000" dirty="0" smtClean="0"/>
              <a:t>obr. </a:t>
            </a:r>
            <a:r>
              <a:rPr lang="cs-CZ" sz="2000" dirty="0"/>
              <a:t>7: ROTARENEG. </a:t>
            </a:r>
            <a:r>
              <a:rPr lang="cs-CZ" sz="2000" i="1" dirty="0"/>
              <a:t>Wikipedia.cz</a:t>
            </a:r>
            <a:r>
              <a:rPr lang="cs-CZ" sz="2000" dirty="0"/>
              <a:t> [online]. [cit. </a:t>
            </a:r>
            <a:r>
              <a:rPr lang="cs-CZ" sz="2000" dirty="0" smtClean="0"/>
              <a:t>9.1.2013</a:t>
            </a:r>
            <a:r>
              <a:rPr lang="cs-CZ" sz="2000" dirty="0"/>
              <a:t>]. Dostupný na WWW: http://cs.wikipedia.org/wiki/Soubor:Xenon_short-arc_bulb.jpg </a:t>
            </a:r>
            <a:endParaRPr lang="cs-CZ" sz="2000" dirty="0" smtClean="0"/>
          </a:p>
          <a:p>
            <a:r>
              <a:rPr lang="cs-CZ" sz="2000" dirty="0" smtClean="0"/>
              <a:t>obr. </a:t>
            </a:r>
            <a:r>
              <a:rPr lang="cs-CZ" sz="2000" dirty="0"/>
              <a:t>8: DE:BENUTZER:ANTON. </a:t>
            </a:r>
            <a:r>
              <a:rPr lang="cs-CZ" sz="2000" i="1" dirty="0"/>
              <a:t>Wikipedia.cz</a:t>
            </a:r>
            <a:r>
              <a:rPr lang="cs-CZ" sz="2000" dirty="0"/>
              <a:t> [online]. [cit. </a:t>
            </a:r>
            <a:r>
              <a:rPr lang="cs-CZ" sz="2000" dirty="0" smtClean="0"/>
              <a:t>9.1.2013</a:t>
            </a:r>
            <a:r>
              <a:rPr lang="cs-CZ" sz="2000" dirty="0"/>
              <a:t>]. Dostupný na WWW: http://cs.wikipedia.org/wiki/Soubor:Glimmlampe_spektrum.jpg </a:t>
            </a:r>
            <a:endParaRPr lang="cs-CZ" sz="2000" dirty="0" smtClean="0"/>
          </a:p>
          <a:p>
            <a:r>
              <a:rPr lang="cs-CZ" sz="2000" dirty="0" smtClean="0"/>
              <a:t>obr. </a:t>
            </a:r>
            <a:r>
              <a:rPr lang="cs-CZ" sz="2000" dirty="0"/>
              <a:t>9: KOŠINA, Vladimír. </a:t>
            </a:r>
            <a:r>
              <a:rPr lang="cs-CZ" sz="2000" i="1" dirty="0"/>
              <a:t>Wikipedia.cz</a:t>
            </a:r>
            <a:r>
              <a:rPr lang="cs-CZ" sz="2000" dirty="0"/>
              <a:t> [online]. [cit. </a:t>
            </a:r>
            <a:r>
              <a:rPr lang="cs-CZ" sz="2000" dirty="0" smtClean="0"/>
              <a:t>9.1.2013</a:t>
            </a:r>
            <a:r>
              <a:rPr lang="cs-CZ" sz="2000" dirty="0"/>
              <a:t>]. Dostupný na WWW: http://cs.wikipedia.org/wiki/Soubor:Fluorescent_lamp-function.gif </a:t>
            </a:r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003608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677</Words>
  <Application>Microsoft Office PowerPoint</Application>
  <PresentationFormat>Předvádění na obrazovce (4:3)</PresentationFormat>
  <Paragraphs>155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Snímek 1</vt:lpstr>
      <vt:lpstr>Vedení el. proudu                 v plynech</vt:lpstr>
      <vt:lpstr>vodivost plynů:</vt:lpstr>
      <vt:lpstr>příklady vedení el. proudu ve vzduchu nebo plynech:</vt:lpstr>
      <vt:lpstr>1) elektrický jiskrový výboj:</vt:lpstr>
      <vt:lpstr>bleskosvod (hromosvod)</vt:lpstr>
      <vt:lpstr>2) elektrický oblouk:</vt:lpstr>
      <vt:lpstr>František Křižík</vt:lpstr>
      <vt:lpstr>oblouková lampa      svařování</vt:lpstr>
      <vt:lpstr>3) el. výboj ve zředěných plynech </vt:lpstr>
      <vt:lpstr>Snímek 11</vt:lpstr>
      <vt:lpstr>otázky a úkoly: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37</cp:revision>
  <dcterms:created xsi:type="dcterms:W3CDTF">2012-10-04T17:02:39Z</dcterms:created>
  <dcterms:modified xsi:type="dcterms:W3CDTF">2014-09-13T12:59:12Z</dcterms:modified>
</cp:coreProperties>
</file>