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59" r:id="rId6"/>
    <p:sldId id="268" r:id="rId7"/>
    <p:sldId id="260" r:id="rId8"/>
    <p:sldId id="269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4" d="100"/>
          <a:sy n="74" d="100"/>
        </p:scale>
        <p:origin x="-1050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24271194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VY_32_INOVACE_361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Fyzika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/>
                        <a:t>Prezentace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Vnitřní energie. Teplo.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/>
                        <a:t>Prezentace slouží k výkladu učiva </a:t>
                      </a:r>
                      <a:r>
                        <a:rPr lang="cs-CZ" sz="1400" b="1" baseline="0" dirty="0" smtClean="0"/>
                        <a:t>– Vnitřní energie a teplo. Žáci si ujasní základní pojmy, rozdíl mezi teplotou a teplem.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14. 9. 2012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1" dirty="0" smtClean="0"/>
                        <a:t>24. 9. </a:t>
                      </a:r>
                      <a:r>
                        <a:rPr lang="cs-CZ" sz="1400" b="1" dirty="0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539552" y="1844824"/>
            <a:ext cx="8229600" cy="2952328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VNITŘNÍ ENERGIE. TEPLO.</a:t>
            </a:r>
            <a:endParaRPr lang="cs-CZ" sz="80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b="1" u="sng" dirty="0"/>
              <a:t>vnitřní energie tělesa se skládá</a:t>
            </a:r>
            <a:r>
              <a:rPr lang="cs-CZ" b="1" u="sng" dirty="0" smtClean="0"/>
              <a:t>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800" b="1" dirty="0" smtClean="0"/>
              <a:t>z</a:t>
            </a:r>
            <a:r>
              <a:rPr lang="cs-CZ" sz="2800" b="1" dirty="0"/>
              <a:t> pohybové energie částic (Brownův pohyb</a:t>
            </a:r>
            <a:r>
              <a:rPr lang="cs-CZ" sz="2800" b="1" dirty="0" smtClean="0"/>
              <a:t>)</a:t>
            </a:r>
            <a:endParaRPr lang="cs-CZ" sz="2800" dirty="0"/>
          </a:p>
          <a:p>
            <a:pPr lvl="0"/>
            <a:r>
              <a:rPr lang="cs-CZ" sz="2800" b="1" dirty="0"/>
              <a:t>z polohové energie částic (vzájemné silové působení mezi částicemi)</a:t>
            </a:r>
            <a:endParaRPr lang="cs-CZ" sz="2800" dirty="0"/>
          </a:p>
          <a:p>
            <a:pPr lvl="0"/>
            <a:r>
              <a:rPr lang="cs-CZ" sz="2800" b="1" dirty="0" smtClean="0"/>
              <a:t>z </a:t>
            </a:r>
            <a:r>
              <a:rPr lang="cs-CZ" sz="2800" b="1" dirty="0"/>
              <a:t>jaderné energie (vazebná energie jader)</a:t>
            </a:r>
            <a:endParaRPr lang="cs-CZ" sz="2800" dirty="0"/>
          </a:p>
          <a:p>
            <a:pPr lvl="0"/>
            <a:r>
              <a:rPr lang="cs-CZ" sz="2800" b="1" dirty="0"/>
              <a:t>z chemické energie (vazebná energie molekul)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pPr algn="l"/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12319" y="1043868"/>
            <a:ext cx="4040188" cy="639762"/>
          </a:xfrm>
        </p:spPr>
        <p:txBody>
          <a:bodyPr>
            <a:normAutofit/>
          </a:bodyPr>
          <a:lstStyle/>
          <a:p>
            <a:r>
              <a:rPr lang="cs-CZ" sz="2800" dirty="0"/>
              <a:t>Brownův pohyb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916832"/>
            <a:ext cx="4040188" cy="4209331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</a:p>
          <a:p>
            <a:pPr marL="0" indent="0">
              <a:buNone/>
            </a:pPr>
            <a:r>
              <a:rPr lang="cs-CZ" sz="2000" dirty="0" smtClean="0"/>
              <a:t>obr. 1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499992" y="1052736"/>
            <a:ext cx="4041775" cy="63976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stavba atomu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916832"/>
            <a:ext cx="4041775" cy="4209331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000" dirty="0" smtClean="0"/>
              <a:t>		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2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742" y="1916832"/>
            <a:ext cx="3611832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02476"/>
            <a:ext cx="3135612" cy="3686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10767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b="1" u="sng" dirty="0" smtClean="0"/>
              <a:t>změny vnitřní energie: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000" b="1" dirty="0"/>
              <a:t>Změny pohybové a polohové energie částic se projevují v tepelných jevech.</a:t>
            </a:r>
            <a:endParaRPr lang="cs-CZ" sz="3000" dirty="0"/>
          </a:p>
          <a:p>
            <a:pPr marL="0" indent="0">
              <a:buNone/>
            </a:pPr>
            <a:r>
              <a:rPr lang="cs-CZ" sz="3000" b="1" dirty="0"/>
              <a:t> </a:t>
            </a:r>
            <a:endParaRPr lang="cs-CZ" sz="3000" b="1" dirty="0" smtClean="0"/>
          </a:p>
          <a:p>
            <a:pPr marL="0" indent="0">
              <a:buNone/>
            </a:pPr>
            <a:endParaRPr lang="cs-CZ" sz="3000" b="1" dirty="0"/>
          </a:p>
          <a:p>
            <a:pPr marL="0" indent="0">
              <a:buNone/>
            </a:pPr>
            <a:endParaRPr lang="cs-CZ" sz="3000" b="1" dirty="0" smtClean="0"/>
          </a:p>
          <a:p>
            <a:pPr marL="0" indent="0">
              <a:buNone/>
            </a:pPr>
            <a:endParaRPr lang="cs-CZ" sz="3000" b="1" dirty="0"/>
          </a:p>
          <a:p>
            <a:pPr marL="0" indent="0">
              <a:buNone/>
            </a:pPr>
            <a:endParaRPr lang="cs-CZ" sz="3000" b="1" dirty="0" smtClean="0"/>
          </a:p>
          <a:p>
            <a:pPr marL="0" indent="0">
              <a:buNone/>
            </a:pPr>
            <a:endParaRPr lang="cs-CZ" sz="3000" dirty="0"/>
          </a:p>
          <a:p>
            <a:pPr marL="0" indent="0">
              <a:buNone/>
            </a:pPr>
            <a:r>
              <a:rPr lang="cs-CZ" sz="3000" b="1" dirty="0"/>
              <a:t> </a:t>
            </a:r>
            <a:r>
              <a:rPr lang="cs-CZ" sz="3000" b="1" dirty="0" smtClean="0"/>
              <a:t>		        </a:t>
            </a:r>
            <a:r>
              <a:rPr lang="cs-CZ" sz="2200" dirty="0" smtClean="0"/>
              <a:t>obr. 3</a:t>
            </a:r>
            <a:endParaRPr lang="cs-CZ" sz="22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3000" b="1" dirty="0"/>
              <a:t>Zvýšení vnitřní energie tělesa se projeví zvýšením jeho teploty a naopak</a:t>
            </a:r>
            <a:r>
              <a:rPr lang="cs-CZ" sz="3000" b="1" dirty="0" smtClean="0"/>
              <a:t>.</a:t>
            </a:r>
          </a:p>
          <a:p>
            <a:endParaRPr lang="cs-CZ" sz="3000" b="1" dirty="0"/>
          </a:p>
          <a:p>
            <a:endParaRPr lang="cs-CZ" sz="3000" b="1" dirty="0" smtClean="0"/>
          </a:p>
          <a:p>
            <a:endParaRPr lang="cs-CZ" sz="3000" b="1" dirty="0"/>
          </a:p>
          <a:p>
            <a:endParaRPr lang="cs-CZ" sz="3000" b="1" dirty="0" smtClean="0"/>
          </a:p>
          <a:p>
            <a:endParaRPr lang="cs-CZ" sz="3000" b="1" dirty="0"/>
          </a:p>
          <a:p>
            <a:endParaRPr lang="cs-CZ" sz="3000" b="1" dirty="0" smtClean="0"/>
          </a:p>
          <a:p>
            <a:pPr lvl="5"/>
            <a:r>
              <a:rPr lang="cs-CZ" sz="2200" dirty="0" smtClean="0"/>
              <a:t>obr. 4</a:t>
            </a:r>
            <a:endParaRPr lang="cs-CZ" sz="22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6" name="Picture 4" descr="C:\Documents and Settings\verka\Local Settings\Temporary Internet Files\Content.IE5\3WJSC60K\MC900436918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Documents and Settings\verka\Local Settings\Temporary Internet Files\Content.IE5\3WJSC60K\MP90040146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12976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u="sng" dirty="0" smtClean="0"/>
              <a:t>vnitřní </a:t>
            </a:r>
            <a:r>
              <a:rPr lang="cs-CZ" b="1" u="sng" dirty="0"/>
              <a:t>energii tělesa můžeme změnit</a:t>
            </a:r>
            <a:r>
              <a:rPr lang="cs-CZ" b="1" u="sng" dirty="0" smtClean="0"/>
              <a:t>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cs-CZ" b="1" dirty="0"/>
              <a:t>a) konáním práce</a:t>
            </a:r>
            <a:endParaRPr lang="cs-CZ" dirty="0"/>
          </a:p>
          <a:p>
            <a:pPr marL="0" lvl="0" indent="0">
              <a:buNone/>
            </a:pPr>
            <a:r>
              <a:rPr lang="cs-CZ" b="1" dirty="0" smtClean="0"/>
              <a:t>b</a:t>
            </a:r>
            <a:r>
              <a:rPr lang="cs-CZ" b="1" dirty="0"/>
              <a:t>) přeměnou jiného druhu energie</a:t>
            </a:r>
            <a:endParaRPr lang="cs-CZ" dirty="0"/>
          </a:p>
          <a:p>
            <a:pPr marL="0" lvl="0" indent="0">
              <a:buNone/>
            </a:pPr>
            <a:r>
              <a:rPr lang="cs-CZ" b="1" dirty="0" smtClean="0"/>
              <a:t>c</a:t>
            </a:r>
            <a:r>
              <a:rPr lang="cs-CZ" b="1" dirty="0"/>
              <a:t>) tepelnou </a:t>
            </a:r>
            <a:r>
              <a:rPr lang="cs-CZ" b="1" dirty="0" smtClean="0"/>
              <a:t>výměnou</a:t>
            </a:r>
          </a:p>
          <a:p>
            <a:pPr marL="0" lvl="0" indent="0">
              <a:buNone/>
            </a:pPr>
            <a:endParaRPr lang="cs-CZ" b="1" dirty="0"/>
          </a:p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endParaRPr lang="cs-CZ" b="1" dirty="0"/>
          </a:p>
          <a:p>
            <a:pPr marL="0" lvl="0" indent="0">
              <a:buNone/>
            </a:pPr>
            <a:endParaRPr lang="cs-CZ" b="1" dirty="0" smtClean="0"/>
          </a:p>
          <a:p>
            <a:pPr marL="0" lvl="0" indent="0">
              <a:buNone/>
            </a:pPr>
            <a:endParaRPr lang="cs-CZ" b="1" dirty="0"/>
          </a:p>
          <a:p>
            <a:pPr marL="0" lvl="0" indent="0">
              <a:buNone/>
            </a:pPr>
            <a:r>
              <a:rPr lang="cs-CZ" sz="2000" dirty="0" smtClean="0"/>
              <a:t>	</a:t>
            </a: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	obr. 5		        obr. 6			obr. 7</a:t>
            </a:r>
            <a:endParaRPr lang="cs-CZ" sz="20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068960"/>
            <a:ext cx="1993900" cy="2798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085702"/>
            <a:ext cx="1872208" cy="28173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 descr="C:\Documents and Settings\verka\Local Settings\Temporary Internet Files\Content.IE5\3WJSC60K\MP90042213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5" y="3049554"/>
            <a:ext cx="1887953" cy="2818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6925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Teplo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= změně </a:t>
            </a:r>
            <a:r>
              <a:rPr lang="cs-CZ" sz="2800" b="1" dirty="0"/>
              <a:t>vnitřní energie při tepelné výměně.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= energii</a:t>
            </a:r>
            <a:r>
              <a:rPr lang="cs-CZ" sz="2800" b="1" dirty="0"/>
              <a:t>, kterou při tepelné výměně odevzdá teplejší 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těleso </a:t>
            </a:r>
            <a:r>
              <a:rPr lang="cs-CZ" sz="2800" b="1" dirty="0"/>
              <a:t>chladnějšímu (nebo přijme chladnější </a:t>
            </a:r>
            <a:r>
              <a:rPr lang="cs-CZ" sz="2800" b="1" dirty="0" smtClean="0"/>
              <a:t>těleso</a:t>
            </a:r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od </a:t>
            </a:r>
            <a:r>
              <a:rPr lang="cs-CZ" sz="2800" b="1" dirty="0"/>
              <a:t>teplejšího</a:t>
            </a:r>
            <a:r>
              <a:rPr lang="cs-CZ" sz="2800" b="1" dirty="0" smtClean="0"/>
              <a:t>).</a:t>
            </a:r>
          </a:p>
          <a:p>
            <a:pPr marL="0" indent="0">
              <a:buNone/>
            </a:pPr>
            <a:r>
              <a:rPr lang="cs-CZ" sz="2800" b="1" dirty="0" smtClean="0"/>
              <a:t>= fyzikální veličina</a:t>
            </a:r>
          </a:p>
          <a:p>
            <a:pPr marL="0" indent="0">
              <a:buNone/>
            </a:pPr>
            <a:r>
              <a:rPr lang="cs-CZ" sz="2800" b="1" dirty="0" smtClean="0"/>
              <a:t>    značka: Q    </a:t>
            </a:r>
            <a:r>
              <a:rPr lang="cs-CZ" sz="2800" b="1" dirty="0"/>
              <a:t>		</a:t>
            </a:r>
            <a:endParaRPr lang="cs-CZ" sz="2800" b="1" dirty="0" smtClean="0"/>
          </a:p>
          <a:p>
            <a:pPr marL="0" indent="0">
              <a:buNone/>
            </a:pPr>
            <a:r>
              <a:rPr lang="cs-CZ" sz="2800" b="1" dirty="0"/>
              <a:t> </a:t>
            </a:r>
            <a:r>
              <a:rPr lang="cs-CZ" sz="2800" b="1" dirty="0" smtClean="0"/>
              <a:t>   jednotka: [ </a:t>
            </a:r>
            <a:r>
              <a:rPr lang="cs-CZ" sz="2800" b="1" dirty="0"/>
              <a:t>J </a:t>
            </a:r>
            <a:r>
              <a:rPr lang="cs-CZ" sz="2800" b="1" dirty="0" smtClean="0"/>
              <a:t>], džaul</a:t>
            </a:r>
            <a:endParaRPr lang="cs-CZ" sz="2800" dirty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u="sng" dirty="0" smtClean="0"/>
              <a:t>otázky a úkoly: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arenR"/>
            </a:pPr>
            <a:r>
              <a:rPr lang="cs-CZ" sz="2800" b="1" dirty="0" smtClean="0"/>
              <a:t>Co si představuješ pod pojmem vnitřní energie?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Z čeho se skládá vnitřní energie tělesa?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Lze změnit vnitřní energii? Uveď příklady.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Co se děje s teplotou tělesa při změně vnitřní energie?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Charakterizuj teplotu a teplo.</a:t>
            </a:r>
          </a:p>
          <a:p>
            <a:pPr marL="514350" indent="-514350">
              <a:buAutoNum type="arabicParenR"/>
            </a:pPr>
            <a:r>
              <a:rPr lang="cs-CZ" sz="2800" b="1" dirty="0" smtClean="0"/>
              <a:t>Jakou značku a jednotku má teplo?</a:t>
            </a:r>
          </a:p>
          <a:p>
            <a:pPr marL="514350" indent="-514350">
              <a:buAutoNum type="arabicParenR"/>
            </a:pP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672829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 1: </a:t>
            </a:r>
            <a:r>
              <a:rPr lang="pt-BR" sz="2000" dirty="0"/>
              <a:t>AUTOR NEUVEDEN. </a:t>
            </a:r>
            <a:r>
              <a:rPr lang="pt-BR" sz="2000" i="1" dirty="0"/>
              <a:t>www.mvp.cufo.cz</a:t>
            </a:r>
            <a:r>
              <a:rPr lang="pt-BR" sz="2000" dirty="0"/>
              <a:t> [online]. [cit. </a:t>
            </a:r>
            <a:r>
              <a:rPr lang="cs-CZ" sz="2000" dirty="0" smtClean="0"/>
              <a:t>14</a:t>
            </a:r>
            <a:r>
              <a:rPr lang="pt-BR" sz="2000" dirty="0" smtClean="0"/>
              <a:t>.</a:t>
            </a:r>
            <a:r>
              <a:rPr lang="cs-CZ" sz="2000" dirty="0"/>
              <a:t>9</a:t>
            </a:r>
            <a:r>
              <a:rPr lang="pt-BR" sz="2000" dirty="0" smtClean="0"/>
              <a:t>.201</a:t>
            </a:r>
            <a:r>
              <a:rPr lang="cs-CZ" sz="2000" dirty="0" smtClean="0"/>
              <a:t>2</a:t>
            </a:r>
            <a:r>
              <a:rPr lang="pt-BR" sz="2000" dirty="0" smtClean="0"/>
              <a:t>]. </a:t>
            </a:r>
            <a:r>
              <a:rPr lang="pt-BR" sz="2000" dirty="0"/>
              <a:t>Dostupný na WWW: http://www.mvp.cufo.cz/materialy/9i.jpg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2: AUTOR NEUVEDEN. </a:t>
            </a:r>
            <a:r>
              <a:rPr lang="cs-CZ" sz="2000" i="1" dirty="0"/>
              <a:t>sofian.webgarden.cz</a:t>
            </a:r>
            <a:r>
              <a:rPr lang="cs-CZ" sz="2000" dirty="0"/>
              <a:t> [online]. [cit. </a:t>
            </a:r>
            <a:r>
              <a:rPr lang="cs-CZ" sz="2000" dirty="0" smtClean="0"/>
              <a:t>14.9.2012]. </a:t>
            </a:r>
            <a:r>
              <a:rPr lang="cs-CZ" sz="2000" dirty="0"/>
              <a:t>Dostupný na WWW: http://hvezdy.astro.cz/obr/neutron/atom.jpg </a:t>
            </a:r>
            <a:endParaRPr lang="cs-CZ" sz="2000" dirty="0" smtClean="0"/>
          </a:p>
          <a:p>
            <a:r>
              <a:rPr lang="cs-CZ" sz="2000" dirty="0" smtClean="0"/>
              <a:t>obr. 3 – 7: </a:t>
            </a:r>
            <a:r>
              <a:rPr lang="cs-CZ" sz="2000" dirty="0"/>
              <a:t>www.office.microsoft.com</a:t>
            </a:r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7847995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324</Words>
  <Application>Microsoft Office PowerPoint</Application>
  <PresentationFormat>Předvádění na obrazovce (4:3)</PresentationFormat>
  <Paragraphs>103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VNITŘNÍ ENERGIE. TEPLO.</vt:lpstr>
      <vt:lpstr>vnitřní energie tělesa se skládá:</vt:lpstr>
      <vt:lpstr>Prezentace aplikace PowerPoint</vt:lpstr>
      <vt:lpstr>změny vnitřní energie:</vt:lpstr>
      <vt:lpstr>vnitřní energii tělesa můžeme změnit:</vt:lpstr>
      <vt:lpstr>Teplo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35</cp:revision>
  <dcterms:created xsi:type="dcterms:W3CDTF">2012-10-04T17:02:39Z</dcterms:created>
  <dcterms:modified xsi:type="dcterms:W3CDTF">2013-04-02T17:33:25Z</dcterms:modified>
</cp:coreProperties>
</file>