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1" r:id="rId4"/>
    <p:sldId id="262" r:id="rId5"/>
    <p:sldId id="266" r:id="rId6"/>
    <p:sldId id="267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105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8465072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VY_32_INOVACE_362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Tepelná výměna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/>
                        <a:t>Prezentace slouží k výkladu učiva – tepelná výměna. Žáci si ujasní na čem závisí  přijaté, či odevzdané teplo. Seznámí se se zákonem zachování energie, s kalorimetrem a výpočty.</a:t>
                      </a:r>
                      <a:endParaRPr lang="cs-CZ" sz="1400" b="1" baseline="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21. 9. 2012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/>
                        <a:t>27. </a:t>
                      </a:r>
                      <a:r>
                        <a:rPr lang="cs-CZ" sz="1400" b="1" smtClean="0"/>
                        <a:t>9. </a:t>
                      </a:r>
                      <a:r>
                        <a:rPr lang="cs-CZ" sz="1400" b="1" dirty="0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Tepelná výměna</a:t>
            </a:r>
            <a:endParaRPr lang="cs-CZ" sz="8800" b="1" dirty="0">
              <a:solidFill>
                <a:srgbClr val="00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4871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tepelná výměna: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800" b="1" dirty="0"/>
              <a:t>Při dotyku dvou těles o různé teplotě předají částice tělesa o vyšší teplotě část své pohybové energie částicím tělesa o nižší teplotě, pokud se teplota obou těles nevyrovná (pak nastane dynamická rovnováha).</a:t>
            </a:r>
            <a:endParaRPr lang="cs-CZ" sz="2800" dirty="0"/>
          </a:p>
          <a:p>
            <a:r>
              <a:rPr lang="cs-CZ" sz="2800" b="1" dirty="0"/>
              <a:t>Teplo tělesem přijaté nebo odevzdané závisí na:</a:t>
            </a:r>
            <a:endParaRPr lang="cs-CZ" sz="2800" dirty="0"/>
          </a:p>
          <a:p>
            <a:pPr marL="0" lvl="0" indent="0">
              <a:buNone/>
            </a:pPr>
            <a:r>
              <a:rPr lang="cs-CZ" sz="2800" b="1" dirty="0" smtClean="0"/>
              <a:t>     a) hmotnosti </a:t>
            </a:r>
            <a:r>
              <a:rPr lang="cs-CZ" sz="2800" b="1" dirty="0"/>
              <a:t>tělesa</a:t>
            </a:r>
            <a:endParaRPr lang="cs-CZ" sz="2800" dirty="0"/>
          </a:p>
          <a:p>
            <a:pPr marL="0" lvl="0" indent="0">
              <a:buNone/>
            </a:pPr>
            <a:r>
              <a:rPr lang="cs-CZ" sz="2800" b="1" dirty="0" smtClean="0"/>
              <a:t>     b) rozdílu </a:t>
            </a:r>
            <a:r>
              <a:rPr lang="cs-CZ" sz="2800" b="1" dirty="0"/>
              <a:t>počáteční a konečné teploty</a:t>
            </a:r>
            <a:endParaRPr lang="cs-CZ" sz="2800" dirty="0"/>
          </a:p>
          <a:p>
            <a:pPr marL="0" lvl="0" indent="0">
              <a:buNone/>
            </a:pPr>
            <a:r>
              <a:rPr lang="cs-CZ" sz="2800" b="1" dirty="0" smtClean="0"/>
              <a:t>     c) na </a:t>
            </a:r>
            <a:r>
              <a:rPr lang="cs-CZ" sz="2800" b="1" dirty="0"/>
              <a:t>druhu látky, z které je těleso </a:t>
            </a:r>
            <a:r>
              <a:rPr lang="cs-CZ" sz="2800" b="1" dirty="0" smtClean="0"/>
              <a:t>vyrobeno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měrná tepelná kapacita</a:t>
            </a:r>
            <a:endParaRPr lang="cs-CZ" sz="3600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</p:spPr>
            <p:txBody>
              <a:bodyPr>
                <a:normAutofit fontScale="25000" lnSpcReduction="20000"/>
              </a:bodyPr>
              <a:lstStyle/>
              <a:p>
                <a:r>
                  <a:rPr lang="cs-CZ" sz="11200" b="1" dirty="0" smtClean="0"/>
                  <a:t>udává </a:t>
                </a:r>
                <a:r>
                  <a:rPr lang="cs-CZ" sz="11200" b="1" dirty="0"/>
                  <a:t>množství tepla, které přijme (odevzdá) </a:t>
                </a:r>
                <a:r>
                  <a:rPr lang="cs-CZ" sz="11200" b="1" dirty="0" smtClean="0"/>
                  <a:t> těleso </a:t>
                </a:r>
                <a:r>
                  <a:rPr lang="cs-CZ" sz="11200" b="1" dirty="0"/>
                  <a:t>z dané látky o hmotnosti 1 kg při zahřátí (zchladnutí) o </a:t>
                </a:r>
                <a:r>
                  <a:rPr lang="cs-CZ" sz="11200" b="1" dirty="0" smtClean="0"/>
                  <a:t>1°C</a:t>
                </a:r>
              </a:p>
              <a:p>
                <a:r>
                  <a:rPr lang="cs-CZ" sz="11200" b="1" dirty="0"/>
                  <a:t>z</a:t>
                </a:r>
                <a:r>
                  <a:rPr lang="cs-CZ" sz="11200" b="1" dirty="0" smtClean="0"/>
                  <a:t>avádíme novu fyzikální veličinu</a:t>
                </a:r>
                <a:r>
                  <a:rPr lang="cs-CZ" sz="11200" b="1" dirty="0"/>
                  <a:t>:</a:t>
                </a:r>
                <a:endParaRPr lang="cs-CZ" sz="11200" dirty="0"/>
              </a:p>
              <a:p>
                <a:pPr marL="0" indent="0">
                  <a:buNone/>
                </a:pPr>
                <a:r>
                  <a:rPr lang="cs-CZ" sz="11200" b="1" dirty="0" smtClean="0"/>
                  <a:t>     značka:   c               jednotka: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1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1200" b="1" i="0" smtClean="0">
                            <a:latin typeface="Cambria Math"/>
                          </a:rPr>
                          <m:t>𝐉</m:t>
                        </m:r>
                      </m:num>
                      <m:den>
                        <m:r>
                          <a:rPr lang="cs-CZ" sz="11200" b="1" i="0" smtClean="0">
                            <a:latin typeface="Cambria Math"/>
                          </a:rPr>
                          <m:t>𝐤𝐠</m:t>
                        </m:r>
                        <m:r>
                          <a:rPr lang="cs-CZ" sz="11200" b="1" i="0" smtClean="0">
                            <a:latin typeface="Cambria Math"/>
                          </a:rPr>
                          <m:t> . °</m:t>
                        </m:r>
                        <m:r>
                          <a:rPr lang="cs-CZ" sz="11200" b="1" i="0" smtClean="0"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r>
                  <a:rPr lang="cs-CZ" sz="11200" b="1" dirty="0" smtClean="0"/>
                  <a:t>   </a:t>
                </a:r>
                <a:r>
                  <a:rPr lang="cs-CZ" sz="11200" b="1" dirty="0" smtClean="0">
                    <a:sym typeface="Symbol"/>
                  </a:rPr>
                  <a:t>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1200" b="1" i="1" dirty="0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11200" b="1" i="0" dirty="0" smtClean="0">
                            <a:latin typeface="Cambria Math"/>
                            <a:sym typeface="Symbol"/>
                          </a:rPr>
                          <m:t>𝐤𝐉</m:t>
                        </m:r>
                      </m:num>
                      <m:den>
                        <m:r>
                          <a:rPr lang="cs-CZ" sz="11200" b="1" i="0" dirty="0" smtClean="0">
                            <a:latin typeface="Cambria Math"/>
                            <a:sym typeface="Symbol"/>
                          </a:rPr>
                          <m:t>𝐤𝐠</m:t>
                        </m:r>
                        <m:r>
                          <a:rPr lang="cs-CZ" sz="11200" b="1" i="0" dirty="0" smtClean="0">
                            <a:latin typeface="Cambria Math"/>
                            <a:sym typeface="Symbol"/>
                          </a:rPr>
                          <m:t> . °</m:t>
                        </m:r>
                        <m:r>
                          <a:rPr lang="cs-CZ" sz="11200" b="1" i="0" dirty="0" smtClean="0">
                            <a:latin typeface="Cambria Math"/>
                            <a:sym typeface="Symbol"/>
                          </a:rPr>
                          <m:t>𝐂</m:t>
                        </m:r>
                      </m:den>
                    </m:f>
                  </m:oMath>
                </a14:m>
                <a:r>
                  <a:rPr lang="cs-CZ" sz="11200" b="1" dirty="0" smtClean="0">
                    <a:sym typeface="Symbol"/>
                  </a:rPr>
                  <a:t></a:t>
                </a:r>
              </a:p>
              <a:p>
                <a:pPr marL="0" indent="0">
                  <a:buNone/>
                </a:pPr>
                <a:endParaRPr lang="cs-CZ" sz="11200" b="1" dirty="0" smtClean="0">
                  <a:sym typeface="Symbol"/>
                </a:endParaRPr>
              </a:p>
              <a:p>
                <a:r>
                  <a:rPr lang="cs-CZ" sz="11200" b="1" dirty="0"/>
                  <a:t>m</a:t>
                </a:r>
                <a:r>
                  <a:rPr lang="cs-CZ" sz="11200" b="1" dirty="0" smtClean="0"/>
                  <a:t>ěrnou </a:t>
                </a:r>
                <a:r>
                  <a:rPr lang="cs-CZ" sz="11200" b="1" dirty="0"/>
                  <a:t>tepelnou kapacitu různých látek najdeme v </a:t>
                </a:r>
                <a:r>
                  <a:rPr lang="cs-CZ" sz="11200" b="1" dirty="0" smtClean="0"/>
                  <a:t>tabulkách</a:t>
                </a:r>
              </a:p>
              <a:p>
                <a:pPr marL="0" indent="0">
                  <a:buNone/>
                </a:pPr>
                <a:r>
                  <a:rPr lang="cs-CZ" sz="11200" b="1" dirty="0" smtClean="0"/>
                  <a:t>  </a:t>
                </a:r>
              </a:p>
              <a:p>
                <a:pPr marL="0" indent="0">
                  <a:buNone/>
                </a:pPr>
                <a:r>
                  <a:rPr lang="cs-CZ" sz="11200" b="1" dirty="0" smtClean="0"/>
                  <a:t>    vzorec pro výpočet tepla:   Q </a:t>
                </a:r>
                <a:r>
                  <a:rPr lang="cs-CZ" sz="11200" b="1" dirty="0"/>
                  <a:t>= m . c . ( t – t</a:t>
                </a:r>
                <a:r>
                  <a:rPr lang="cs-CZ" sz="11200" b="1" baseline="-25000" dirty="0"/>
                  <a:t>0</a:t>
                </a:r>
                <a:r>
                  <a:rPr lang="cs-CZ" sz="11200" b="1" dirty="0"/>
                  <a:t> )</a:t>
                </a:r>
                <a:endParaRPr lang="cs-CZ" sz="11200" dirty="0"/>
              </a:p>
              <a:p>
                <a:endParaRPr lang="cs-CZ" sz="2800" b="1" dirty="0" smtClean="0"/>
              </a:p>
              <a:p>
                <a:pPr marL="0" indent="0">
                  <a:buNone/>
                </a:pPr>
                <a:r>
                  <a:rPr lang="cs-CZ" b="1" dirty="0" smtClean="0"/>
                  <a:t>   </a:t>
                </a:r>
                <a:r>
                  <a:rPr lang="cs-CZ" dirty="0" smtClean="0"/>
                  <a:t>        </a:t>
                </a:r>
                <a:endParaRPr lang="cs-CZ" dirty="0"/>
              </a:p>
              <a:p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  <a:blipFill rotWithShape="1">
                <a:blip r:embed="rId2"/>
                <a:stretch>
                  <a:fillRect l="-1259" t="-27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716016" y="4995409"/>
            <a:ext cx="2880320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izolovaná soustava: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/>
              <a:t>pro izolovanou soustavu platí:</a:t>
            </a:r>
          </a:p>
          <a:p>
            <a:pPr marL="0" indent="0">
              <a:buNone/>
            </a:pPr>
            <a:r>
              <a:rPr lang="cs-CZ" sz="2800" b="1" dirty="0" smtClean="0"/>
              <a:t>    Teplo přijaté tělesem o nižší teplotě je rovno teplu</a:t>
            </a:r>
          </a:p>
          <a:p>
            <a:pPr marL="0" indent="0">
              <a:buNone/>
            </a:pPr>
            <a:r>
              <a:rPr lang="cs-CZ" sz="2800" b="1" dirty="0" smtClean="0"/>
              <a:t>    odevzdanému tělesem o vyšší teplotě.</a:t>
            </a:r>
          </a:p>
          <a:p>
            <a:pPr marL="0" indent="0">
              <a:buNone/>
            </a:pPr>
            <a:endParaRPr lang="cs-CZ" sz="2800" b="1" dirty="0" smtClean="0"/>
          </a:p>
          <a:p>
            <a:r>
              <a:rPr lang="cs-CZ" sz="2800" b="1" dirty="0" smtClean="0"/>
              <a:t>vzorec (kalorimetrická rovnice):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m</a:t>
            </a:r>
            <a:r>
              <a:rPr lang="cs-CZ" sz="2800" b="1" baseline="-25000" dirty="0"/>
              <a:t>1</a:t>
            </a:r>
            <a:r>
              <a:rPr lang="cs-CZ" sz="2800" b="1" dirty="0" smtClean="0"/>
              <a:t> </a:t>
            </a:r>
            <a:r>
              <a:rPr lang="cs-CZ" sz="2800" b="1" dirty="0"/>
              <a:t>. </a:t>
            </a:r>
            <a:r>
              <a:rPr lang="cs-CZ" sz="2800" b="1" dirty="0" smtClean="0"/>
              <a:t>c</a:t>
            </a:r>
            <a:r>
              <a:rPr lang="cs-CZ" sz="2800" b="1" baseline="-25000" dirty="0"/>
              <a:t>1</a:t>
            </a:r>
            <a:r>
              <a:rPr lang="cs-CZ" sz="2800" b="1" dirty="0" smtClean="0"/>
              <a:t> </a:t>
            </a:r>
            <a:r>
              <a:rPr lang="cs-CZ" sz="2800" b="1" dirty="0"/>
              <a:t>. ( t – </a:t>
            </a:r>
            <a:r>
              <a:rPr lang="cs-CZ" sz="2800" b="1" dirty="0" smtClean="0"/>
              <a:t>t</a:t>
            </a:r>
            <a:r>
              <a:rPr lang="cs-CZ" sz="2800" b="1" baseline="-25000" dirty="0" smtClean="0"/>
              <a:t>1</a:t>
            </a:r>
            <a:r>
              <a:rPr lang="cs-CZ" sz="2800" b="1" dirty="0" smtClean="0"/>
              <a:t> ) = </a:t>
            </a:r>
            <a:r>
              <a:rPr lang="cs-CZ" sz="3000" b="1" dirty="0" smtClean="0"/>
              <a:t>m</a:t>
            </a:r>
            <a:r>
              <a:rPr lang="cs-CZ" sz="2800" b="1" baseline="-25000" dirty="0"/>
              <a:t>2</a:t>
            </a:r>
            <a:r>
              <a:rPr lang="cs-CZ" sz="3000" b="1" dirty="0" smtClean="0"/>
              <a:t> </a:t>
            </a:r>
            <a:r>
              <a:rPr lang="cs-CZ" sz="3000" b="1" dirty="0"/>
              <a:t>. </a:t>
            </a:r>
            <a:r>
              <a:rPr lang="cs-CZ" sz="3000" b="1" dirty="0" smtClean="0"/>
              <a:t>c</a:t>
            </a:r>
            <a:r>
              <a:rPr lang="cs-CZ" sz="2800" b="1" baseline="-25000" dirty="0"/>
              <a:t>2</a:t>
            </a:r>
            <a:r>
              <a:rPr lang="cs-CZ" sz="3000" b="1" dirty="0" smtClean="0"/>
              <a:t> </a:t>
            </a:r>
            <a:r>
              <a:rPr lang="cs-CZ" sz="3000" b="1" dirty="0"/>
              <a:t>. ( </a:t>
            </a:r>
            <a:r>
              <a:rPr lang="cs-CZ" sz="3000" b="1" dirty="0" smtClean="0"/>
              <a:t>t</a:t>
            </a:r>
            <a:r>
              <a:rPr lang="cs-CZ" sz="2800" b="1" baseline="-25000" dirty="0"/>
              <a:t>2</a:t>
            </a:r>
            <a:r>
              <a:rPr lang="cs-CZ" sz="3000" b="1" dirty="0" smtClean="0"/>
              <a:t> </a:t>
            </a:r>
            <a:r>
              <a:rPr lang="cs-CZ" sz="3000" b="1" dirty="0"/>
              <a:t>– </a:t>
            </a:r>
            <a:r>
              <a:rPr lang="cs-CZ" sz="3000" b="1" dirty="0" smtClean="0"/>
              <a:t>t )</a:t>
            </a:r>
          </a:p>
          <a:p>
            <a:pPr marL="0" indent="0">
              <a:buNone/>
            </a:pPr>
            <a:endParaRPr lang="cs-CZ" sz="3000" b="1" dirty="0"/>
          </a:p>
          <a:p>
            <a:r>
              <a:rPr lang="cs-CZ" sz="2800" b="1" dirty="0" smtClean="0"/>
              <a:t>dokonalá izolovaná soustava neexistuje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nejvíce se jí blíží kalorimetr, v praxi termoska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770729" y="3933056"/>
            <a:ext cx="55446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68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052736"/>
            <a:ext cx="4040188" cy="63976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kalorimetr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844824"/>
            <a:ext cx="4040188" cy="4281339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obr. 1</a:t>
            </a: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052736"/>
            <a:ext cx="4041775" cy="6900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termoska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844824"/>
            <a:ext cx="4041775" cy="4281339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/>
              <a:t>	obr. 2</a:t>
            </a:r>
            <a:endParaRPr lang="cs-CZ" sz="2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84977"/>
            <a:ext cx="3960440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75" y="2204864"/>
            <a:ext cx="3943573" cy="2948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9764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příklad 1: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lvl="0" indent="0">
              <a:buNone/>
            </a:pPr>
            <a:r>
              <a:rPr lang="cs-CZ" sz="2800" b="1" dirty="0"/>
              <a:t>Po smažení zůstalo ve fritovacím hrnci 1,8 kg oleje o teplotě 140 °C. Kolik tepla se z oleje uvolnilo, než vychladl na pokojovou teplotu 20 °C? (měrná tepelná kapacita frit. oleje je 2 </a:t>
            </a:r>
            <a:r>
              <a:rPr lang="cs-CZ" sz="2800" b="1" dirty="0" smtClean="0"/>
              <a:t>kJ/kg .°</a:t>
            </a:r>
            <a:r>
              <a:rPr lang="cs-CZ" sz="2800" b="1" dirty="0"/>
              <a:t>C)	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212976"/>
            <a:ext cx="39604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 = 1,8 kg			</a:t>
            </a:r>
            <a:endParaRPr lang="cs-CZ" sz="2800" dirty="0"/>
          </a:p>
          <a:p>
            <a:r>
              <a:rPr lang="cs-CZ" sz="2800" b="1" dirty="0"/>
              <a:t>c = 2 </a:t>
            </a:r>
            <a:r>
              <a:rPr lang="cs-CZ" sz="2800" b="1" dirty="0" smtClean="0"/>
              <a:t>kJ/kg .°</a:t>
            </a:r>
            <a:r>
              <a:rPr lang="cs-CZ" sz="2800" b="1" dirty="0"/>
              <a:t>C		</a:t>
            </a:r>
            <a:endParaRPr lang="cs-CZ" sz="2800" dirty="0"/>
          </a:p>
          <a:p>
            <a:r>
              <a:rPr lang="cs-CZ" sz="2800" b="1" dirty="0"/>
              <a:t>t</a:t>
            </a:r>
            <a:r>
              <a:rPr lang="cs-CZ" sz="2800" b="1" baseline="-25000" dirty="0"/>
              <a:t>0</a:t>
            </a:r>
            <a:r>
              <a:rPr lang="cs-CZ" sz="2800" b="1" dirty="0"/>
              <a:t> = 140 °C			</a:t>
            </a:r>
            <a:endParaRPr lang="cs-CZ" sz="2800" dirty="0"/>
          </a:p>
          <a:p>
            <a:r>
              <a:rPr lang="cs-CZ" sz="2800" b="1" dirty="0"/>
              <a:t>t = 20 °C</a:t>
            </a:r>
            <a:endParaRPr lang="cs-CZ" sz="2800" dirty="0"/>
          </a:p>
          <a:p>
            <a:r>
              <a:rPr lang="cs-CZ" sz="2800" b="1" dirty="0"/>
              <a:t>Q = 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97448" y="3125592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Q = m . c . (t – t</a:t>
            </a:r>
            <a:r>
              <a:rPr lang="cs-CZ" sz="2800" b="1" baseline="-25000" dirty="0">
                <a:solidFill>
                  <a:srgbClr val="FF0000"/>
                </a:solidFill>
              </a:rPr>
              <a:t>0</a:t>
            </a:r>
            <a:r>
              <a:rPr lang="cs-CZ" sz="2800" b="1" dirty="0">
                <a:solidFill>
                  <a:srgbClr val="FF0000"/>
                </a:solidFill>
              </a:rPr>
              <a:t>)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27903" y="3661425"/>
            <a:ext cx="2736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Q = 1,8 . 2 . </a:t>
            </a:r>
            <a:r>
              <a:rPr lang="cs-CZ" sz="2800" b="1" dirty="0" smtClean="0"/>
              <a:t>120</a:t>
            </a:r>
          </a:p>
          <a:p>
            <a:r>
              <a:rPr lang="cs-CZ" sz="2800" b="1" dirty="0"/>
              <a:t>Q = 432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6282" y="4936849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432 kJ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7032" y="4936849"/>
            <a:ext cx="4241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Uvolnilo se 432 kJ tepla.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příklad 2: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2800" b="1" dirty="0"/>
              <a:t>Jaké množství tepla je třeba na ohřátí 0,1 l glycerolu o 12 °C?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636912"/>
            <a:ext cx="51125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 = 0,1 l = 0,1 dm</a:t>
            </a:r>
            <a:r>
              <a:rPr lang="cs-CZ" sz="2800" b="1" baseline="30000" dirty="0"/>
              <a:t>3</a:t>
            </a:r>
            <a:r>
              <a:rPr lang="cs-CZ" sz="2800" b="1" dirty="0"/>
              <a:t> = 0,0001 m</a:t>
            </a:r>
            <a:r>
              <a:rPr lang="cs-CZ" sz="2800" b="1" baseline="30000" dirty="0"/>
              <a:t>3</a:t>
            </a:r>
            <a:r>
              <a:rPr lang="cs-CZ" sz="2800" b="1" dirty="0"/>
              <a:t>	</a:t>
            </a:r>
            <a:endParaRPr lang="cs-CZ" sz="2800" dirty="0"/>
          </a:p>
          <a:p>
            <a:r>
              <a:rPr lang="cs-CZ" sz="2800" b="1" dirty="0"/>
              <a:t>c = 2,39 </a:t>
            </a:r>
            <a:r>
              <a:rPr lang="cs-CZ" sz="2800" b="1" dirty="0" smtClean="0"/>
              <a:t>kJ/kg .°</a:t>
            </a:r>
            <a:r>
              <a:rPr lang="cs-CZ" sz="2800" b="1" dirty="0"/>
              <a:t>C		 	</a:t>
            </a:r>
            <a:endParaRPr lang="cs-CZ" sz="2800" b="1" dirty="0" smtClean="0"/>
          </a:p>
          <a:p>
            <a:r>
              <a:rPr lang="cs-CZ" sz="2800" b="1" dirty="0" smtClean="0"/>
              <a:t>ρ </a:t>
            </a:r>
            <a:r>
              <a:rPr lang="cs-CZ" sz="2800" b="1" dirty="0"/>
              <a:t>= 1260 kg/m</a:t>
            </a:r>
            <a:r>
              <a:rPr lang="cs-CZ" sz="2800" b="1" baseline="30000" dirty="0"/>
              <a:t>3</a:t>
            </a:r>
            <a:r>
              <a:rPr lang="cs-CZ" sz="2800" b="1" dirty="0"/>
              <a:t>			</a:t>
            </a:r>
          </a:p>
          <a:p>
            <a:r>
              <a:rPr lang="cs-CZ" sz="2800" b="1" dirty="0" smtClean="0"/>
              <a:t>t  </a:t>
            </a:r>
            <a:r>
              <a:rPr lang="cs-CZ" sz="2800" b="1" dirty="0"/>
              <a:t>= 12 °C				</a:t>
            </a:r>
            <a:endParaRPr lang="cs-CZ" sz="2800" dirty="0"/>
          </a:p>
          <a:p>
            <a:r>
              <a:rPr lang="cs-CZ" sz="2800" b="1" dirty="0"/>
              <a:t>Q = 	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2627481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m = ρ . V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3162708"/>
            <a:ext cx="28803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 = 1260 . </a:t>
            </a:r>
            <a:r>
              <a:rPr lang="cs-CZ" sz="2800" b="1" dirty="0" smtClean="0"/>
              <a:t>0,0001</a:t>
            </a:r>
          </a:p>
          <a:p>
            <a:r>
              <a:rPr lang="cs-CZ" sz="2800" b="1" dirty="0"/>
              <a:t>m = 0,1260 kg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46815" y="407690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Q = m . c . (t – t</a:t>
            </a:r>
            <a:r>
              <a:rPr lang="cs-CZ" sz="2800" b="1" baseline="-25000" dirty="0">
                <a:solidFill>
                  <a:srgbClr val="FF0000"/>
                </a:solidFill>
              </a:rPr>
              <a:t>0</a:t>
            </a:r>
            <a:r>
              <a:rPr lang="cs-CZ" sz="2800" b="1" dirty="0">
                <a:solidFill>
                  <a:srgbClr val="FF0000"/>
                </a:solidFill>
              </a:rPr>
              <a:t>)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46815" y="4600121"/>
            <a:ext cx="31323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Q = 0,126 . 2,39 . </a:t>
            </a:r>
            <a:r>
              <a:rPr lang="cs-CZ" sz="2800" b="1" dirty="0" smtClean="0"/>
              <a:t>12</a:t>
            </a:r>
            <a:endParaRPr lang="cs-CZ" sz="2800" dirty="0" smtClean="0"/>
          </a:p>
          <a:p>
            <a:r>
              <a:rPr lang="cs-CZ" sz="2800" b="1" dirty="0" smtClean="0"/>
              <a:t>Q = 3,61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4360461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3,61 kJ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55422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 třeba dodat 3,61 kJ tepla.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1: AUTOR </a:t>
            </a:r>
            <a:r>
              <a:rPr lang="cs-CZ" sz="2000" dirty="0"/>
              <a:t>NEUVEDEN. </a:t>
            </a:r>
            <a:r>
              <a:rPr lang="cs-CZ" sz="2000" i="1" dirty="0"/>
              <a:t>artemis.osu.cz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</a:t>
            </a:r>
            <a:r>
              <a:rPr lang="cs-CZ" sz="2000" dirty="0" err="1" smtClean="0"/>
              <a:t>WWW:http</a:t>
            </a:r>
            <a:r>
              <a:rPr lang="cs-CZ" sz="2000" dirty="0"/>
              <a:t>://artemis.osu.cz/ComLab/Web_cz/Heat_FP6_Cz/figures/kalorimetr.jpg </a:t>
            </a:r>
          </a:p>
          <a:p>
            <a:r>
              <a:rPr lang="cs-CZ" sz="2000" dirty="0" smtClean="0"/>
              <a:t>obr. 2: JULO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WWW: http://cs.wikipedia.org/wiki/Soubor:Termosy-elementy.jpg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441</Words>
  <Application>Microsoft Office PowerPoint</Application>
  <PresentationFormat>Předvádění na obrazovce (4:3)</PresentationFormat>
  <Paragraphs>106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Tepelná výměna</vt:lpstr>
      <vt:lpstr>tepelná výměna:</vt:lpstr>
      <vt:lpstr>měrná tepelná kapacita</vt:lpstr>
      <vt:lpstr>izolovaná soustava:</vt:lpstr>
      <vt:lpstr>Prezentace aplikace PowerPoint</vt:lpstr>
      <vt:lpstr>příklad 1:</vt:lpstr>
      <vt:lpstr>příklad 2: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43</cp:revision>
  <dcterms:created xsi:type="dcterms:W3CDTF">2012-10-04T17:02:39Z</dcterms:created>
  <dcterms:modified xsi:type="dcterms:W3CDTF">2013-04-02T17:35:05Z</dcterms:modified>
</cp:coreProperties>
</file>