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59" r:id="rId6"/>
    <p:sldId id="263" r:id="rId7"/>
    <p:sldId id="260" r:id="rId8"/>
    <p:sldId id="264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32239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/>
                        <a:t>VY_32_ </a:t>
                      </a:r>
                      <a:r>
                        <a:rPr lang="cs-CZ" sz="1400" b="1" smtClean="0"/>
                        <a:t>INOVACE </a:t>
                      </a:r>
                      <a:r>
                        <a:rPr lang="cs-CZ" sz="1400" b="1" smtClean="0"/>
                        <a:t>364</a:t>
                      </a:r>
                      <a:endParaRPr lang="cs-CZ" sz="1400" b="1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Patnáctiminutovka</a:t>
                      </a:r>
                      <a:r>
                        <a:rPr lang="cs-CZ" sz="1400" b="1" baseline="0" dirty="0" smtClean="0"/>
                        <a:t> - teplo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ověření znalostí výpočtu tepla. Příklady 1 – 3 jsou povinné, čtvrtý</a:t>
                      </a:r>
                      <a:r>
                        <a:rPr lang="cs-CZ" sz="1400" b="1" baseline="0" dirty="0" smtClean="0"/>
                        <a:t> je </a:t>
                      </a:r>
                      <a:r>
                        <a:rPr lang="cs-CZ" sz="1400" b="1" baseline="0" smtClean="0"/>
                        <a:t>dobrovolný.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28.</a:t>
                      </a:r>
                      <a:r>
                        <a:rPr lang="cs-CZ" sz="1400" b="1" baseline="0" dirty="0" smtClean="0"/>
                        <a:t>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29. 10.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595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Zadání: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04800" y="1196752"/>
            <a:ext cx="4191000" cy="54006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A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1) Jaké </a:t>
            </a:r>
            <a:r>
              <a:rPr lang="cs-CZ" b="1" dirty="0"/>
              <a:t>teplo přijme měděný hranolek o hmotnosti 150 g, jestliže se zahřeje z teploty 22°C na 95°C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2) Železný odlitek o hmotnosti 20 kg odevzdal při svém ochlazování 7470 kJ tepla. O kolik °C se ochladil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3) K zahřátí kovového tělesa o hmotnosti  5 kg z 25°C na 80°C je potřeba dodat 123,2 kJ tepla. Určete, jaký kov jsme zahřívali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N) Jaké množství tepla se uvolní při vychladnutí 1 dm</a:t>
            </a:r>
            <a:r>
              <a:rPr lang="cs-CZ" b="1" baseline="30000" dirty="0"/>
              <a:t>3</a:t>
            </a:r>
            <a:r>
              <a:rPr lang="cs-CZ" b="1" dirty="0"/>
              <a:t> zinku z 30°C na 20°C?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1196752"/>
            <a:ext cx="4343400" cy="52565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B</a:t>
            </a:r>
          </a:p>
          <a:p>
            <a:pPr marL="0" indent="0">
              <a:buNone/>
            </a:pPr>
            <a:r>
              <a:rPr lang="cs-CZ" b="1" dirty="0" smtClean="0"/>
              <a:t>1) Jaké </a:t>
            </a:r>
            <a:r>
              <a:rPr lang="cs-CZ" b="1" dirty="0"/>
              <a:t>teplo odevzdá železo o hmotnosti  350 g o teplotě 430°C, sníží-li se jeho teplota na 20°C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2) Měděný hranol o hmotnosti 15 kg přijal 1380 kJ tepla. O kolik °C se zvýšila jeho teplota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3) K zahřátí kovového tělesa o hmotnosti  3 kg z 15°C na 86°C je potřeba dodat </a:t>
            </a:r>
            <a:r>
              <a:rPr lang="cs-CZ" b="1" dirty="0" smtClean="0"/>
              <a:t>190,848 kJ </a:t>
            </a:r>
            <a:r>
              <a:rPr lang="cs-CZ" b="1" dirty="0"/>
              <a:t>tepla. Určete, jaký kov jsme zahřívali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N) Jaké množství tepla je třeba dodat k ohřátí 1 dm</a:t>
            </a:r>
            <a:r>
              <a:rPr lang="cs-CZ" b="1" baseline="30000" dirty="0"/>
              <a:t>3</a:t>
            </a:r>
            <a:r>
              <a:rPr lang="cs-CZ" b="1" dirty="0"/>
              <a:t> olova z 20°C na 30°C?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 </a:t>
            </a:r>
            <a:r>
              <a:rPr lang="cs-CZ" sz="3200" cap="none" dirty="0" smtClean="0"/>
              <a:t>skupiny</a:t>
            </a:r>
            <a:r>
              <a:rPr lang="cs-CZ" sz="3200" dirty="0" smtClean="0"/>
              <a:t> 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1) Jaké </a:t>
            </a:r>
            <a:r>
              <a:rPr lang="cs-CZ" sz="2000" b="1" dirty="0"/>
              <a:t>teplo přijme měděný hranolek o hmotnosti 150 g, jestliže se </a:t>
            </a:r>
            <a:r>
              <a:rPr lang="cs-CZ" sz="2000" b="1" dirty="0" smtClean="0"/>
              <a:t>zahřeje </a:t>
            </a:r>
          </a:p>
          <a:p>
            <a:pPr marL="0" indent="0">
              <a:buNone/>
            </a:pPr>
            <a:r>
              <a:rPr lang="cs-CZ" sz="2000" b="1" dirty="0" smtClean="0"/>
              <a:t>     z</a:t>
            </a:r>
            <a:r>
              <a:rPr lang="cs-CZ" sz="2000" b="1" dirty="0"/>
              <a:t> teploty 22°C na 95°C?</a:t>
            </a:r>
          </a:p>
          <a:p>
            <a:pPr marL="0" indent="0">
              <a:buNone/>
            </a:pP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4" y="2636912"/>
                <a:ext cx="2232248" cy="21199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m = 150 g = 0,15 kg</a:t>
                </a:r>
                <a:endParaRPr lang="cs-CZ" sz="2000" dirty="0"/>
              </a:p>
              <a:p>
                <a:r>
                  <a:rPr lang="cs-CZ" sz="2000" b="1" dirty="0"/>
                  <a:t>t</a:t>
                </a:r>
                <a:r>
                  <a:rPr lang="cs-CZ" sz="2000" b="1" baseline="-25000" dirty="0"/>
                  <a:t>0</a:t>
                </a:r>
                <a:r>
                  <a:rPr lang="cs-CZ" sz="2000" b="1" dirty="0"/>
                  <a:t> = 22°C</a:t>
                </a:r>
                <a:endParaRPr lang="cs-CZ" sz="2000" dirty="0"/>
              </a:p>
              <a:p>
                <a:r>
                  <a:rPr lang="cs-CZ" sz="2000" b="1" dirty="0"/>
                  <a:t>t = 95°C</a:t>
                </a:r>
                <a:endParaRPr lang="cs-CZ" sz="2000" dirty="0"/>
              </a:p>
              <a:p>
                <a:r>
                  <a:rPr lang="cs-CZ" sz="2000" b="1" dirty="0"/>
                  <a:t>c = 0,383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𝐤𝐠</m:t>
                        </m:r>
                        <m:r>
                          <a:rPr lang="cs-CZ" sz="2000" b="1" i="0">
                            <a:latin typeface="Cambria Math"/>
                          </a:rPr>
                          <m:t>.°</m:t>
                        </m:r>
                        <m:r>
                          <a:rPr lang="cs-CZ" sz="2000" b="1" i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b="1" dirty="0"/>
                  <a:t>Q =</a:t>
                </a:r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636912"/>
                <a:ext cx="2232248" cy="2119939"/>
              </a:xfrm>
              <a:prstGeom prst="rect">
                <a:avLst/>
              </a:prstGeom>
              <a:blipFill rotWithShape="1">
                <a:blip r:embed="rId2"/>
                <a:stretch>
                  <a:fillRect l="-3005" t="-1441" r="-820" b="-4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139952" y="264606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Q = m . c . ( t – t</a:t>
            </a:r>
            <a:r>
              <a:rPr lang="cs-CZ" b="1" baseline="-25000" dirty="0"/>
              <a:t>0</a:t>
            </a:r>
            <a:r>
              <a:rPr lang="cs-CZ" b="1" dirty="0"/>
              <a:t> 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3023781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Q = 0,15 . 0,383 . (95 – 22)</a:t>
            </a:r>
            <a:endParaRPr lang="cs-CZ" dirty="0"/>
          </a:p>
          <a:p>
            <a:r>
              <a:rPr lang="cs-CZ" b="1" dirty="0"/>
              <a:t>Q = 4,19 kJ</a:t>
            </a:r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69182" y="4309467"/>
            <a:ext cx="93610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4,19 kJ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9451" y="5229200"/>
            <a:ext cx="48605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Měděný hranolek přijme teplo 4,19 kJ.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Řešení </a:t>
            </a:r>
            <a:r>
              <a:rPr lang="cs-CZ" sz="3200" cap="none" dirty="0"/>
              <a:t>skupiny</a:t>
            </a:r>
            <a:r>
              <a:rPr lang="cs-CZ" sz="3200" dirty="0"/>
              <a:t> </a:t>
            </a:r>
            <a:r>
              <a:rPr lang="cs-CZ" sz="3200" dirty="0" smtClean="0"/>
              <a:t>B: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1) Jaké </a:t>
            </a:r>
            <a:r>
              <a:rPr lang="cs-CZ" sz="2000" b="1" dirty="0"/>
              <a:t>teplo odevzdá železo o hmotnosti  350 g o teplotě 430°C, sníží-li se </a:t>
            </a:r>
            <a:r>
              <a:rPr lang="cs-CZ" sz="2000" b="1" dirty="0" smtClean="0"/>
              <a:t>jeho</a:t>
            </a:r>
          </a:p>
          <a:p>
            <a:pPr marL="0" indent="0">
              <a:buNone/>
            </a:pPr>
            <a:r>
              <a:rPr lang="cs-CZ" sz="2000" b="1" dirty="0" smtClean="0"/>
              <a:t>     teplota </a:t>
            </a:r>
            <a:r>
              <a:rPr lang="cs-CZ" sz="2000" b="1" dirty="0"/>
              <a:t>na 20°C?</a:t>
            </a:r>
          </a:p>
          <a:p>
            <a:pPr marL="0" indent="0">
              <a:buNone/>
            </a:pPr>
            <a:endParaRPr lang="cs-CZ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4" y="2564904"/>
                <a:ext cx="2016224" cy="24277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m = 350 g = 0,35 kg</a:t>
                </a:r>
                <a:endParaRPr lang="cs-CZ" sz="2000" dirty="0"/>
              </a:p>
              <a:p>
                <a:r>
                  <a:rPr lang="cs-CZ" sz="2000" b="1" dirty="0"/>
                  <a:t>t</a:t>
                </a:r>
                <a:r>
                  <a:rPr lang="cs-CZ" sz="2000" b="1" baseline="-25000" dirty="0"/>
                  <a:t>0</a:t>
                </a:r>
                <a:r>
                  <a:rPr lang="cs-CZ" sz="2000" b="1" dirty="0"/>
                  <a:t> = 430°C</a:t>
                </a:r>
                <a:endParaRPr lang="cs-CZ" sz="2000" dirty="0"/>
              </a:p>
              <a:p>
                <a:r>
                  <a:rPr lang="cs-CZ" sz="2000" b="1" dirty="0"/>
                  <a:t>t = 20°C</a:t>
                </a:r>
                <a:endParaRPr lang="cs-CZ" sz="2000" dirty="0"/>
              </a:p>
              <a:p>
                <a:r>
                  <a:rPr lang="cs-CZ" sz="2000" b="1" dirty="0"/>
                  <a:t>c = 0,45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𝐤𝐠</m:t>
                        </m:r>
                        <m:r>
                          <a:rPr lang="cs-CZ" sz="2000" b="1" i="0">
                            <a:latin typeface="Cambria Math"/>
                          </a:rPr>
                          <m:t>.°</m:t>
                        </m:r>
                        <m:r>
                          <a:rPr lang="cs-CZ" sz="2000" b="1" i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b="1" dirty="0"/>
                  <a:t> </a:t>
                </a:r>
                <a:endParaRPr lang="cs-CZ" sz="2000" dirty="0"/>
              </a:p>
              <a:p>
                <a:r>
                  <a:rPr lang="cs-CZ" sz="2000" b="1" dirty="0"/>
                  <a:t>Q =</a:t>
                </a:r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564904"/>
                <a:ext cx="2016224" cy="2427716"/>
              </a:xfrm>
              <a:prstGeom prst="rect">
                <a:avLst/>
              </a:prstGeom>
              <a:blipFill rotWithShape="1">
                <a:blip r:embed="rId2"/>
                <a:stretch>
                  <a:fillRect l="-3333" t="-1256" b="-35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809628" y="2564904"/>
            <a:ext cx="223224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Q = m . c . ( t – t</a:t>
            </a:r>
            <a:r>
              <a:rPr lang="cs-CZ" sz="2000" b="1" baseline="-25000" dirty="0"/>
              <a:t>0</a:t>
            </a:r>
            <a:r>
              <a:rPr lang="cs-CZ" sz="2000" b="1" dirty="0"/>
              <a:t> )</a:t>
            </a:r>
            <a:endParaRPr lang="cs-CZ" sz="2000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19922" y="3068959"/>
            <a:ext cx="295232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Q = 0,35 . 0,45 . (20 – 430)</a:t>
            </a:r>
            <a:endParaRPr lang="cs-CZ" sz="2000" dirty="0"/>
          </a:p>
          <a:p>
            <a:r>
              <a:rPr lang="cs-CZ" sz="2000" b="1" dirty="0"/>
              <a:t>Q = -64,575</a:t>
            </a:r>
            <a:endParaRPr lang="cs-CZ" sz="2000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61230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64,575 kJ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517232"/>
            <a:ext cx="5040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Železo odevzdá teplo asi 65 kJ.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Řešení </a:t>
            </a:r>
            <a:r>
              <a:rPr lang="cs-CZ" sz="3200" cap="none" dirty="0"/>
              <a:t>skupiny</a:t>
            </a:r>
            <a:r>
              <a:rPr lang="cs-CZ" sz="3200" dirty="0"/>
              <a:t> 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2) Železný odlitek o hmotnosti 20 kg odevzdal při svém ochlazování 7470 </a:t>
            </a:r>
            <a:r>
              <a:rPr lang="cs-CZ" sz="2000" b="1" dirty="0" smtClean="0"/>
              <a:t>kJ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</a:t>
            </a:r>
            <a:r>
              <a:rPr lang="cs-CZ" sz="2000" b="1" dirty="0"/>
              <a:t>tepla. O kolik °C se ochladil?</a:t>
            </a:r>
          </a:p>
          <a:p>
            <a:pPr marL="0" indent="0">
              <a:buNone/>
            </a:pPr>
            <a:endParaRPr lang="cs-CZ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2780928"/>
                <a:ext cx="2088232" cy="21199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m = 20 kg</a:t>
                </a:r>
                <a:endParaRPr lang="cs-CZ" sz="2000" dirty="0"/>
              </a:p>
              <a:p>
                <a:r>
                  <a:rPr lang="cs-CZ" sz="2000" b="1" dirty="0"/>
                  <a:t>Q = 7470 kJ</a:t>
                </a:r>
                <a:endParaRPr lang="cs-CZ" sz="2000" dirty="0"/>
              </a:p>
              <a:p>
                <a:r>
                  <a:rPr lang="cs-CZ" sz="2000" b="1" dirty="0"/>
                  <a:t>c = 0,45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𝐤𝐠</m:t>
                        </m:r>
                        <m:r>
                          <a:rPr lang="cs-CZ" sz="2000" b="1" i="0">
                            <a:latin typeface="Cambria Math"/>
                          </a:rPr>
                          <m:t>.°</m:t>
                        </m:r>
                        <m:r>
                          <a:rPr lang="cs-CZ" sz="2000" b="1" i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000" b="1" dirty="0" smtClean="0"/>
              </a:p>
              <a:p>
                <a:endParaRPr lang="cs-CZ" sz="2000" dirty="0"/>
              </a:p>
              <a:p>
                <a:r>
                  <a:rPr lang="cs-CZ" sz="2000" b="1" baseline="-25000" dirty="0"/>
                  <a:t>∆</a:t>
                </a:r>
                <a:r>
                  <a:rPr lang="cs-CZ" sz="2000" b="1" dirty="0"/>
                  <a:t>t = </a:t>
                </a:r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780928"/>
                <a:ext cx="2088232" cy="2119939"/>
              </a:xfrm>
              <a:prstGeom prst="rect">
                <a:avLst/>
              </a:prstGeom>
              <a:blipFill rotWithShape="1">
                <a:blip r:embed="rId2"/>
                <a:stretch>
                  <a:fillRect l="-2915" t="-14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347864" y="2780928"/>
                <a:ext cx="1872208" cy="11217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Q = m . c . </a:t>
                </a:r>
                <a:r>
                  <a:rPr lang="cs-CZ" sz="2000" b="1" baseline="-25000" dirty="0"/>
                  <a:t>∆</a:t>
                </a:r>
                <a:r>
                  <a:rPr lang="cs-CZ" sz="2000" b="1" dirty="0"/>
                  <a:t>t</a:t>
                </a:r>
                <a:endParaRPr lang="cs-CZ" sz="2000" dirty="0"/>
              </a:p>
              <a:p>
                <a:r>
                  <a:rPr lang="cs-CZ" sz="2000" b="1" baseline="-25000" dirty="0"/>
                  <a:t>∆</a:t>
                </a:r>
                <a:r>
                  <a:rPr lang="cs-CZ" sz="2000" b="1" dirty="0"/>
                  <a:t>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𝐐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𝐦</m:t>
                        </m:r>
                        <m:r>
                          <a:rPr lang="cs-CZ" sz="2000" b="1" i="0">
                            <a:latin typeface="Cambria Math"/>
                          </a:rPr>
                          <m:t> . </m:t>
                        </m:r>
                        <m:r>
                          <a:rPr lang="cs-CZ" sz="2000" b="1" i="0">
                            <a:latin typeface="Cambria Math"/>
                          </a:rPr>
                          <m:t>𝐜</m:t>
                        </m:r>
                      </m:den>
                    </m:f>
                  </m:oMath>
                </a14:m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780928"/>
                <a:ext cx="1872208" cy="1121717"/>
              </a:xfrm>
              <a:prstGeom prst="rect">
                <a:avLst/>
              </a:prstGeom>
              <a:blipFill rotWithShape="1">
                <a:blip r:embed="rId3"/>
                <a:stretch>
                  <a:fillRect l="-3257" t="-2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491880" y="3902645"/>
                <a:ext cx="2088232" cy="11454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baseline="-25000" dirty="0"/>
                  <a:t>∆</a:t>
                </a:r>
                <a:r>
                  <a:rPr lang="cs-CZ" sz="2000" b="1" dirty="0"/>
                  <a:t>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𝟕𝟒𝟕𝟎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𝟐𝟎</m:t>
                        </m:r>
                        <m:r>
                          <a:rPr lang="cs-CZ" sz="2000" b="1" i="0">
                            <a:latin typeface="Cambria Math"/>
                          </a:rPr>
                          <m:t> .  </m:t>
                        </m:r>
                        <m:r>
                          <a:rPr lang="cs-CZ" sz="2000" b="1" i="0">
                            <a:latin typeface="Cambria Math"/>
                          </a:rPr>
                          <m:t>𝟎</m:t>
                        </m:r>
                        <m:r>
                          <a:rPr lang="cs-CZ" sz="2000" b="1" i="0">
                            <a:latin typeface="Cambria Math"/>
                          </a:rPr>
                          <m:t>,</m:t>
                        </m:r>
                        <m:r>
                          <a:rPr lang="cs-CZ" sz="2000" b="1" i="0">
                            <a:latin typeface="Cambria Math"/>
                          </a:rPr>
                          <m:t>𝟒𝟓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b="1" baseline="-25000" dirty="0"/>
                  <a:t>∆</a:t>
                </a:r>
                <a:r>
                  <a:rPr lang="cs-CZ" sz="2000" b="1" dirty="0"/>
                  <a:t>t = 830</a:t>
                </a:r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3902645"/>
                <a:ext cx="2088232" cy="1145442"/>
              </a:xfrm>
              <a:prstGeom prst="rect">
                <a:avLst/>
              </a:prstGeom>
              <a:blipFill rotWithShape="1">
                <a:blip r:embed="rId4"/>
                <a:stretch>
                  <a:fillRect l="-8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187624" y="42210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830°C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0082" y="5048087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Železný odlitek se ochladil o 830 °C.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Řešení </a:t>
            </a:r>
            <a:r>
              <a:rPr lang="cs-CZ" sz="3200" cap="none" dirty="0"/>
              <a:t>skupiny</a:t>
            </a:r>
            <a:r>
              <a:rPr lang="cs-CZ" sz="3200" dirty="0"/>
              <a:t> B: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2) Měděný hranol o hmotnosti 15 kg přijal 1380 kJ tepla. O kolik °C se </a:t>
            </a:r>
            <a:r>
              <a:rPr lang="cs-CZ" sz="2000" b="1" dirty="0" smtClean="0"/>
              <a:t>zvýšila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</a:t>
            </a:r>
            <a:r>
              <a:rPr lang="cs-CZ" sz="2000" b="1" dirty="0"/>
              <a:t>jeho teplota?</a:t>
            </a:r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2780928"/>
                <a:ext cx="2016224" cy="20891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m = 15 kg</a:t>
                </a:r>
                <a:endParaRPr lang="cs-CZ" sz="2000" dirty="0"/>
              </a:p>
              <a:p>
                <a:r>
                  <a:rPr lang="cs-CZ" sz="2000" b="1" dirty="0"/>
                  <a:t>Q = 1380 kJ</a:t>
                </a:r>
                <a:endParaRPr lang="cs-CZ" sz="2000" dirty="0"/>
              </a:p>
              <a:p>
                <a:r>
                  <a:rPr lang="cs-CZ" sz="2000" b="1" dirty="0"/>
                  <a:t>c = </a:t>
                </a:r>
                <a:r>
                  <a:rPr lang="cs-CZ" sz="2000" b="1" dirty="0" smtClean="0"/>
                  <a:t>0,383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𝐤𝐠</m:t>
                        </m:r>
                        <m:r>
                          <a:rPr lang="cs-CZ" sz="2000" b="1" i="0">
                            <a:latin typeface="Cambria Math"/>
                          </a:rPr>
                          <m:t>.°</m:t>
                        </m:r>
                        <m:r>
                          <a:rPr lang="cs-CZ" sz="2000" b="1" i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b="1" dirty="0"/>
                  <a:t> </a:t>
                </a:r>
                <a:endParaRPr lang="cs-CZ" sz="2000" dirty="0"/>
              </a:p>
              <a:p>
                <a:r>
                  <a:rPr lang="cs-CZ" sz="2000" b="1" baseline="-25000" dirty="0"/>
                  <a:t>∆</a:t>
                </a:r>
                <a:r>
                  <a:rPr lang="cs-CZ" sz="2000" b="1" dirty="0"/>
                  <a:t>t = </a:t>
                </a:r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780928"/>
                <a:ext cx="2016224" cy="2089162"/>
              </a:xfrm>
              <a:prstGeom prst="rect">
                <a:avLst/>
              </a:prstGeom>
              <a:blipFill rotWithShape="1">
                <a:blip r:embed="rId2"/>
                <a:stretch>
                  <a:fillRect l="-3333" t="-14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63888" y="2718278"/>
                <a:ext cx="1872208" cy="11217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Q = m . c . </a:t>
                </a:r>
                <a:r>
                  <a:rPr lang="cs-CZ" sz="2000" b="1" baseline="-25000" dirty="0"/>
                  <a:t>∆</a:t>
                </a:r>
                <a:r>
                  <a:rPr lang="cs-CZ" sz="2000" b="1" dirty="0"/>
                  <a:t>t</a:t>
                </a:r>
                <a:endParaRPr lang="cs-CZ" sz="2000" dirty="0"/>
              </a:p>
              <a:p>
                <a:r>
                  <a:rPr lang="cs-CZ" sz="2000" b="1" baseline="-25000" dirty="0"/>
                  <a:t>∆</a:t>
                </a:r>
                <a:r>
                  <a:rPr lang="cs-CZ" sz="2000" b="1" dirty="0"/>
                  <a:t>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𝐐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𝐦</m:t>
                        </m:r>
                        <m:r>
                          <a:rPr lang="cs-CZ" sz="2000" b="1" i="0">
                            <a:latin typeface="Cambria Math"/>
                          </a:rPr>
                          <m:t> . </m:t>
                        </m:r>
                        <m:r>
                          <a:rPr lang="cs-CZ" sz="2000" b="1" i="0">
                            <a:latin typeface="Cambria Math"/>
                          </a:rPr>
                          <m:t>𝐜</m:t>
                        </m:r>
                      </m:den>
                    </m:f>
                  </m:oMath>
                </a14:m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2718278"/>
                <a:ext cx="1872208" cy="1121717"/>
              </a:xfrm>
              <a:prstGeom prst="rect">
                <a:avLst/>
              </a:prstGeom>
              <a:blipFill rotWithShape="1">
                <a:blip r:embed="rId3"/>
                <a:stretch>
                  <a:fillRect l="-3583" t="-2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35896" y="3823673"/>
                <a:ext cx="1800200" cy="11762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baseline="-25000" dirty="0"/>
                  <a:t>∆</a:t>
                </a:r>
                <a:r>
                  <a:rPr lang="cs-CZ" sz="2000" b="1" dirty="0"/>
                  <a:t>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𝟏𝟑𝟖𝟎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𝟏𝟓</m:t>
                        </m:r>
                        <m:r>
                          <a:rPr lang="cs-CZ" sz="2000" b="1" i="0">
                            <a:latin typeface="Cambria Math"/>
                          </a:rPr>
                          <m:t> .  </m:t>
                        </m:r>
                        <m:r>
                          <a:rPr lang="cs-CZ" sz="2000" b="1" i="0">
                            <a:latin typeface="Cambria Math"/>
                          </a:rPr>
                          <m:t>𝟎</m:t>
                        </m:r>
                        <m:r>
                          <a:rPr lang="cs-CZ" sz="2000" b="1" i="0">
                            <a:latin typeface="Cambria Math"/>
                          </a:rPr>
                          <m:t>,</m:t>
                        </m:r>
                        <m:r>
                          <a:rPr lang="cs-CZ" sz="2000" b="1" i="0">
                            <a:latin typeface="Cambria Math"/>
                          </a:rPr>
                          <m:t>𝟑𝟖𝟑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b="1" baseline="-25000" dirty="0"/>
                  <a:t>∆</a:t>
                </a:r>
                <a:r>
                  <a:rPr lang="cs-CZ" sz="2000" b="1" dirty="0"/>
                  <a:t>t = 240,2</a:t>
                </a:r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3823673"/>
                <a:ext cx="1800200" cy="1176219"/>
              </a:xfrm>
              <a:prstGeom prst="rect">
                <a:avLst/>
              </a:prstGeom>
              <a:blipFill rotWithShape="1">
                <a:blip r:embed="rId4"/>
                <a:stretch>
                  <a:fillRect l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115616" y="4211727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240°C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80109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Teplota měděného hranolu se zvýšila o 240 °C.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Řešení </a:t>
            </a:r>
            <a:r>
              <a:rPr lang="cs-CZ" sz="3200" cap="none" dirty="0"/>
              <a:t>skupiny</a:t>
            </a:r>
            <a:r>
              <a:rPr lang="cs-CZ" sz="3200" dirty="0"/>
              <a:t> 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3) K zahřátí kovového tělesa o hmotnosti  5 kg z 25°C na 80°C je potřeba </a:t>
            </a:r>
            <a:r>
              <a:rPr lang="cs-CZ" sz="2000" b="1" dirty="0" smtClean="0"/>
              <a:t>dodat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</a:t>
            </a:r>
            <a:r>
              <a:rPr lang="cs-CZ" sz="2000" b="1" dirty="0"/>
              <a:t>123,2 kJ tepla. Určete, jaký kov jsme zahřívali.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564904"/>
            <a:ext cx="165618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m = 5 kg</a:t>
            </a:r>
            <a:endParaRPr lang="cs-CZ" sz="2000" dirty="0"/>
          </a:p>
          <a:p>
            <a:r>
              <a:rPr lang="cs-CZ" sz="2000" b="1" dirty="0"/>
              <a:t>t</a:t>
            </a:r>
            <a:r>
              <a:rPr lang="cs-CZ" sz="2000" b="1" baseline="-25000" dirty="0"/>
              <a:t>0</a:t>
            </a:r>
            <a:r>
              <a:rPr lang="cs-CZ" sz="2000" b="1" dirty="0"/>
              <a:t> = 25°C</a:t>
            </a:r>
            <a:endParaRPr lang="cs-CZ" sz="2000" dirty="0"/>
          </a:p>
          <a:p>
            <a:r>
              <a:rPr lang="cs-CZ" sz="2000" b="1" dirty="0"/>
              <a:t>t = 80°C</a:t>
            </a:r>
            <a:endParaRPr lang="cs-CZ" sz="2000" dirty="0"/>
          </a:p>
          <a:p>
            <a:r>
              <a:rPr lang="cs-CZ" sz="2000" b="1" dirty="0"/>
              <a:t>Q = 123,2 </a:t>
            </a:r>
            <a:r>
              <a:rPr lang="cs-CZ" sz="2000" b="1" dirty="0" smtClean="0"/>
              <a:t>kJ</a:t>
            </a:r>
          </a:p>
          <a:p>
            <a:endParaRPr lang="cs-CZ" sz="2000" dirty="0"/>
          </a:p>
          <a:p>
            <a:r>
              <a:rPr lang="cs-CZ" sz="2000" b="1" dirty="0"/>
              <a:t>c = </a:t>
            </a:r>
            <a:endParaRPr lang="cs-CZ" sz="2000" dirty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491880" y="2561878"/>
                <a:ext cx="2160240" cy="11616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Q = m . c . ( t – t</a:t>
                </a:r>
                <a:r>
                  <a:rPr lang="cs-CZ" sz="2000" b="1" baseline="-25000" dirty="0"/>
                  <a:t>0</a:t>
                </a:r>
                <a:r>
                  <a:rPr lang="cs-CZ" sz="2000" b="1" dirty="0"/>
                  <a:t> )</a:t>
                </a:r>
                <a:endParaRPr lang="cs-CZ" sz="2000" dirty="0"/>
              </a:p>
              <a:p>
                <a:r>
                  <a:rPr lang="cs-CZ" sz="2000" b="1" dirty="0"/>
                  <a:t>c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𝐐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𝐦</m:t>
                        </m:r>
                        <m:r>
                          <a:rPr lang="cs-CZ" sz="2000" b="1" i="0">
                            <a:latin typeface="Cambria Math"/>
                          </a:rPr>
                          <m:t> .  ( </m:t>
                        </m:r>
                        <m:r>
                          <a:rPr lang="cs-CZ" sz="2000" b="1" i="0">
                            <a:latin typeface="Cambria Math"/>
                          </a:rPr>
                          <m:t>𝐭</m:t>
                        </m:r>
                        <m:r>
                          <a:rPr lang="cs-CZ" sz="2000" b="1" i="0">
                            <a:latin typeface="Cambria Math"/>
                          </a:rPr>
                          <m:t> – </m:t>
                        </m:r>
                        <m:r>
                          <a:rPr lang="cs-CZ" sz="2000" b="1" i="0">
                            <a:latin typeface="Cambria Math"/>
                          </a:rPr>
                          <m:t>𝐭𝐨</m:t>
                        </m:r>
                        <m:r>
                          <a:rPr lang="cs-CZ" sz="2000" b="1" i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2561878"/>
                <a:ext cx="2160240" cy="1161600"/>
              </a:xfrm>
              <a:prstGeom prst="rect">
                <a:avLst/>
              </a:prstGeom>
              <a:blipFill rotWithShape="1">
                <a:blip r:embed="rId2"/>
                <a:stretch>
                  <a:fillRect l="-3107" t="-26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63888" y="3588517"/>
                <a:ext cx="2304256" cy="1192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c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𝟏𝟐𝟑</m:t>
                        </m:r>
                        <m:r>
                          <a:rPr lang="cs-CZ" sz="2000" b="1" i="0">
                            <a:latin typeface="Cambria Math"/>
                          </a:rPr>
                          <m:t>,</m:t>
                        </m:r>
                        <m:r>
                          <a:rPr lang="cs-CZ" sz="2000" b="1" i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𝟓</m:t>
                        </m:r>
                        <m:r>
                          <a:rPr lang="cs-CZ" sz="2000" b="1" i="0">
                            <a:latin typeface="Cambria Math"/>
                          </a:rPr>
                          <m:t> .  (</m:t>
                        </m:r>
                        <m:r>
                          <a:rPr lang="cs-CZ" sz="2000" b="1" i="0">
                            <a:latin typeface="Cambria Math"/>
                          </a:rPr>
                          <m:t>𝟖𝟎</m:t>
                        </m:r>
                        <m:r>
                          <a:rPr lang="cs-CZ" sz="2000" b="1" i="0">
                            <a:latin typeface="Cambria Math"/>
                          </a:rPr>
                          <m:t>−</m:t>
                        </m:r>
                        <m:r>
                          <a:rPr lang="cs-CZ" sz="2000" b="1" i="0">
                            <a:latin typeface="Cambria Math"/>
                          </a:rPr>
                          <m:t>𝟐𝟓</m:t>
                        </m:r>
                        <m:r>
                          <a:rPr lang="cs-CZ" sz="2000" b="1" i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b="1" dirty="0"/>
                  <a:t>c = 0,448</a:t>
                </a:r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3588517"/>
                <a:ext cx="2304256" cy="1192378"/>
              </a:xfrm>
              <a:prstGeom prst="rect">
                <a:avLst/>
              </a:prstGeom>
              <a:blipFill rotWithShape="1">
                <a:blip r:embed="rId3"/>
                <a:stretch>
                  <a:fillRect l="-29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99592" y="4005064"/>
                <a:ext cx="2736304" cy="581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FF0000"/>
                    </a:solidFill>
                  </a:rPr>
                  <a:t>0,448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𝐤𝐠</m:t>
                        </m:r>
                        <m:r>
                          <a:rPr lang="cs-CZ" sz="20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.°</m:t>
                        </m:r>
                        <m:r>
                          <a:rPr lang="cs-CZ" sz="20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    …    nikl</a:t>
                </a:r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4005064"/>
                <a:ext cx="2736304" cy="581057"/>
              </a:xfrm>
              <a:prstGeom prst="rect">
                <a:avLst/>
              </a:prstGeom>
              <a:blipFill rotWithShape="1">
                <a:blip r:embed="rId4"/>
                <a:stretch>
                  <a:fillRect l="-2455" b="-1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67544" y="5013176"/>
            <a:ext cx="4680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Zahřívali jsme těleso z niklu.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Řešení </a:t>
            </a:r>
            <a:r>
              <a:rPr lang="cs-CZ" sz="3200" cap="none" dirty="0"/>
              <a:t>skupiny</a:t>
            </a:r>
            <a:r>
              <a:rPr lang="cs-CZ" sz="3200" dirty="0"/>
              <a:t> B: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3) K zahřátí kovového tělesa o hmotnosti  3 kg z 15°C na 86°C je potřeba </a:t>
            </a:r>
            <a:r>
              <a:rPr lang="cs-CZ" sz="2000" b="1" dirty="0" smtClean="0"/>
              <a:t>dodat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190,848 </a:t>
            </a:r>
            <a:r>
              <a:rPr lang="cs-CZ" sz="2000" b="1" dirty="0"/>
              <a:t>kJ tepla. Určete, jaký kov jsme zahřívali.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564904"/>
            <a:ext cx="18002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m = 3 kg</a:t>
            </a:r>
            <a:endParaRPr lang="cs-CZ" sz="2000" dirty="0"/>
          </a:p>
          <a:p>
            <a:r>
              <a:rPr lang="cs-CZ" sz="2000" b="1" dirty="0"/>
              <a:t>t</a:t>
            </a:r>
            <a:r>
              <a:rPr lang="cs-CZ" sz="2000" b="1" baseline="-25000" dirty="0"/>
              <a:t>0</a:t>
            </a:r>
            <a:r>
              <a:rPr lang="cs-CZ" sz="2000" b="1" dirty="0"/>
              <a:t> = 15°C</a:t>
            </a:r>
            <a:endParaRPr lang="cs-CZ" sz="2000" dirty="0"/>
          </a:p>
          <a:p>
            <a:r>
              <a:rPr lang="cs-CZ" sz="2000" b="1" dirty="0"/>
              <a:t>t = 86°C</a:t>
            </a:r>
            <a:endParaRPr lang="cs-CZ" sz="2000" dirty="0"/>
          </a:p>
          <a:p>
            <a:r>
              <a:rPr lang="cs-CZ" sz="2000" b="1" dirty="0"/>
              <a:t>Q = </a:t>
            </a:r>
            <a:r>
              <a:rPr lang="cs-CZ" sz="2000" b="1" dirty="0" smtClean="0"/>
              <a:t>190,848 kJ</a:t>
            </a:r>
          </a:p>
          <a:p>
            <a:endParaRPr lang="cs-CZ" sz="2000" dirty="0"/>
          </a:p>
          <a:p>
            <a:r>
              <a:rPr lang="cs-CZ" sz="2000" b="1" dirty="0"/>
              <a:t>c = </a:t>
            </a:r>
            <a:endParaRPr lang="cs-CZ" sz="2000" dirty="0"/>
          </a:p>
          <a:p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75856" y="2636912"/>
                <a:ext cx="2448272" cy="10822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/>
                  <a:t>Q = m . c . ( t – t</a:t>
                </a:r>
                <a:r>
                  <a:rPr lang="cs-CZ" b="1" baseline="-25000" dirty="0"/>
                  <a:t>0</a:t>
                </a:r>
                <a:r>
                  <a:rPr lang="cs-CZ" b="1" dirty="0"/>
                  <a:t> )</a:t>
                </a:r>
                <a:endParaRPr lang="cs-CZ" dirty="0"/>
              </a:p>
              <a:p>
                <a:r>
                  <a:rPr lang="cs-CZ" b="1" dirty="0"/>
                  <a:t>c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>
                            <a:latin typeface="Cambria Math"/>
                          </a:rPr>
                          <m:t>𝐐</m:t>
                        </m:r>
                      </m:num>
                      <m:den>
                        <m:r>
                          <a:rPr lang="cs-CZ" b="1" i="0">
                            <a:latin typeface="Cambria Math"/>
                          </a:rPr>
                          <m:t>𝐦</m:t>
                        </m:r>
                        <m:r>
                          <a:rPr lang="cs-CZ" b="1" i="0">
                            <a:latin typeface="Cambria Math"/>
                          </a:rPr>
                          <m:t> .  ( </m:t>
                        </m:r>
                        <m:r>
                          <a:rPr lang="cs-CZ" b="1" i="0">
                            <a:latin typeface="Cambria Math"/>
                          </a:rPr>
                          <m:t>𝐭</m:t>
                        </m:r>
                        <m:r>
                          <a:rPr lang="cs-CZ" b="1" i="0">
                            <a:latin typeface="Cambria Math"/>
                          </a:rPr>
                          <m:t> – </m:t>
                        </m:r>
                        <m:r>
                          <a:rPr lang="cs-CZ" b="1" i="0">
                            <a:latin typeface="Cambria Math"/>
                          </a:rPr>
                          <m:t>𝐭</m:t>
                        </m:r>
                        <m:r>
                          <a:rPr lang="cs-CZ" b="1" i="0" baseline="-25000">
                            <a:latin typeface="Cambria Math"/>
                          </a:rPr>
                          <m:t>∘</m:t>
                        </m:r>
                        <m:r>
                          <a:rPr lang="cs-CZ" b="1" i="0">
                            <a:latin typeface="Cambria Math"/>
                          </a:rPr>
                          <m:t> )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2636912"/>
                <a:ext cx="2448272" cy="1082284"/>
              </a:xfrm>
              <a:prstGeom prst="rect">
                <a:avLst/>
              </a:prstGeom>
              <a:blipFill rotWithShape="1">
                <a:blip r:embed="rId2"/>
                <a:stretch>
                  <a:fillRect l="-1990" t="-28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309392" y="3680876"/>
                <a:ext cx="1728192" cy="1192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c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𝟏𝟗𝟎</m:t>
                        </m:r>
                        <m:r>
                          <a:rPr lang="cs-CZ" sz="2000" b="1" i="0">
                            <a:latin typeface="Cambria Math"/>
                          </a:rPr>
                          <m:t>,</m:t>
                        </m:r>
                        <m:r>
                          <a:rPr lang="cs-CZ" sz="2000" b="1" i="0">
                            <a:latin typeface="Cambria Math"/>
                          </a:rPr>
                          <m:t>𝟖𝟒𝟖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𝟑</m:t>
                        </m:r>
                        <m:r>
                          <a:rPr lang="cs-CZ" sz="2000" b="1" i="0">
                            <a:latin typeface="Cambria Math"/>
                          </a:rPr>
                          <m:t> .  (</m:t>
                        </m:r>
                        <m:r>
                          <a:rPr lang="cs-CZ" sz="2000" b="1" i="0">
                            <a:latin typeface="Cambria Math"/>
                          </a:rPr>
                          <m:t>𝟖𝟔</m:t>
                        </m:r>
                        <m:r>
                          <a:rPr lang="cs-CZ" sz="2000" b="1" i="0">
                            <a:latin typeface="Cambria Math"/>
                          </a:rPr>
                          <m:t>−</m:t>
                        </m:r>
                        <m:r>
                          <a:rPr lang="cs-CZ" sz="2000" b="1" i="0">
                            <a:latin typeface="Cambria Math"/>
                          </a:rPr>
                          <m:t>𝟏𝟓</m:t>
                        </m:r>
                        <m:r>
                          <a:rPr lang="cs-CZ" sz="2000" b="1" i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b="1" dirty="0"/>
                  <a:t>c = 0,896</a:t>
                </a:r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9392" y="3680876"/>
                <a:ext cx="1728192" cy="1192378"/>
              </a:xfrm>
              <a:prstGeom prst="rect">
                <a:avLst/>
              </a:prstGeom>
              <a:blipFill rotWithShape="1">
                <a:blip r:embed="rId3"/>
                <a:stretch>
                  <a:fillRect l="-3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54832" y="3986536"/>
                <a:ext cx="2625824" cy="581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0,896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𝐤𝐠</m:t>
                        </m:r>
                        <m:r>
                          <a:rPr lang="cs-CZ" sz="20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.°</m:t>
                        </m:r>
                        <m:r>
                          <a:rPr lang="cs-CZ" sz="20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rgbClr val="FF0000"/>
                    </a:solidFill>
                  </a:rPr>
                  <a:t>    …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hliník</a:t>
                </a:r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4832" y="3986536"/>
                <a:ext cx="2625824" cy="581057"/>
              </a:xfrm>
              <a:prstGeom prst="rect">
                <a:avLst/>
              </a:prstGeom>
              <a:blipFill rotWithShape="1">
                <a:blip r:embed="rId4"/>
                <a:stretch>
                  <a:fillRect l="-2558" b="-1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67544" y="5013176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Zahřívali jsme těleso </a:t>
            </a:r>
            <a:r>
              <a:rPr lang="cs-CZ" sz="2000" b="1" dirty="0" smtClean="0"/>
              <a:t>z hliníku.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 </a:t>
            </a:r>
            <a:r>
              <a:rPr lang="cs-CZ" sz="3200" cap="none" dirty="0" smtClean="0"/>
              <a:t>skupiny</a:t>
            </a:r>
            <a:r>
              <a:rPr lang="cs-CZ" sz="3200" dirty="0" smtClean="0"/>
              <a:t> 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N) Jaké množství tepla se uvolní při vychladnutí 1 dm</a:t>
            </a:r>
            <a:r>
              <a:rPr lang="cs-CZ" sz="2000" b="1" baseline="30000" dirty="0"/>
              <a:t>3</a:t>
            </a:r>
            <a:r>
              <a:rPr lang="cs-CZ" sz="2000" b="1" dirty="0"/>
              <a:t> zinku z 30°C na 20°C?</a:t>
            </a:r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2348880"/>
                <a:ext cx="2448272" cy="20891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V = 1 dm</a:t>
                </a:r>
                <a:r>
                  <a:rPr lang="cs-CZ" sz="2000" b="1" baseline="30000" dirty="0"/>
                  <a:t>3</a:t>
                </a:r>
                <a:r>
                  <a:rPr lang="cs-CZ" sz="2000" b="1" dirty="0"/>
                  <a:t> = 0,001 m</a:t>
                </a:r>
                <a:r>
                  <a:rPr lang="cs-CZ" sz="2000" b="1" baseline="30000" dirty="0"/>
                  <a:t>3</a:t>
                </a:r>
                <a:endParaRPr lang="cs-CZ" sz="2000" dirty="0"/>
              </a:p>
              <a:p>
                <a:r>
                  <a:rPr lang="cs-CZ" sz="2000" b="1" dirty="0"/>
                  <a:t>c = 0,385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𝐤𝐠</m:t>
                        </m:r>
                        <m:r>
                          <a:rPr lang="cs-CZ" sz="2000" b="1" i="0">
                            <a:latin typeface="Cambria Math"/>
                          </a:rPr>
                          <m:t>.°</m:t>
                        </m:r>
                        <m:r>
                          <a:rPr lang="cs-CZ" sz="2000" b="1" i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b="1" dirty="0"/>
                  <a:t>t</a:t>
                </a:r>
                <a:r>
                  <a:rPr lang="cs-CZ" sz="2000" b="1" baseline="-25000" dirty="0"/>
                  <a:t>0</a:t>
                </a:r>
                <a:r>
                  <a:rPr lang="cs-CZ" sz="2000" b="1" dirty="0"/>
                  <a:t> = 30°C</a:t>
                </a:r>
                <a:endParaRPr lang="cs-CZ" sz="2000" dirty="0"/>
              </a:p>
              <a:p>
                <a:r>
                  <a:rPr lang="cs-CZ" sz="2000" b="1" dirty="0"/>
                  <a:t>t = 20°C</a:t>
                </a:r>
                <a:endParaRPr lang="cs-CZ" sz="2000" dirty="0"/>
              </a:p>
              <a:p>
                <a:r>
                  <a:rPr lang="cs-CZ" sz="2000" b="1" dirty="0"/>
                  <a:t>Q =</a:t>
                </a:r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348880"/>
                <a:ext cx="2448272" cy="2089162"/>
              </a:xfrm>
              <a:prstGeom prst="rect">
                <a:avLst/>
              </a:prstGeom>
              <a:blipFill rotWithShape="1">
                <a:blip r:embed="rId2"/>
                <a:stretch>
                  <a:fillRect l="-2743" t="-14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203848" y="2348880"/>
            <a:ext cx="20162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m = ρ . V</a:t>
            </a:r>
            <a:endParaRPr lang="cs-CZ" sz="2000" dirty="0"/>
          </a:p>
          <a:p>
            <a:r>
              <a:rPr lang="cs-CZ" sz="2000" b="1" dirty="0"/>
              <a:t>m = 7130 . 0,001</a:t>
            </a:r>
            <a:endParaRPr lang="cs-CZ" sz="2000" dirty="0"/>
          </a:p>
          <a:p>
            <a:r>
              <a:rPr lang="cs-CZ" sz="2000" b="1" dirty="0"/>
              <a:t>m = 7,13</a:t>
            </a:r>
            <a:endParaRPr lang="cs-CZ" sz="2000" dirty="0"/>
          </a:p>
          <a:p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86086" y="4206662"/>
                <a:ext cx="1656184" cy="8494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0070C0"/>
                    </a:solidFill>
                  </a:rPr>
                  <a:t>ρ = 7130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𝐤𝐠</m:t>
                        </m:r>
                      </m:num>
                      <m:den>
                        <m:r>
                          <a:rPr lang="cs-CZ" sz="20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𝐦𝟑</m:t>
                        </m:r>
                      </m:den>
                    </m:f>
                  </m:oMath>
                </a14:m>
                <a:endParaRPr lang="cs-CZ" sz="2000" dirty="0">
                  <a:solidFill>
                    <a:srgbClr val="0070C0"/>
                  </a:solidFill>
                </a:endParaRPr>
              </a:p>
              <a:p>
                <a:r>
                  <a:rPr lang="cs-CZ" sz="2000" b="1" dirty="0">
                    <a:solidFill>
                      <a:srgbClr val="0070C0"/>
                    </a:solidFill>
                  </a:rPr>
                  <a:t>m = 7,13 kg</a:t>
                </a:r>
                <a:endParaRPr lang="cs-CZ" sz="20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086" y="4206662"/>
                <a:ext cx="1656184" cy="849400"/>
              </a:xfrm>
              <a:prstGeom prst="rect">
                <a:avLst/>
              </a:prstGeom>
              <a:blipFill rotWithShape="1">
                <a:blip r:embed="rId3"/>
                <a:stretch>
                  <a:fillRect l="-3676" b="-12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796136" y="2348880"/>
            <a:ext cx="29523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Q = m . c . ( t – t</a:t>
            </a:r>
            <a:r>
              <a:rPr lang="cs-CZ" sz="2000" b="1" baseline="-25000" dirty="0"/>
              <a:t>0</a:t>
            </a:r>
            <a:r>
              <a:rPr lang="cs-CZ" sz="2000" b="1" dirty="0"/>
              <a:t> )</a:t>
            </a:r>
            <a:endParaRPr lang="cs-CZ" sz="2000" dirty="0"/>
          </a:p>
          <a:p>
            <a:r>
              <a:rPr lang="cs-CZ" sz="2000" b="1" dirty="0"/>
              <a:t>Q = 7,13 . 0,385 . (20 – 30)</a:t>
            </a:r>
            <a:endParaRPr lang="cs-CZ" sz="2000" dirty="0"/>
          </a:p>
          <a:p>
            <a:r>
              <a:rPr lang="cs-CZ" sz="2000" b="1" dirty="0"/>
              <a:t>Q = - 27,45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789040"/>
            <a:ext cx="11986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27,45 kJ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086" y="5517232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Uvolní se 27,45 kJ tepla.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Řešení </a:t>
            </a:r>
            <a:r>
              <a:rPr lang="cs-CZ" sz="3200" cap="none" dirty="0"/>
              <a:t>skupiny</a:t>
            </a:r>
            <a:r>
              <a:rPr lang="cs-CZ" sz="3200" dirty="0"/>
              <a:t> B: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N) Jaké množství tepla je třeba dodat k ohřátí 1 dm</a:t>
            </a:r>
            <a:r>
              <a:rPr lang="cs-CZ" sz="2000" b="1" baseline="30000" dirty="0"/>
              <a:t>3</a:t>
            </a:r>
            <a:r>
              <a:rPr lang="cs-CZ" sz="2000" b="1" dirty="0"/>
              <a:t> olova z 20°C na 30°C?</a:t>
            </a:r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2276872"/>
                <a:ext cx="2664296" cy="21199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V = 1 dm</a:t>
                </a:r>
                <a:r>
                  <a:rPr lang="cs-CZ" sz="2000" b="1" baseline="30000" dirty="0"/>
                  <a:t>3</a:t>
                </a:r>
                <a:r>
                  <a:rPr lang="cs-CZ" sz="2000" b="1" dirty="0"/>
                  <a:t> = 0,001 m</a:t>
                </a:r>
                <a:r>
                  <a:rPr lang="cs-CZ" sz="2000" b="1" baseline="30000" dirty="0"/>
                  <a:t>3</a:t>
                </a:r>
                <a:endParaRPr lang="cs-CZ" sz="2000" dirty="0"/>
              </a:p>
              <a:p>
                <a:r>
                  <a:rPr lang="cs-CZ" sz="2000" b="1" dirty="0"/>
                  <a:t>c = 0,129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𝐤𝐠</m:t>
                        </m:r>
                        <m:r>
                          <a:rPr lang="cs-CZ" sz="2000" b="1" i="0">
                            <a:latin typeface="Cambria Math"/>
                          </a:rPr>
                          <m:t>.°</m:t>
                        </m:r>
                        <m:r>
                          <a:rPr lang="cs-CZ" sz="2000" b="1" i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b="1" dirty="0"/>
                  <a:t>t</a:t>
                </a:r>
                <a:r>
                  <a:rPr lang="cs-CZ" sz="2000" b="1" baseline="-25000" dirty="0"/>
                  <a:t>0</a:t>
                </a:r>
                <a:r>
                  <a:rPr lang="cs-CZ" sz="2000" b="1" dirty="0"/>
                  <a:t> = 20°C</a:t>
                </a:r>
                <a:endParaRPr lang="cs-CZ" sz="2000" dirty="0"/>
              </a:p>
              <a:p>
                <a:r>
                  <a:rPr lang="cs-CZ" sz="2000" b="1" dirty="0"/>
                  <a:t>t = 30°C</a:t>
                </a:r>
                <a:endParaRPr lang="cs-CZ" sz="2000" dirty="0"/>
              </a:p>
              <a:p>
                <a:r>
                  <a:rPr lang="cs-CZ" sz="2000" b="1" dirty="0"/>
                  <a:t>Q =</a:t>
                </a:r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276872"/>
                <a:ext cx="2664296" cy="2119939"/>
              </a:xfrm>
              <a:prstGeom prst="rect">
                <a:avLst/>
              </a:prstGeom>
              <a:blipFill rotWithShape="1">
                <a:blip r:embed="rId2"/>
                <a:stretch>
                  <a:fillRect l="-2288" t="-14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707904" y="2276872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m = ρ . V</a:t>
            </a:r>
            <a:endParaRPr lang="cs-CZ" sz="2000" dirty="0"/>
          </a:p>
          <a:p>
            <a:r>
              <a:rPr lang="cs-CZ" sz="2000" b="1" dirty="0"/>
              <a:t>m = 11300 . 0,001</a:t>
            </a:r>
            <a:endParaRPr lang="cs-CZ" sz="2000" dirty="0"/>
          </a:p>
          <a:p>
            <a:r>
              <a:rPr lang="cs-CZ" sz="2000" b="1" dirty="0"/>
              <a:t>m = 11,3</a:t>
            </a:r>
            <a:endParaRPr lang="cs-CZ" sz="2000" dirty="0"/>
          </a:p>
          <a:p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1560" y="4077072"/>
                <a:ext cx="1800200" cy="11571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0070C0"/>
                    </a:solidFill>
                  </a:rPr>
                  <a:t>ρ = 11300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𝐤𝐠</m:t>
                        </m:r>
                      </m:num>
                      <m:den>
                        <m:r>
                          <a:rPr lang="cs-CZ" sz="20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𝐦𝟑</m:t>
                        </m:r>
                      </m:den>
                    </m:f>
                  </m:oMath>
                </a14:m>
                <a:endParaRPr lang="cs-CZ" sz="2000" dirty="0">
                  <a:solidFill>
                    <a:srgbClr val="0070C0"/>
                  </a:solidFill>
                </a:endParaRPr>
              </a:p>
              <a:p>
                <a:r>
                  <a:rPr lang="cs-CZ" sz="2000" b="1" dirty="0">
                    <a:solidFill>
                      <a:srgbClr val="0070C0"/>
                    </a:solidFill>
                  </a:rPr>
                  <a:t>m = 11,3 kg</a:t>
                </a:r>
                <a:endParaRPr lang="cs-CZ" sz="2000" dirty="0">
                  <a:solidFill>
                    <a:srgbClr val="0070C0"/>
                  </a:solidFill>
                </a:endParaRPr>
              </a:p>
              <a:p>
                <a:endParaRPr lang="cs-CZ" sz="20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077072"/>
                <a:ext cx="1800200" cy="1157176"/>
              </a:xfrm>
              <a:prstGeom prst="rect">
                <a:avLst/>
              </a:prstGeom>
              <a:blipFill rotWithShape="1">
                <a:blip r:embed="rId3"/>
                <a:stretch>
                  <a:fillRect l="-33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940152" y="2276871"/>
            <a:ext cx="30963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Q = m . c . ( t – t</a:t>
            </a:r>
            <a:r>
              <a:rPr lang="cs-CZ" sz="2000" b="1" baseline="-25000" dirty="0"/>
              <a:t>0</a:t>
            </a:r>
            <a:r>
              <a:rPr lang="cs-CZ" sz="2000" b="1" dirty="0"/>
              <a:t> )</a:t>
            </a:r>
            <a:endParaRPr lang="cs-CZ" sz="2000" dirty="0"/>
          </a:p>
          <a:p>
            <a:r>
              <a:rPr lang="cs-CZ" sz="2000" b="1" dirty="0"/>
              <a:t>Q = 11,3 . 0,129 . (30 – 20)</a:t>
            </a:r>
            <a:endParaRPr lang="cs-CZ" sz="2000" dirty="0"/>
          </a:p>
          <a:p>
            <a:r>
              <a:rPr lang="cs-CZ" sz="2000" b="1" dirty="0"/>
              <a:t>Q = 14,577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54138" y="3680385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14,577 kJ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802" y="5234248"/>
            <a:ext cx="4320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Uvolní se </a:t>
            </a:r>
            <a:r>
              <a:rPr lang="cs-CZ" sz="2000" b="1" dirty="0" smtClean="0"/>
              <a:t>14,577 </a:t>
            </a:r>
            <a:r>
              <a:rPr lang="cs-CZ" sz="2000" b="1" dirty="0"/>
              <a:t>kJ tepla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</TotalTime>
  <Words>880</Words>
  <Application>Microsoft Office PowerPoint</Application>
  <PresentationFormat>Předvádění na obrazovce (4:3)</PresentationFormat>
  <Paragraphs>165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Zadání:</vt:lpstr>
      <vt:lpstr>Řešení skupiny A:</vt:lpstr>
      <vt:lpstr>Řešení skupiny B:</vt:lpstr>
      <vt:lpstr>Řešení skupiny A:</vt:lpstr>
      <vt:lpstr>Řešení skupiny B:</vt:lpstr>
      <vt:lpstr>Řešení skupiny A:</vt:lpstr>
      <vt:lpstr>Řešení skupiny B:</vt:lpstr>
      <vt:lpstr>Řešení skupiny A:</vt:lpstr>
      <vt:lpstr>Řešení skupiny B: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32</cp:revision>
  <dcterms:created xsi:type="dcterms:W3CDTF">2012-10-04T17:02:39Z</dcterms:created>
  <dcterms:modified xsi:type="dcterms:W3CDTF">2013-03-09T16:46:12Z</dcterms:modified>
</cp:coreProperties>
</file>