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260376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VY_32_INOVACE_368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Tání a tuhnutí.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slouží k výkladu učiva – Tání a tuhnutí.  Přehledně žáky seznámí s danou problematikou. V závěru si žáci ověří své znalosti a práci s tabulkami na 2 </a:t>
                      </a:r>
                      <a:r>
                        <a:rPr lang="cs-CZ" sz="1400" b="1" smtClean="0"/>
                        <a:t>příkladech.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24. 11. 2012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26. 11.</a:t>
                      </a:r>
                      <a:r>
                        <a:rPr lang="cs-CZ" sz="1400" b="1" baseline="0" dirty="0" smtClean="0"/>
                        <a:t> </a:t>
                      </a:r>
                      <a:r>
                        <a:rPr lang="cs-CZ" sz="1400" b="1" baseline="0" smtClean="0"/>
                        <a:t>2012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420888"/>
            <a:ext cx="8229600" cy="1143000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Tání a tuhnutí</a:t>
            </a:r>
            <a:endParaRPr lang="cs-CZ" sz="8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92500" lnSpcReduction="20000"/>
          </a:bodyPr>
          <a:lstStyle/>
          <a:p>
            <a:r>
              <a:rPr lang="cs-CZ" b="1" u="sng" dirty="0"/>
              <a:t>tání </a:t>
            </a:r>
            <a:r>
              <a:rPr lang="cs-CZ" b="1" dirty="0"/>
              <a:t>= přechod pevné látky na kapalnou při teplotě tání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závisí </a:t>
            </a:r>
            <a:r>
              <a:rPr lang="cs-CZ" b="1" dirty="0"/>
              <a:t>na typu látky a tlaku</a:t>
            </a:r>
            <a:endParaRPr lang="cs-CZ" dirty="0"/>
          </a:p>
          <a:p>
            <a:r>
              <a:rPr lang="cs-CZ" b="1" u="sng" dirty="0"/>
              <a:t>tuhnutí</a:t>
            </a:r>
            <a:r>
              <a:rPr lang="cs-CZ" b="1" dirty="0"/>
              <a:t> = přechod kapalné látky na pevnou při teplotě </a:t>
            </a:r>
            <a:r>
              <a:rPr lang="cs-CZ" b="1" dirty="0" smtClean="0"/>
              <a:t>tuhnutí</a:t>
            </a:r>
            <a:endParaRPr lang="cs-CZ" b="1" dirty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b="1" dirty="0"/>
              <a:t>závisí na typu látky a tlaku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r>
              <a:rPr lang="cs-CZ" b="1" dirty="0"/>
              <a:t>tání a tuhnutí u stejné krystalické látky probíhá při stejné teplotě</a:t>
            </a:r>
            <a:endParaRPr lang="cs-CZ" dirty="0"/>
          </a:p>
          <a:p>
            <a:r>
              <a:rPr lang="cs-CZ" b="1" dirty="0"/>
              <a:t>tání a tuhnutí stejné amorfní látky probíhá v určitém teplotním rozmezí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/>
              <a:t>Skupenské teplo tání</a:t>
            </a:r>
            <a:r>
              <a:rPr lang="cs-CZ" sz="3200" b="1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= teplo potřebné pouze k procesu </a:t>
            </a:r>
            <a:r>
              <a:rPr lang="cs-CZ" sz="2800" b="1" dirty="0" smtClean="0"/>
              <a:t>tání</a:t>
            </a:r>
            <a:endParaRPr lang="cs-CZ" sz="2800" dirty="0"/>
          </a:p>
          <a:p>
            <a:pPr marL="0" indent="0">
              <a:buNone/>
            </a:pPr>
            <a:r>
              <a:rPr lang="cs-CZ" sz="2800" b="1" dirty="0" smtClean="0"/>
              <a:t>     </a:t>
            </a:r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t</a:t>
            </a:r>
            <a:r>
              <a:rPr lang="cs-CZ" sz="2800" b="1" dirty="0" smtClean="0"/>
              <a:t> = m . </a:t>
            </a:r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t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b="1" dirty="0"/>
              <a:t> </a:t>
            </a:r>
            <a:endParaRPr lang="cs-CZ" sz="2800" dirty="0"/>
          </a:p>
          <a:p>
            <a:r>
              <a:rPr lang="cs-CZ" sz="2800" b="1" u="sng" dirty="0"/>
              <a:t>měrné skupenské teplo tání (</a:t>
            </a:r>
            <a:r>
              <a:rPr lang="cs-CZ" sz="2800" b="1" u="sng" dirty="0" err="1"/>
              <a:t>l</a:t>
            </a:r>
            <a:r>
              <a:rPr lang="cs-CZ" sz="2800" b="1" u="sng" baseline="-25000" dirty="0" err="1"/>
              <a:t>t</a:t>
            </a:r>
            <a:r>
              <a:rPr lang="cs-CZ" sz="2800" b="1" u="sng" dirty="0"/>
              <a:t>) </a:t>
            </a:r>
            <a:r>
              <a:rPr lang="cs-CZ" sz="2800" b="1" dirty="0"/>
              <a:t>= skupenské teplo tání tělesa o hmotnosti 1 kg</a:t>
            </a:r>
            <a:endParaRPr lang="cs-CZ" sz="2800" dirty="0"/>
          </a:p>
          <a:p>
            <a:pPr marL="0" indent="0">
              <a:buNone/>
            </a:pPr>
            <a:r>
              <a:rPr lang="cs-CZ" sz="3000" dirty="0" smtClean="0"/>
              <a:t>    </a:t>
            </a:r>
            <a:r>
              <a:rPr lang="cs-CZ" sz="2800" b="1" dirty="0" smtClean="0"/>
              <a:t>hodnoty vybraných látek viz. tabulky</a:t>
            </a:r>
          </a:p>
          <a:p>
            <a:pPr marL="0" indent="0">
              <a:buNone/>
            </a:pPr>
            <a:endParaRPr lang="cs-CZ" sz="2800" b="1" dirty="0"/>
          </a:p>
        </p:txBody>
      </p:sp>
      <p:sp>
        <p:nvSpPr>
          <p:cNvPr id="4" name="Obdélník 3"/>
          <p:cNvSpPr/>
          <p:nvPr/>
        </p:nvSpPr>
        <p:spPr>
          <a:xfrm>
            <a:off x="757274" y="2077390"/>
            <a:ext cx="1728192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příklad 1: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Vypočítej množství tepla, které musíme dodat 20 kg mědi zahřáté na teplotu tání, aby se roztavila.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39552" y="2132856"/>
                <a:ext cx="1944216" cy="20690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m = </a:t>
                </a:r>
                <a:r>
                  <a:rPr lang="cs-CZ" sz="2800" b="1" dirty="0"/>
                  <a:t>20 kg</a:t>
                </a:r>
              </a:p>
              <a:p>
                <a:r>
                  <a:rPr lang="cs-CZ" sz="2800" b="1" dirty="0" err="1"/>
                  <a:t>l</a:t>
                </a:r>
                <a:r>
                  <a:rPr lang="cs-CZ" sz="2800" b="1" baseline="-25000" dirty="0" err="1"/>
                  <a:t>t</a:t>
                </a:r>
                <a:r>
                  <a:rPr lang="cs-CZ" sz="2800" b="1" dirty="0"/>
                  <a:t> = 204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>
                            <a:latin typeface="Cambria Math"/>
                          </a:rPr>
                          <m:t>𝐤𝐉</m:t>
                        </m:r>
                      </m:num>
                      <m:den>
                        <m:r>
                          <a:rPr lang="cs-CZ" sz="2800" b="1">
                            <a:latin typeface="Cambria Math"/>
                          </a:rPr>
                          <m:t>𝐤𝐠</m:t>
                        </m:r>
                      </m:den>
                    </m:f>
                  </m:oMath>
                </a14:m>
                <a:endParaRPr lang="cs-CZ" sz="2800" b="1" dirty="0"/>
              </a:p>
              <a:p>
                <a:r>
                  <a:rPr lang="cs-CZ" sz="2800" b="1" dirty="0" err="1"/>
                  <a:t>L</a:t>
                </a:r>
                <a:r>
                  <a:rPr lang="cs-CZ" sz="2800" b="1" baseline="-25000" dirty="0" err="1"/>
                  <a:t>t</a:t>
                </a:r>
                <a:r>
                  <a:rPr lang="cs-CZ" sz="2800" b="1" dirty="0"/>
                  <a:t> = </a:t>
                </a:r>
              </a:p>
              <a:p>
                <a:r>
                  <a:rPr lang="cs-CZ" sz="2800" b="1" dirty="0" smtClean="0"/>
                  <a:t> </a:t>
                </a:r>
                <a:endParaRPr lang="cs-CZ" sz="2800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132856"/>
                <a:ext cx="1944216" cy="2069093"/>
              </a:xfrm>
              <a:prstGeom prst="rect">
                <a:avLst/>
              </a:prstGeom>
              <a:blipFill rotWithShape="1">
                <a:blip r:embed="rId2"/>
                <a:stretch>
                  <a:fillRect l="-6604" t="-2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3491880" y="2149435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baseline="-25000" dirty="0" err="1"/>
              <a:t>t</a:t>
            </a:r>
            <a:r>
              <a:rPr lang="cs-CZ" sz="2800" b="1" dirty="0"/>
              <a:t> = m . </a:t>
            </a:r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t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00330" y="2700503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t</a:t>
            </a:r>
            <a:r>
              <a:rPr lang="cs-CZ" sz="2800" b="1" dirty="0" smtClean="0"/>
              <a:t> = 20 . 204</a:t>
            </a:r>
          </a:p>
          <a:p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t</a:t>
            </a:r>
            <a:r>
              <a:rPr lang="cs-CZ" sz="2800" b="1" baseline="-25000" dirty="0" smtClean="0"/>
              <a:t> </a:t>
            </a:r>
            <a:r>
              <a:rPr lang="cs-CZ" sz="2800" b="1" dirty="0" smtClean="0"/>
              <a:t> = 4080 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84383" y="3284984"/>
            <a:ext cx="1548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4080 kJ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9552" y="4201949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 roztavení mědi bude zapotřebí dodat 4080 kJ tepla.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příklad 2: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Kolik tepla musíme dodat na roztavení 5 g zlata o teplotě 22 °C?</a:t>
            </a:r>
            <a:endParaRPr lang="cs-CZ" sz="2800" b="1" dirty="0"/>
          </a:p>
          <a:p>
            <a:pPr marL="0" indent="0">
              <a:buNone/>
            </a:pP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11560" y="2204864"/>
                <a:ext cx="2592288" cy="31840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m = 5 g</a:t>
                </a:r>
              </a:p>
              <a:p>
                <a:r>
                  <a:rPr lang="cs-CZ" sz="2800" b="1" dirty="0" smtClean="0"/>
                  <a:t>t</a:t>
                </a:r>
                <a:r>
                  <a:rPr lang="cs-CZ" sz="2800" b="1" baseline="-25000" dirty="0" smtClean="0"/>
                  <a:t>0</a:t>
                </a:r>
                <a:r>
                  <a:rPr lang="cs-CZ" sz="2800" b="1" dirty="0" smtClean="0"/>
                  <a:t> = 22 °C</a:t>
                </a:r>
              </a:p>
              <a:p>
                <a:r>
                  <a:rPr lang="cs-CZ" sz="2800" b="1" dirty="0" err="1" smtClean="0"/>
                  <a:t>t</a:t>
                </a:r>
                <a:r>
                  <a:rPr lang="cs-CZ" sz="2800" b="1" baseline="-25000" dirty="0" err="1" smtClean="0"/>
                  <a:t>t</a:t>
                </a:r>
                <a:r>
                  <a:rPr lang="cs-CZ" sz="2800" b="1" dirty="0" smtClean="0"/>
                  <a:t> = 1060 °C</a:t>
                </a:r>
              </a:p>
              <a:p>
                <a:r>
                  <a:rPr lang="cs-CZ" sz="2800" b="1" dirty="0" err="1" smtClean="0"/>
                  <a:t>l</a:t>
                </a:r>
                <a:r>
                  <a:rPr lang="cs-CZ" sz="2800" b="1" baseline="-25000" dirty="0" err="1" smtClean="0"/>
                  <a:t>t</a:t>
                </a:r>
                <a:r>
                  <a:rPr lang="cs-CZ" sz="2800" b="1" dirty="0" smtClean="0"/>
                  <a:t> = 64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>
                            <a:latin typeface="Cambria Math"/>
                          </a:rPr>
                          <m:t>𝐤𝐉</m:t>
                        </m:r>
                      </m:num>
                      <m:den>
                        <m:r>
                          <a:rPr lang="cs-CZ" sz="2800" b="1">
                            <a:latin typeface="Cambria Math"/>
                          </a:rPr>
                          <m:t>𝐤𝐠</m:t>
                        </m:r>
                      </m:den>
                    </m:f>
                  </m:oMath>
                </a14:m>
                <a:endParaRPr lang="cs-CZ" sz="2800" b="1" dirty="0" smtClean="0"/>
              </a:p>
              <a:p>
                <a:r>
                  <a:rPr lang="cs-CZ" sz="2800" b="1" dirty="0" smtClean="0"/>
                  <a:t>c = 0,129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>
                            <a:latin typeface="Cambria Math"/>
                          </a:rPr>
                          <m:t>𝐤𝐉</m:t>
                        </m:r>
                      </m:num>
                      <m:den>
                        <m:r>
                          <a:rPr lang="cs-CZ" sz="2800" b="1" i="0">
                            <a:latin typeface="Cambria Math"/>
                          </a:rPr>
                          <m:t>𝐤𝐠</m:t>
                        </m:r>
                        <m:r>
                          <a:rPr lang="cs-CZ" sz="2800" b="1" i="0">
                            <a:latin typeface="Cambria Math"/>
                          </a:rPr>
                          <m:t>.°</m:t>
                        </m:r>
                        <m:r>
                          <a:rPr lang="cs-CZ" sz="2800" b="1" i="0">
                            <a:latin typeface="Cambria Math"/>
                          </a:rPr>
                          <m:t>𝐂</m:t>
                        </m:r>
                      </m:den>
                    </m:f>
                  </m:oMath>
                </a14:m>
                <a:endParaRPr lang="cs-CZ" sz="2800" b="1" dirty="0" smtClean="0"/>
              </a:p>
              <a:p>
                <a:r>
                  <a:rPr lang="cs-CZ" sz="2800" b="1" dirty="0" smtClean="0"/>
                  <a:t>Q =</a:t>
                </a:r>
                <a:endParaRPr lang="cs-CZ" sz="2800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204864"/>
                <a:ext cx="2592288" cy="3184077"/>
              </a:xfrm>
              <a:prstGeom prst="rect">
                <a:avLst/>
              </a:prstGeom>
              <a:blipFill rotWithShape="1">
                <a:blip r:embed="rId2"/>
                <a:stretch>
                  <a:fillRect l="-4695" t="-1724" b="-45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4067944" y="2226086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Q = Q</a:t>
            </a:r>
            <a:r>
              <a:rPr lang="cs-CZ" sz="2800" b="1" baseline="-25000" dirty="0" smtClean="0"/>
              <a:t>1</a:t>
            </a:r>
            <a:r>
              <a:rPr lang="cs-CZ" sz="2800" b="1" dirty="0" smtClean="0"/>
              <a:t> + </a:t>
            </a:r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t</a:t>
            </a:r>
            <a:endParaRPr lang="cs-CZ" sz="2800" b="1" baseline="-25000" dirty="0" smtClean="0"/>
          </a:p>
          <a:p>
            <a:r>
              <a:rPr lang="cs-CZ" sz="2800" b="1" dirty="0" smtClean="0"/>
              <a:t>Q = </a:t>
            </a:r>
            <a:r>
              <a:rPr lang="cs-CZ" sz="2800" b="1" dirty="0"/>
              <a:t>m . c . ( </a:t>
            </a:r>
            <a:r>
              <a:rPr lang="cs-CZ" sz="2800" b="1" dirty="0" err="1" smtClean="0"/>
              <a:t>t</a:t>
            </a:r>
            <a:r>
              <a:rPr lang="cs-CZ" sz="2800" b="1" baseline="-25000" dirty="0" err="1" smtClean="0"/>
              <a:t>t</a:t>
            </a:r>
            <a:r>
              <a:rPr lang="cs-CZ" sz="2800" b="1" dirty="0" smtClean="0"/>
              <a:t> </a:t>
            </a:r>
            <a:r>
              <a:rPr lang="cs-CZ" sz="2800" b="1" dirty="0"/>
              <a:t>– t</a:t>
            </a:r>
            <a:r>
              <a:rPr lang="cs-CZ" sz="2800" b="1" baseline="-25000" dirty="0"/>
              <a:t>0</a:t>
            </a:r>
            <a:r>
              <a:rPr lang="cs-CZ" sz="2800" b="1" dirty="0"/>
              <a:t> </a:t>
            </a:r>
            <a:r>
              <a:rPr lang="cs-CZ" sz="2800" b="1" dirty="0" smtClean="0"/>
              <a:t>) + </a:t>
            </a:r>
            <a:r>
              <a:rPr lang="cs-CZ" sz="2800" b="1" dirty="0"/>
              <a:t>m . </a:t>
            </a:r>
            <a:r>
              <a:rPr lang="cs-CZ" sz="2800" b="1" dirty="0" err="1" smtClean="0"/>
              <a:t>l</a:t>
            </a:r>
            <a:r>
              <a:rPr lang="cs-CZ" sz="2800" b="1" baseline="-25000" dirty="0" err="1" smtClean="0"/>
              <a:t>t</a:t>
            </a:r>
            <a:r>
              <a:rPr lang="cs-CZ" sz="2800" b="1" dirty="0" smtClean="0"/>
              <a:t>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223366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= 0,005 kg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99792" y="3356992"/>
            <a:ext cx="633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Q = 0,005 . 0,129 . (1060 – 22) + 0,005 . 64</a:t>
            </a:r>
          </a:p>
          <a:p>
            <a:r>
              <a:rPr lang="cs-CZ" sz="2800" b="1" dirty="0" smtClean="0"/>
              <a:t>Q = 0,98951 kJ = 989,51 J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03648" y="4842873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FF0000"/>
                </a:solidFill>
              </a:rPr>
              <a:t>989,51 </a:t>
            </a:r>
            <a:r>
              <a:rPr lang="cs-CZ" sz="2800" b="1" dirty="0" smtClean="0">
                <a:solidFill>
                  <a:srgbClr val="FF0000"/>
                </a:solidFill>
              </a:rPr>
              <a:t>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5388941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Na roztavení 5 g zlata o teplotě 22 °C je zapotřebí </a:t>
            </a:r>
            <a:r>
              <a:rPr lang="cs-CZ" sz="2800" b="1" dirty="0" smtClean="0"/>
              <a:t>98</a:t>
            </a:r>
            <a:r>
              <a:rPr lang="cs-CZ" sz="2800" b="1" dirty="0" smtClean="0"/>
              <a:t>9,51 </a:t>
            </a:r>
            <a:r>
              <a:rPr lang="cs-CZ" sz="2800" b="1" dirty="0" smtClean="0"/>
              <a:t>J tepla.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Motiv systému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343</Words>
  <Application>Microsoft Office PowerPoint</Application>
  <PresentationFormat>Předvádění na obrazovce (4:3)</PresentationFormat>
  <Paragraphs>71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Tání a tuhnutí</vt:lpstr>
      <vt:lpstr>Prezentace aplikace PowerPoint</vt:lpstr>
      <vt:lpstr>Skupenské teplo tání </vt:lpstr>
      <vt:lpstr>příklad 1:</vt:lpstr>
      <vt:lpstr>příklad 2: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FYZIKA</cp:lastModifiedBy>
  <cp:revision>26</cp:revision>
  <dcterms:created xsi:type="dcterms:W3CDTF">2012-10-04T17:02:39Z</dcterms:created>
  <dcterms:modified xsi:type="dcterms:W3CDTF">2014-09-06T13:08:31Z</dcterms:modified>
</cp:coreProperties>
</file>