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113927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VY_32_INOVACE_369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Vypařování, var, kapalnění.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slouží k výkladu a procvičení učiva – Vypařování, var, kapalnění. V závěru si žáci ověří své znalosti a práci s tabulkami na 2 příkladech.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2. 12. 2012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6. </a:t>
                      </a:r>
                      <a:r>
                        <a:rPr lang="cs-CZ" sz="1400" b="1" smtClean="0"/>
                        <a:t>12. </a:t>
                      </a:r>
                      <a:r>
                        <a:rPr lang="cs-CZ" sz="1400" b="1" dirty="0" smtClean="0"/>
                        <a:t>2012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3154362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Vypařování, var, kapalnění</a:t>
            </a:r>
            <a:endParaRPr lang="cs-CZ" sz="8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Vypařování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= změna kapaliny na plyn</a:t>
            </a:r>
            <a:endParaRPr lang="cs-CZ" dirty="0"/>
          </a:p>
          <a:p>
            <a:pPr lvl="0"/>
            <a:r>
              <a:rPr lang="cs-CZ" b="1" dirty="0"/>
              <a:t>probíhá za každé teploty</a:t>
            </a:r>
            <a:endParaRPr lang="cs-CZ" dirty="0"/>
          </a:p>
          <a:p>
            <a:pPr lvl="0"/>
            <a:r>
              <a:rPr lang="cs-CZ" b="1" dirty="0"/>
              <a:t>probíhá na volném povrchu kapaliny (čím je povrch větší, tím je vypařování rychlejší)</a:t>
            </a:r>
            <a:endParaRPr lang="cs-CZ" dirty="0"/>
          </a:p>
          <a:p>
            <a:pPr lvl="0"/>
            <a:r>
              <a:rPr lang="cs-CZ" b="1" dirty="0"/>
              <a:t>probíhá rychleji za vyšší teploty a při odvodu vzniklých par</a:t>
            </a:r>
            <a:endParaRPr lang="cs-CZ" dirty="0"/>
          </a:p>
          <a:p>
            <a:pPr lvl="0"/>
            <a:r>
              <a:rPr lang="cs-CZ" b="1" dirty="0"/>
              <a:t>při vypařování se kapalina ochlazuje – přijímá teplo z okolí</a:t>
            </a:r>
            <a:endParaRPr lang="cs-CZ" dirty="0"/>
          </a:p>
          <a:p>
            <a:pPr lvl="0"/>
            <a:r>
              <a:rPr lang="cs-CZ" b="1" dirty="0"/>
              <a:t>páry některých látek se vzduchem tvoří výbušnou směs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Var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= změna kapaliny na plyn v celém jejím objemu</a:t>
            </a:r>
            <a:endParaRPr lang="cs-CZ" dirty="0"/>
          </a:p>
          <a:p>
            <a:pPr lvl="0"/>
            <a:r>
              <a:rPr lang="cs-CZ" b="1" dirty="0"/>
              <a:t>probíhá pouze při určité teplotě </a:t>
            </a:r>
            <a:r>
              <a:rPr lang="cs-CZ" b="1" dirty="0" smtClean="0"/>
              <a:t>= </a:t>
            </a:r>
            <a:r>
              <a:rPr lang="cs-CZ" b="1" u="sng" dirty="0" smtClean="0"/>
              <a:t>teplota varu</a:t>
            </a:r>
            <a:r>
              <a:rPr lang="cs-CZ" b="1" dirty="0" smtClean="0"/>
              <a:t> </a:t>
            </a:r>
          </a:p>
          <a:p>
            <a:pPr lvl="0"/>
            <a:r>
              <a:rPr lang="cs-CZ" b="1" dirty="0" smtClean="0"/>
              <a:t>různé </a:t>
            </a:r>
            <a:r>
              <a:rPr lang="cs-CZ" b="1" dirty="0"/>
              <a:t>kapaliny mají různou teplotu varu – </a:t>
            </a:r>
            <a:r>
              <a:rPr lang="cs-CZ" b="1" dirty="0" err="1" smtClean="0"/>
              <a:t>t</a:t>
            </a:r>
            <a:r>
              <a:rPr lang="cs-CZ" b="1" baseline="-25000" dirty="0" err="1" smtClean="0"/>
              <a:t>v</a:t>
            </a:r>
            <a:endParaRPr lang="cs-CZ" b="1" baseline="-25000" dirty="0" smtClean="0"/>
          </a:p>
          <a:p>
            <a:pPr lvl="0"/>
            <a:r>
              <a:rPr lang="cs-CZ" b="1" dirty="0" smtClean="0"/>
              <a:t>teplota </a:t>
            </a:r>
            <a:r>
              <a:rPr lang="cs-CZ" b="1" dirty="0"/>
              <a:t>varu závisí na tlaku, který působí na kapalinu (se vzrůstajícím tlakem se teplota varu zvyšuje a naopak)</a:t>
            </a:r>
            <a:endParaRPr lang="cs-CZ" dirty="0"/>
          </a:p>
          <a:p>
            <a:pPr lvl="0"/>
            <a:r>
              <a:rPr lang="cs-CZ" b="1" dirty="0"/>
              <a:t>využití: vaření pod pokličkou, tlakový hrnec, sterilizace, potravinářský průmysl</a:t>
            </a:r>
            <a:endParaRPr lang="cs-CZ" dirty="0"/>
          </a:p>
          <a:p>
            <a:r>
              <a:rPr lang="cs-CZ" b="1" dirty="0" smtClean="0"/>
              <a:t>různé kapaliny mají různé </a:t>
            </a:r>
            <a:r>
              <a:rPr lang="cs-CZ" b="1" u="sng" dirty="0" smtClean="0"/>
              <a:t>měrné </a:t>
            </a:r>
            <a:r>
              <a:rPr lang="cs-CZ" b="1" u="sng" dirty="0"/>
              <a:t>skupenské teplo varu</a:t>
            </a:r>
            <a:r>
              <a:rPr lang="cs-CZ" b="1" dirty="0"/>
              <a:t> </a:t>
            </a:r>
            <a:r>
              <a:rPr lang="cs-CZ" b="1" dirty="0" smtClean="0"/>
              <a:t>= </a:t>
            </a:r>
            <a:r>
              <a:rPr lang="cs-CZ" b="1" dirty="0" err="1" smtClean="0"/>
              <a:t>l</a:t>
            </a:r>
            <a:r>
              <a:rPr lang="cs-CZ" b="1" baseline="-25000" dirty="0" err="1" smtClean="0"/>
              <a:t>v</a:t>
            </a:r>
            <a:r>
              <a:rPr lang="cs-CZ" dirty="0" smtClean="0"/>
              <a:t> </a:t>
            </a:r>
            <a:r>
              <a:rPr lang="cs-CZ" b="1" dirty="0" smtClean="0"/>
              <a:t>(viz</a:t>
            </a:r>
            <a:r>
              <a:rPr lang="cs-CZ" b="1" dirty="0"/>
              <a:t>. tabulky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vzorec pro skupenské teplo vypařování:</a:t>
            </a:r>
            <a:endParaRPr lang="cs-CZ" b="1" dirty="0"/>
          </a:p>
          <a:p>
            <a:pPr marL="0" indent="0">
              <a:buNone/>
            </a:pPr>
            <a:r>
              <a:rPr lang="cs-CZ" b="1" dirty="0"/>
              <a:t>     </a:t>
            </a:r>
            <a:r>
              <a:rPr lang="cs-CZ" b="1" dirty="0" err="1" smtClean="0"/>
              <a:t>L</a:t>
            </a:r>
            <a:r>
              <a:rPr lang="cs-CZ" b="1" baseline="-25000" dirty="0" err="1" smtClean="0"/>
              <a:t>v</a:t>
            </a:r>
            <a:r>
              <a:rPr lang="cs-CZ" b="1" dirty="0" smtClean="0"/>
              <a:t> </a:t>
            </a:r>
            <a:r>
              <a:rPr lang="cs-CZ" b="1" dirty="0"/>
              <a:t>= m . </a:t>
            </a:r>
            <a:r>
              <a:rPr lang="cs-CZ" b="1" dirty="0" err="1"/>
              <a:t>l</a:t>
            </a:r>
            <a:r>
              <a:rPr lang="cs-CZ" b="1" baseline="-25000" dirty="0" err="1"/>
              <a:t>v</a:t>
            </a:r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5877272"/>
            <a:ext cx="1800200" cy="5040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/>
              <a:t>Kapalnění (kondenzace</a:t>
            </a:r>
            <a:r>
              <a:rPr lang="cs-CZ" sz="3200" b="1" u="sng" dirty="0" smtClean="0"/>
              <a:t>)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/>
              <a:t>= přeměna plynu na kapalinu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= opak vypařování</a:t>
            </a:r>
            <a:endParaRPr lang="cs-CZ" dirty="0"/>
          </a:p>
          <a:p>
            <a:r>
              <a:rPr lang="cs-CZ" b="1" dirty="0"/>
              <a:t>plyn můžeme zkapalnit: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1</a:t>
            </a:r>
            <a:r>
              <a:rPr lang="cs-CZ" b="1" dirty="0"/>
              <a:t>) snížením jeho teploty – kritická teplota </a:t>
            </a:r>
            <a:r>
              <a:rPr lang="en-US" b="1" dirty="0"/>
              <a:t>[</a:t>
            </a:r>
            <a:r>
              <a:rPr lang="cs-CZ" b="1" dirty="0"/>
              <a:t>°C</a:t>
            </a:r>
            <a:r>
              <a:rPr lang="en-US" b="1" dirty="0"/>
              <a:t>]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    </a:t>
            </a:r>
            <a:r>
              <a:rPr lang="en-US" b="1" dirty="0" smtClean="0"/>
              <a:t>2</a:t>
            </a:r>
            <a:r>
              <a:rPr lang="en-US" b="1" dirty="0"/>
              <a:t>) stlačením – </a:t>
            </a:r>
            <a:r>
              <a:rPr lang="cs-CZ" b="1" dirty="0"/>
              <a:t>kritický tlak </a:t>
            </a:r>
            <a:r>
              <a:rPr lang="en-US" b="1" dirty="0"/>
              <a:t>[</a:t>
            </a:r>
            <a:r>
              <a:rPr lang="cs-CZ" b="1" dirty="0"/>
              <a:t>Pa</a:t>
            </a:r>
            <a:r>
              <a:rPr lang="en-US" b="1" dirty="0"/>
              <a:t>]</a:t>
            </a:r>
            <a:endParaRPr lang="cs-CZ" dirty="0"/>
          </a:p>
          <a:p>
            <a:pPr marL="0" indent="0">
              <a:buNone/>
            </a:pPr>
            <a:r>
              <a:rPr lang="en-US" b="1" dirty="0"/>
              <a:t> </a:t>
            </a:r>
            <a:endParaRPr lang="cs-CZ" dirty="0"/>
          </a:p>
          <a:p>
            <a:r>
              <a:rPr lang="cs-CZ" b="1" dirty="0"/>
              <a:t>Při kapalnění dochází k snižování vnitřní energie částic plynu. Vzniklé teplo se uvolňuje do okolí.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/>
              <a:t>kapalnění vodní páry</a:t>
            </a:r>
            <a:r>
              <a:rPr lang="cs-CZ" sz="3200" b="1" u="sng" dirty="0" smtClean="0"/>
              <a:t>: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přehřátá pára → </a:t>
            </a:r>
            <a:r>
              <a:rPr lang="cs-CZ" b="1" u="sng" dirty="0"/>
              <a:t>sytá pára</a:t>
            </a:r>
            <a:r>
              <a:rPr lang="cs-CZ" b="1" dirty="0"/>
              <a:t> = maximální množství páry v daném objemu za dané teploty a tlaku</a:t>
            </a:r>
            <a:endParaRPr lang="cs-CZ" dirty="0"/>
          </a:p>
          <a:p>
            <a:r>
              <a:rPr lang="cs-CZ" b="1" u="sng" dirty="0"/>
              <a:t>dynamická rovnováha</a:t>
            </a:r>
            <a:r>
              <a:rPr lang="cs-CZ" b="1" dirty="0"/>
              <a:t> = vypaří-li se nějaká částice kapaliny, jiná částice páry zkapalní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příklad 1: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Jaké teplo přijme voda o hmotnosti 3 kg a teplotě 19°C, je-li přivedena do varu a přemění se v sytou páru o teplotě 100°C při normálním tlaku?</a:t>
            </a:r>
          </a:p>
          <a:p>
            <a:pPr marL="0" indent="0">
              <a:buNone/>
            </a:pP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11560" y="2708920"/>
                <a:ext cx="2232248" cy="3614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m = 3 kg</a:t>
                </a:r>
              </a:p>
              <a:p>
                <a:r>
                  <a:rPr lang="cs-CZ" sz="2800" b="1" dirty="0" smtClean="0"/>
                  <a:t>c = 4,18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>
                            <a:latin typeface="Cambria Math"/>
                          </a:rPr>
                          <m:t>𝐤𝐉</m:t>
                        </m:r>
                      </m:num>
                      <m:den>
                        <m:r>
                          <a:rPr lang="cs-CZ" sz="2800" b="1">
                            <a:latin typeface="Cambria Math"/>
                          </a:rPr>
                          <m:t>𝐤𝐠</m:t>
                        </m:r>
                        <m:r>
                          <a:rPr lang="cs-CZ" sz="2800" b="1">
                            <a:latin typeface="Cambria Math"/>
                          </a:rPr>
                          <m:t>.°</m:t>
                        </m:r>
                        <m:r>
                          <a:rPr lang="cs-CZ" sz="2800" b="1">
                            <a:latin typeface="Cambria Math"/>
                          </a:rPr>
                          <m:t>𝐂</m:t>
                        </m:r>
                      </m:den>
                    </m:f>
                  </m:oMath>
                </a14:m>
                <a:endParaRPr lang="cs-CZ" sz="2800" b="1" dirty="0" smtClean="0"/>
              </a:p>
              <a:p>
                <a:r>
                  <a:rPr lang="cs-CZ" sz="2800" b="1" dirty="0" smtClean="0"/>
                  <a:t>t</a:t>
                </a:r>
                <a:r>
                  <a:rPr lang="cs-CZ" sz="2800" b="1" baseline="-25000" dirty="0" smtClean="0"/>
                  <a:t>0</a:t>
                </a:r>
                <a:r>
                  <a:rPr lang="cs-CZ" sz="2800" b="1" dirty="0" smtClean="0"/>
                  <a:t> = 19°C</a:t>
                </a:r>
              </a:p>
              <a:p>
                <a:r>
                  <a:rPr lang="cs-CZ" sz="2800" b="1" dirty="0" err="1" smtClean="0"/>
                  <a:t>t</a:t>
                </a:r>
                <a:r>
                  <a:rPr lang="cs-CZ" sz="2800" b="1" baseline="-25000" dirty="0" err="1" smtClean="0"/>
                  <a:t>v</a:t>
                </a:r>
                <a:r>
                  <a:rPr lang="cs-CZ" sz="2800" b="1" dirty="0" smtClean="0"/>
                  <a:t> = 100°C</a:t>
                </a:r>
              </a:p>
              <a:p>
                <a:r>
                  <a:rPr lang="cs-CZ" sz="2800" b="1" dirty="0" err="1" smtClean="0"/>
                  <a:t>l</a:t>
                </a:r>
                <a:r>
                  <a:rPr lang="cs-CZ" sz="2800" b="1" baseline="-25000" dirty="0" err="1" smtClean="0"/>
                  <a:t>v</a:t>
                </a:r>
                <a:r>
                  <a:rPr lang="cs-CZ" sz="2800" b="1" baseline="-25000" dirty="0" smtClean="0"/>
                  <a:t> </a:t>
                </a:r>
                <a:r>
                  <a:rPr lang="cs-CZ" sz="2800" b="1" dirty="0" smtClean="0"/>
                  <a:t>= 2260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>
                            <a:latin typeface="Cambria Math"/>
                          </a:rPr>
                          <m:t>𝐤𝐉</m:t>
                        </m:r>
                      </m:num>
                      <m:den>
                        <m:r>
                          <a:rPr lang="cs-CZ" sz="2800" b="1">
                            <a:latin typeface="Cambria Math"/>
                          </a:rPr>
                          <m:t>𝐤𝐠</m:t>
                        </m:r>
                      </m:den>
                    </m:f>
                  </m:oMath>
                </a14:m>
                <a:endParaRPr lang="cs-CZ" sz="2800" b="1" dirty="0" smtClean="0"/>
              </a:p>
              <a:p>
                <a:r>
                  <a:rPr lang="cs-CZ" sz="2800" b="1" dirty="0" smtClean="0"/>
                  <a:t>Q = </a:t>
                </a:r>
              </a:p>
              <a:p>
                <a:endParaRPr lang="cs-CZ" sz="2800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708920"/>
                <a:ext cx="2232248" cy="3614964"/>
              </a:xfrm>
              <a:prstGeom prst="rect">
                <a:avLst/>
              </a:prstGeom>
              <a:blipFill rotWithShape="1">
                <a:blip r:embed="rId2"/>
                <a:stretch>
                  <a:fillRect l="-5450" t="-15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3212940" y="2708920"/>
            <a:ext cx="402335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Q = Q</a:t>
            </a:r>
            <a:r>
              <a:rPr lang="cs-CZ" sz="2800" b="1" baseline="-25000" dirty="0"/>
              <a:t>1</a:t>
            </a:r>
            <a:r>
              <a:rPr lang="cs-CZ" sz="2800" b="1" dirty="0"/>
              <a:t> +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v</a:t>
            </a:r>
            <a:endParaRPr lang="cs-CZ" sz="2800" b="1" baseline="-25000" dirty="0"/>
          </a:p>
          <a:p>
            <a:r>
              <a:rPr lang="cs-CZ" sz="2800" b="1" dirty="0"/>
              <a:t>Q = m . c . ( </a:t>
            </a:r>
            <a:r>
              <a:rPr lang="cs-CZ" sz="2800" b="1" dirty="0" err="1" smtClean="0"/>
              <a:t>t</a:t>
            </a:r>
            <a:r>
              <a:rPr lang="cs-CZ" sz="2800" b="1" baseline="-25000" dirty="0" err="1" smtClean="0"/>
              <a:t>v</a:t>
            </a:r>
            <a:r>
              <a:rPr lang="cs-CZ" sz="2800" b="1" dirty="0" smtClean="0"/>
              <a:t> </a:t>
            </a:r>
            <a:r>
              <a:rPr lang="cs-CZ" sz="2800" b="1" dirty="0"/>
              <a:t>– t</a:t>
            </a:r>
            <a:r>
              <a:rPr lang="cs-CZ" sz="2800" b="1" baseline="-25000" dirty="0"/>
              <a:t>0</a:t>
            </a:r>
            <a:r>
              <a:rPr lang="cs-CZ" sz="2800" b="1" dirty="0"/>
              <a:t> ) + m .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v</a:t>
            </a:r>
            <a:r>
              <a:rPr lang="cs-CZ" sz="2800" b="1" dirty="0" smtClean="0"/>
              <a:t> </a:t>
            </a:r>
            <a:endParaRPr lang="cs-CZ" sz="2800" b="1" dirty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14369" y="3562295"/>
            <a:ext cx="52474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Q = 3 . 4,18 . (100 – 19) + 3 . 2260</a:t>
            </a:r>
          </a:p>
          <a:p>
            <a:r>
              <a:rPr lang="cs-CZ" sz="2800" b="1" dirty="0" smtClean="0"/>
              <a:t>Q = 7795,74 kJ = 7,8 MJ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96896" y="530487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7,8 MJ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5858013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Voda přijme 7,8 MJ tepla.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/>
              <a:t>příklad </a:t>
            </a:r>
            <a:r>
              <a:rPr lang="cs-CZ" sz="2800" b="1" dirty="0" smtClean="0"/>
              <a:t>2: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Kolik tepla se uvolní při zkapalnění propanu o hmotnosti 10 kg a teplotě -42,1°C?</a:t>
            </a:r>
          </a:p>
          <a:p>
            <a:pPr marL="0" indent="0">
              <a:buNone/>
            </a:pP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39552" y="2204864"/>
                <a:ext cx="1944216" cy="1638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m = 10 kg</a:t>
                </a:r>
              </a:p>
              <a:p>
                <a:r>
                  <a:rPr lang="cs-CZ" sz="2800" b="1" dirty="0" err="1" smtClean="0"/>
                  <a:t>l</a:t>
                </a:r>
                <a:r>
                  <a:rPr lang="cs-CZ" sz="2800" b="1" baseline="-25000" dirty="0" err="1" smtClean="0"/>
                  <a:t>v</a:t>
                </a:r>
                <a:r>
                  <a:rPr lang="cs-CZ" sz="2800" b="1" dirty="0" smtClean="0"/>
                  <a:t> = 426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>
                            <a:latin typeface="Cambria Math"/>
                          </a:rPr>
                          <m:t>𝐤𝐉</m:t>
                        </m:r>
                      </m:num>
                      <m:den>
                        <m:r>
                          <a:rPr lang="cs-CZ" sz="2800" b="1">
                            <a:latin typeface="Cambria Math"/>
                          </a:rPr>
                          <m:t>𝐤𝐠</m:t>
                        </m:r>
                      </m:den>
                    </m:f>
                  </m:oMath>
                </a14:m>
                <a:endParaRPr lang="cs-CZ" sz="2800" b="1" dirty="0" smtClean="0"/>
              </a:p>
              <a:p>
                <a:r>
                  <a:rPr lang="cs-CZ" sz="2800" b="1" dirty="0" err="1" smtClean="0"/>
                  <a:t>L</a:t>
                </a:r>
                <a:r>
                  <a:rPr lang="cs-CZ" sz="2800" b="1" baseline="-25000" dirty="0" err="1" smtClean="0"/>
                  <a:t>v</a:t>
                </a:r>
                <a:r>
                  <a:rPr lang="cs-CZ" sz="2800" b="1" baseline="-25000" dirty="0" smtClean="0"/>
                  <a:t> </a:t>
                </a:r>
                <a:r>
                  <a:rPr lang="cs-CZ" sz="2800" b="1" dirty="0" smtClean="0"/>
                  <a:t>=</a:t>
                </a:r>
                <a:endParaRPr lang="cs-CZ" sz="2800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204864"/>
                <a:ext cx="1944216" cy="1638205"/>
              </a:xfrm>
              <a:prstGeom prst="rect">
                <a:avLst/>
              </a:prstGeom>
              <a:blipFill rotWithShape="1">
                <a:blip r:embed="rId2"/>
                <a:stretch>
                  <a:fillRect l="-6604" t="-3358" b="-100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3671641" y="221009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baseline="-25000" dirty="0" err="1"/>
              <a:t>v</a:t>
            </a:r>
            <a:r>
              <a:rPr lang="cs-CZ" sz="2800" b="1" dirty="0"/>
              <a:t> = m .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v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89969" y="2764937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v</a:t>
            </a:r>
            <a:r>
              <a:rPr lang="cs-CZ" sz="2800" b="1" baseline="-25000" dirty="0" smtClean="0"/>
              <a:t> </a:t>
            </a:r>
            <a:r>
              <a:rPr lang="cs-CZ" sz="2800" b="1" dirty="0" smtClean="0"/>
              <a:t>= 10 . 426</a:t>
            </a:r>
          </a:p>
          <a:p>
            <a:r>
              <a:rPr lang="cs-CZ" sz="2800" b="1" dirty="0" err="1"/>
              <a:t>L</a:t>
            </a:r>
            <a:r>
              <a:rPr lang="cs-CZ" sz="2800" b="1" baseline="-25000" dirty="0" err="1"/>
              <a:t>v</a:t>
            </a:r>
            <a:r>
              <a:rPr lang="cs-CZ" sz="2800" b="1" baseline="-25000" dirty="0"/>
              <a:t> </a:t>
            </a:r>
            <a:r>
              <a:rPr lang="cs-CZ" sz="2800" b="1" dirty="0" smtClean="0"/>
              <a:t>= 4260 kJ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31694" y="331984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426</a:t>
            </a:r>
            <a:r>
              <a:rPr lang="cs-CZ" sz="2800" b="1" dirty="0" smtClean="0">
                <a:solidFill>
                  <a:srgbClr val="FF0000"/>
                </a:solidFill>
              </a:rPr>
              <a:t>0 </a:t>
            </a:r>
            <a:r>
              <a:rPr lang="cs-CZ" sz="2800" b="1" dirty="0" smtClean="0">
                <a:solidFill>
                  <a:srgbClr val="FF0000"/>
                </a:solidFill>
              </a:rPr>
              <a:t>kJ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149080"/>
            <a:ext cx="3780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Uvolní se 4260 kJ tepla.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tiv systému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397</Words>
  <Application>Microsoft Office PowerPoint</Application>
  <PresentationFormat>Předvádění na obrazovce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Vypařování, var, kapalnění</vt:lpstr>
      <vt:lpstr>Vypařování</vt:lpstr>
      <vt:lpstr>Var</vt:lpstr>
      <vt:lpstr>Kapalnění (kondenzace)</vt:lpstr>
      <vt:lpstr>kapalnění vodní páry:</vt:lpstr>
      <vt:lpstr>příklad 1:</vt:lpstr>
      <vt:lpstr>příklad 2: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FYZIKA</cp:lastModifiedBy>
  <cp:revision>26</cp:revision>
  <dcterms:created xsi:type="dcterms:W3CDTF">2012-10-04T17:02:39Z</dcterms:created>
  <dcterms:modified xsi:type="dcterms:W3CDTF">2014-09-06T13:13:08Z</dcterms:modified>
</cp:coreProperties>
</file>