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100" d="100"/>
          <a:sy n="100" d="100"/>
        </p:scale>
        <p:origin x="-756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2.4.2013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559048"/>
              </p:ext>
            </p:extLst>
          </p:nvPr>
        </p:nvGraphicFramePr>
        <p:xfrm>
          <a:off x="539552" y="1691774"/>
          <a:ext cx="8064896" cy="470609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VY_32_INOVACE_374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9.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Patnáctiminutovka – el. práce, příkon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dirty="0" smtClean="0"/>
                        <a:t>Prezentace slouží k ověření znalostí výpočtu el. práce a příkonu. Příklady   1 – 3 jsou povinné, čtvrtý</a:t>
                      </a:r>
                      <a:r>
                        <a:rPr lang="cs-CZ" sz="1400" b="1" baseline="0" dirty="0" smtClean="0"/>
                        <a:t> je dobrovolný.</a:t>
                      </a:r>
                      <a:endParaRPr lang="cs-CZ" sz="1400" b="1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26. 1. 2013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/>
                        <a:t>14. </a:t>
                      </a:r>
                      <a:r>
                        <a:rPr lang="cs-CZ" sz="1400" b="1" dirty="0" smtClean="0"/>
                        <a:t>2. 2013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ZADÁNÍ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04800" y="1340768"/>
            <a:ext cx="4191000" cy="52565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1) Jak velkou práci vykoná za 8 hodin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elektromotor jeřábu, kterým při napětí 230 V protéká proud 6 A?</a:t>
            </a:r>
          </a:p>
          <a:p>
            <a:pPr marL="0" indent="0">
              <a:buNone/>
            </a:pPr>
            <a:endParaRPr lang="cs-CZ" sz="20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2) Toustovač, který má na štítku údaje 230V/900W, má být připojen do okruhu jištěného pojistkou 6 A. Bude fungovat?</a:t>
            </a:r>
          </a:p>
          <a:p>
            <a:pPr marL="0" indent="0">
              <a:buNone/>
            </a:pPr>
            <a:endParaRPr lang="cs-CZ" sz="20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3) Jaký odpor má vlákno 60 W žárovky při napětí 230 V?</a:t>
            </a:r>
          </a:p>
          <a:p>
            <a:pPr marL="0" indent="0">
              <a:buNone/>
            </a:pPr>
            <a:endParaRPr lang="cs-CZ" sz="2000" b="1" dirty="0" smtClean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N) Za jakou dobu se ohřeje 800 g vody v rychlovarné konvici z počáteční teploty 20°C na teplotu varu, jestliže jí při napětí 230 V prochází proud 7,8A?</a:t>
            </a:r>
            <a:endParaRPr lang="cs-CZ" sz="2000" b="1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343400" cy="50558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1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B</a:t>
            </a:r>
            <a:endParaRPr lang="cs-CZ" sz="2100" b="1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1) Jak velkou práci vykoná za 8 hodin</a:t>
            </a:r>
          </a:p>
          <a:p>
            <a:pPr marL="0" indent="0">
              <a:buNone/>
            </a:pP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21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čerpadlo, </a:t>
            </a: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kterým při napětí </a:t>
            </a:r>
            <a:r>
              <a:rPr lang="cs-CZ" sz="21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380 </a:t>
            </a: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V protéká proud </a:t>
            </a:r>
            <a:r>
              <a:rPr lang="cs-CZ" sz="21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2 </a:t>
            </a: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A?</a:t>
            </a:r>
          </a:p>
          <a:p>
            <a:pPr marL="0" indent="0">
              <a:buNone/>
            </a:pPr>
            <a:endParaRPr lang="cs-CZ" sz="2100" b="1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2) </a:t>
            </a:r>
            <a:r>
              <a:rPr lang="cs-CZ" sz="21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Mikrovlnka, která </a:t>
            </a: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má na štítku údaje </a:t>
            </a:r>
            <a:r>
              <a:rPr lang="cs-CZ" sz="21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230V/1400W</a:t>
            </a: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, má být </a:t>
            </a:r>
            <a:r>
              <a:rPr lang="cs-CZ" sz="21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připojena </a:t>
            </a: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do okruhu jištěného pojistkou 6 A. Bude fungovat?</a:t>
            </a:r>
          </a:p>
          <a:p>
            <a:pPr marL="0" indent="0">
              <a:buNone/>
            </a:pPr>
            <a:endParaRPr lang="cs-CZ" sz="2100" b="1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3) Jaký odpor má vlákno </a:t>
            </a:r>
            <a:r>
              <a:rPr lang="cs-CZ" sz="21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40 </a:t>
            </a: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W žárovky při napětí 230 V?</a:t>
            </a:r>
          </a:p>
          <a:p>
            <a:pPr marL="0" indent="0">
              <a:buNone/>
            </a:pPr>
            <a:endParaRPr lang="cs-CZ" sz="2100" b="1" dirty="0">
              <a:solidFill>
                <a:schemeClr val="tx1"/>
              </a:solidFill>
              <a:latin typeface="Calibri" pitchFamily="34" charset="0"/>
              <a:cs typeface="Calibri" pitchFamily="34" charset="0"/>
            </a:endParaRPr>
          </a:p>
          <a:p>
            <a:pPr marL="0" indent="0">
              <a:buNone/>
            </a:pPr>
            <a:r>
              <a:rPr lang="cs-CZ" sz="21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N) Za jakou dobu se ohřeje 800 g vody v rychlovarné konvici z počáteční teploty 20°C na teplotu varu, jestliže jí při napětí 230 V prochází proud 7,8A?</a:t>
            </a:r>
          </a:p>
          <a:p>
            <a:pPr marL="0" indent="0">
              <a:buNone/>
            </a:pPr>
            <a:endParaRPr lang="cs-CZ" sz="19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ŘEŠENÍ </a:t>
            </a:r>
            <a:r>
              <a:rPr lang="cs-CZ" cap="none" dirty="0" smtClean="0">
                <a:solidFill>
                  <a:schemeClr val="tx1"/>
                </a:solidFill>
              </a:rPr>
              <a:t>skupiny A</a:t>
            </a:r>
            <a:endParaRPr lang="cs-CZ" cap="none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1) Jak velkou práci vykoná za 8 </a:t>
            </a:r>
            <a:r>
              <a:rPr lang="cs-CZ" sz="28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hodin elektromotor </a:t>
            </a: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jeřábu, kterým při napětí 230 V protéká proud 6 A?</a:t>
            </a:r>
          </a:p>
          <a:p>
            <a:pPr marL="0" indent="0">
              <a:buNone/>
            </a:pP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636912"/>
            <a:ext cx="1800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t = 8 h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U = 230 W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I = 6 A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W =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987824" y="2636912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W = U . I . t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989362" y="3160132"/>
            <a:ext cx="23042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W = 230 . 6 . 8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W = 11040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3915798"/>
            <a:ext cx="1873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11,04 kWh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3872" y="4725144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Elektromotor vykoná práci 11,04 kWh.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 </a:t>
            </a:r>
            <a:r>
              <a:rPr lang="cs-CZ" cap="none" dirty="0">
                <a:solidFill>
                  <a:schemeClr val="tx1"/>
                </a:solidFill>
              </a:rPr>
              <a:t>skupiny </a:t>
            </a:r>
            <a:r>
              <a:rPr lang="cs-CZ" cap="none" dirty="0" smtClean="0">
                <a:solidFill>
                  <a:schemeClr val="tx1"/>
                </a:solidFill>
              </a:rPr>
              <a:t>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1) Jak velkou práci vykoná za 8 </a:t>
            </a:r>
            <a:r>
              <a:rPr lang="cs-CZ" sz="2800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hodin čerpadlo</a:t>
            </a: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, kterým při napětí 380 V protéká proud 2 A?</a:t>
            </a:r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780928"/>
            <a:ext cx="194421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t = 8 h</a:t>
            </a:r>
          </a:p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U =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380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W</a:t>
            </a:r>
          </a:p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I =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2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A</a:t>
            </a:r>
          </a:p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W =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59832" y="278092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W = U . I . 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t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59832" y="3212976"/>
            <a:ext cx="2376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W = 380 . 2 . 8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W = 6080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067694" y="4077072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6,08 kWh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9552" y="4653136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Čerpadlo vykoná práci 6,08 kWh.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 </a:t>
            </a:r>
            <a:r>
              <a:rPr lang="cs-CZ" cap="none" dirty="0">
                <a:solidFill>
                  <a:schemeClr val="tx1"/>
                </a:solidFill>
              </a:rPr>
              <a:t>skupiny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2) Toustovač, který má na štítku údaje 230V/900W, má být připojen do okruhu jištěného pojistkou 6 A. Bude fungovat?</a:t>
            </a:r>
          </a:p>
          <a:p>
            <a:pPr marL="0" indent="0">
              <a:buNone/>
            </a:pP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2996952"/>
            <a:ext cx="19442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U = 230 V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P = 900 W</a:t>
            </a:r>
          </a:p>
          <a:p>
            <a:r>
              <a:rPr lang="cs-CZ" sz="2800" b="1" dirty="0" err="1" smtClean="0">
                <a:latin typeface="Calibri" pitchFamily="34" charset="0"/>
                <a:cs typeface="Calibri" pitchFamily="34" charset="0"/>
              </a:rPr>
              <a:t>I</a:t>
            </a:r>
            <a:r>
              <a:rPr lang="cs-CZ" sz="2800" b="1" baseline="-25000" dirty="0" err="1" smtClean="0">
                <a:latin typeface="Calibri" pitchFamily="34" charset="0"/>
                <a:cs typeface="Calibri" pitchFamily="34" charset="0"/>
              </a:rPr>
              <a:t>max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= 6 A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I =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915816" y="2852935"/>
                <a:ext cx="1008112" cy="710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  <a:latin typeface="Calibri" pitchFamily="34" charset="0"/>
                    <a:cs typeface="Calibri" pitchFamily="34" charset="0"/>
                  </a:rPr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𝑷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𝑼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00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2852935"/>
                <a:ext cx="1008112" cy="710579"/>
              </a:xfrm>
              <a:prstGeom prst="rect">
                <a:avLst/>
              </a:prstGeom>
              <a:blipFill rotWithShape="1">
                <a:blip r:embed="rId2"/>
                <a:stretch>
                  <a:fillRect l="-12048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943647" y="3563514"/>
                <a:ext cx="1224136" cy="1145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1" smtClean="0">
                            <a:latin typeface="Cambria Math"/>
                            <a:cs typeface="Calibri" pitchFamily="34" charset="0"/>
                          </a:rPr>
                          <m:t>𝟗𝟎𝟎</m:t>
                        </m:r>
                      </m:num>
                      <m:den>
                        <m:r>
                          <a:rPr lang="cs-CZ" sz="2800" b="1" i="1" smtClean="0">
                            <a:latin typeface="Cambria Math"/>
                            <a:cs typeface="Calibri" pitchFamily="34" charset="0"/>
                          </a:rPr>
                          <m:t>𝟐𝟑𝟎</m:t>
                        </m:r>
                      </m:den>
                    </m:f>
                  </m:oMath>
                </a14:m>
                <a:endParaRPr lang="cs-CZ" sz="2800" b="1" dirty="0" smtClean="0">
                  <a:latin typeface="Calibri" pitchFamily="34" charset="0"/>
                  <a:cs typeface="Calibri" pitchFamily="34" charset="0"/>
                </a:endParaRPr>
              </a:p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I = 3,9</a:t>
                </a:r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3647" y="3563514"/>
                <a:ext cx="1224136" cy="1145570"/>
              </a:xfrm>
              <a:prstGeom prst="rect">
                <a:avLst/>
              </a:prstGeom>
              <a:blipFill rotWithShape="1">
                <a:blip r:embed="rId3"/>
                <a:stretch>
                  <a:fillRect l="-10448" b="-149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899592" y="4297601"/>
            <a:ext cx="936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3,9 A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5085184"/>
            <a:ext cx="5184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Ano, toustovač bude fungovat.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 </a:t>
            </a:r>
            <a:r>
              <a:rPr lang="cs-CZ" cap="none" dirty="0">
                <a:solidFill>
                  <a:schemeClr val="tx1"/>
                </a:solidFill>
              </a:rPr>
              <a:t>skupiny 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2) Mikrovlnka, která má na štítku údaje 230V/1400W, má být připojena do okruhu jištěného pojistkou 6 A. Bude fungovat?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3068960"/>
            <a:ext cx="201622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U = 230 V</a:t>
            </a:r>
          </a:p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P =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1400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W</a:t>
            </a:r>
          </a:p>
          <a:p>
            <a:r>
              <a:rPr lang="cs-CZ" sz="2800" b="1" dirty="0" err="1">
                <a:latin typeface="Calibri" pitchFamily="34" charset="0"/>
                <a:cs typeface="Calibri" pitchFamily="34" charset="0"/>
              </a:rPr>
              <a:t>I</a:t>
            </a:r>
            <a:r>
              <a:rPr lang="cs-CZ" sz="2800" b="1" baseline="-25000" dirty="0" err="1">
                <a:latin typeface="Calibri" pitchFamily="34" charset="0"/>
                <a:cs typeface="Calibri" pitchFamily="34" charset="0"/>
              </a:rPr>
              <a:t>max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 = 6 A</a:t>
            </a:r>
          </a:p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I =</a:t>
            </a:r>
          </a:p>
          <a:p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131840" y="2924944"/>
                <a:ext cx="900100" cy="712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>
                    <a:solidFill>
                      <a:srgbClr val="FF0000"/>
                    </a:solidFill>
                    <a:latin typeface="Calibri" pitchFamily="34" charset="0"/>
                    <a:cs typeface="Calibri" pitchFamily="34" charset="0"/>
                  </a:rPr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𝑷</m:t>
                        </m:r>
                      </m:num>
                      <m:den>
                        <m:r>
                          <a:rPr lang="cs-CZ" sz="2800" b="1" i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𝑼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00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2924944"/>
                <a:ext cx="900100" cy="712631"/>
              </a:xfrm>
              <a:prstGeom prst="rect">
                <a:avLst/>
              </a:prstGeom>
              <a:blipFill rotWithShape="1">
                <a:blip r:embed="rId2"/>
                <a:stretch>
                  <a:fillRect l="-14286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131840" y="3637574"/>
                <a:ext cx="1440160" cy="15764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1" smtClean="0">
                            <a:latin typeface="Cambria Math"/>
                            <a:cs typeface="Calibri" pitchFamily="34" charset="0"/>
                          </a:rPr>
                          <m:t>𝟏𝟒</m:t>
                        </m:r>
                        <m:r>
                          <a:rPr lang="cs-CZ" sz="2800" b="1" i="1">
                            <a:latin typeface="Cambria Math"/>
                            <a:cs typeface="Calibri" pitchFamily="34" charset="0"/>
                          </a:rPr>
                          <m:t>𝟎𝟎</m:t>
                        </m:r>
                      </m:num>
                      <m:den>
                        <m:r>
                          <a:rPr lang="cs-CZ" sz="2800" b="1" i="1">
                            <a:latin typeface="Cambria Math"/>
                            <a:cs typeface="Calibri" pitchFamily="34" charset="0"/>
                          </a:rPr>
                          <m:t>𝟐𝟑𝟎</m:t>
                        </m:r>
                      </m:den>
                    </m:f>
                  </m:oMath>
                </a14:m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  <a:p>
                <a:r>
                  <a:rPr lang="cs-CZ" sz="2800" b="1" dirty="0">
                    <a:latin typeface="Calibri" pitchFamily="34" charset="0"/>
                    <a:cs typeface="Calibri" pitchFamily="34" charset="0"/>
                  </a:rPr>
                  <a:t>I = </a:t>
                </a:r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6,09</a:t>
                </a:r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  <a:p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1840" y="3637574"/>
                <a:ext cx="1440160" cy="1576457"/>
              </a:xfrm>
              <a:prstGeom prst="rect">
                <a:avLst/>
              </a:prstGeom>
              <a:blipFill rotWithShape="1">
                <a:blip r:embed="rId3"/>
                <a:stretch>
                  <a:fillRect l="-88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/>
          <p:cNvSpPr txBox="1"/>
          <p:nvPr/>
        </p:nvSpPr>
        <p:spPr>
          <a:xfrm>
            <a:off x="924025" y="4365104"/>
            <a:ext cx="1152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6,09 A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5085184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Ne, nebude, dojde k vyhození pojistek.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 </a:t>
            </a:r>
            <a:r>
              <a:rPr lang="cs-CZ" cap="none" dirty="0">
                <a:solidFill>
                  <a:schemeClr val="tx1"/>
                </a:solidFill>
              </a:rPr>
              <a:t>skupiny 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3) Jaký odpor má vlákno 60 W žárovky při napětí 230 V?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492896"/>
            <a:ext cx="18002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P = 60 W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U = 230 V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R =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915816" y="2348880"/>
                <a:ext cx="1008112" cy="712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>
                    <a:solidFill>
                      <a:srgbClr val="FF0000"/>
                    </a:solidFill>
                    <a:latin typeface="Calibri" pitchFamily="34" charset="0"/>
                    <a:cs typeface="Calibri" pitchFamily="34" charset="0"/>
                  </a:rPr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𝑷</m:t>
                        </m:r>
                      </m:num>
                      <m:den>
                        <m:r>
                          <a:rPr lang="cs-CZ" sz="2800" b="1" i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𝑼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00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2348880"/>
                <a:ext cx="1008112" cy="712631"/>
              </a:xfrm>
              <a:prstGeom prst="rect">
                <a:avLst/>
              </a:prstGeom>
              <a:blipFill rotWithShape="1">
                <a:blip r:embed="rId2"/>
                <a:stretch>
                  <a:fillRect l="-12048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915816" y="3089662"/>
                <a:ext cx="1656184" cy="1145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1" smtClean="0">
                            <a:latin typeface="Cambria Math"/>
                            <a:cs typeface="Calibri" pitchFamily="34" charset="0"/>
                          </a:rPr>
                          <m:t>𝟔</m:t>
                        </m:r>
                        <m:r>
                          <a:rPr lang="cs-CZ" sz="2800" b="1" i="1">
                            <a:latin typeface="Cambria Math"/>
                            <a:cs typeface="Calibri" pitchFamily="34" charset="0"/>
                          </a:rPr>
                          <m:t>𝟎</m:t>
                        </m:r>
                      </m:num>
                      <m:den>
                        <m:r>
                          <a:rPr lang="cs-CZ" sz="2800" b="1" i="1">
                            <a:latin typeface="Cambria Math"/>
                            <a:cs typeface="Calibri" pitchFamily="34" charset="0"/>
                          </a:rPr>
                          <m:t>𝟐𝟑𝟎</m:t>
                        </m:r>
                      </m:den>
                    </m:f>
                  </m:oMath>
                </a14:m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  <a:p>
                <a:r>
                  <a:rPr lang="cs-CZ" sz="2800" b="1" dirty="0">
                    <a:latin typeface="Calibri" pitchFamily="34" charset="0"/>
                    <a:cs typeface="Calibri" pitchFamily="34" charset="0"/>
                  </a:rPr>
                  <a:t>I = </a:t>
                </a:r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0,26 A</a:t>
                </a:r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6" y="3089662"/>
                <a:ext cx="1656184" cy="1145570"/>
              </a:xfrm>
              <a:prstGeom prst="rect">
                <a:avLst/>
              </a:prstGeom>
              <a:blipFill rotWithShape="1">
                <a:blip r:embed="rId3"/>
                <a:stretch>
                  <a:fillRect l="-7353" r="-1103" b="-14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932040" y="2348880"/>
                <a:ext cx="1224136" cy="710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  <a:latin typeface="Calibri" pitchFamily="34" charset="0"/>
                    <a:cs typeface="Calibri" pitchFamily="34" charset="0"/>
                  </a:rPr>
                  <a:t>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0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𝐏</m:t>
                        </m:r>
                      </m:num>
                      <m:den>
                        <m:r>
                          <a:rPr lang="cs-CZ" sz="2800" b="1" i="0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𝐈</m:t>
                        </m:r>
                        <m:r>
                          <a:rPr lang="cs-CZ" sz="2800" b="1" i="0" baseline="30000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𝟐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00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32040" y="2348880"/>
                <a:ext cx="1224136" cy="710579"/>
              </a:xfrm>
              <a:prstGeom prst="rect">
                <a:avLst/>
              </a:prstGeom>
              <a:blipFill rotWithShape="1">
                <a:blip r:embed="rId4"/>
                <a:stretch>
                  <a:fillRect l="-9950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943078" y="3056383"/>
                <a:ext cx="1656184" cy="11788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0" smtClean="0">
                            <a:latin typeface="Cambria Math"/>
                            <a:cs typeface="Calibri" pitchFamily="34" charset="0"/>
                          </a:rPr>
                          <m:t>𝟔𝟎</m:t>
                        </m:r>
                      </m:num>
                      <m:den>
                        <m:r>
                          <a:rPr lang="cs-CZ" sz="2800" b="1" i="0" smtClean="0">
                            <a:latin typeface="Cambria Math"/>
                            <a:cs typeface="Calibri" pitchFamily="34" charset="0"/>
                          </a:rPr>
                          <m:t>𝟎</m:t>
                        </m:r>
                        <m:r>
                          <a:rPr lang="cs-CZ" sz="2800" b="1" i="0" smtClean="0">
                            <a:latin typeface="Cambria Math"/>
                            <a:cs typeface="Calibri" pitchFamily="34" charset="0"/>
                          </a:rPr>
                          <m:t>,</m:t>
                        </m:r>
                        <m:r>
                          <a:rPr lang="cs-CZ" sz="2800" b="1" i="0" smtClean="0">
                            <a:latin typeface="Cambria Math"/>
                            <a:cs typeface="Calibri" pitchFamily="34" charset="0"/>
                          </a:rPr>
                          <m:t>𝟐𝟔𝟐</m:t>
                        </m:r>
                      </m:den>
                    </m:f>
                  </m:oMath>
                </a14:m>
                <a:endParaRPr lang="cs-CZ" sz="2800" b="1" dirty="0" smtClean="0">
                  <a:latin typeface="Calibri" pitchFamily="34" charset="0"/>
                  <a:cs typeface="Calibri" pitchFamily="34" charset="0"/>
                </a:endParaRPr>
              </a:p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R = 887,6</a:t>
                </a:r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3078" y="3056383"/>
                <a:ext cx="1656184" cy="1178849"/>
              </a:xfrm>
              <a:prstGeom prst="rect">
                <a:avLst/>
              </a:prstGeom>
              <a:blipFill rotWithShape="1">
                <a:blip r:embed="rId5"/>
                <a:stretch>
                  <a:fillRect l="-7721" b="-134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6732240" y="2348879"/>
                <a:ext cx="1152128" cy="710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00B050"/>
                    </a:solidFill>
                    <a:latin typeface="Calibri" pitchFamily="34" charset="0"/>
                    <a:cs typeface="Calibri" pitchFamily="34" charset="0"/>
                  </a:rPr>
                  <a:t>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00B050"/>
                            </a:solidFill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0" smtClean="0">
                            <a:solidFill>
                              <a:srgbClr val="00B050"/>
                            </a:solidFill>
                            <a:latin typeface="Cambria Math"/>
                            <a:cs typeface="Calibri" pitchFamily="34" charset="0"/>
                          </a:rPr>
                          <m:t>𝐔</m:t>
                        </m:r>
                        <m:r>
                          <a:rPr lang="cs-CZ" sz="2800" b="1" i="0" baseline="30000" smtClean="0">
                            <a:solidFill>
                              <a:srgbClr val="00B050"/>
                            </a:solidFill>
                            <a:latin typeface="Cambria Math"/>
                            <a:cs typeface="Calibri" pitchFamily="34" charset="0"/>
                          </a:rPr>
                          <m:t>𝟐</m:t>
                        </m:r>
                      </m:num>
                      <m:den>
                        <m:r>
                          <a:rPr lang="cs-CZ" sz="2800" b="1" i="0" smtClean="0">
                            <a:solidFill>
                              <a:srgbClr val="00B050"/>
                            </a:solidFill>
                            <a:latin typeface="Cambria Math"/>
                            <a:cs typeface="Calibri" pitchFamily="34" charset="0"/>
                          </a:rPr>
                          <m:t>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240" y="2348879"/>
                <a:ext cx="1152128" cy="710579"/>
              </a:xfrm>
              <a:prstGeom prst="rect">
                <a:avLst/>
              </a:prstGeom>
              <a:blipFill rotWithShape="1">
                <a:blip r:embed="rId6"/>
                <a:stretch>
                  <a:fillRect l="-10582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6744394" y="3073022"/>
                <a:ext cx="1728192" cy="1145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0" smtClean="0">
                            <a:latin typeface="Cambria Math"/>
                            <a:cs typeface="Calibri" pitchFamily="34" charset="0"/>
                          </a:rPr>
                          <m:t>𝟐𝟑𝟎</m:t>
                        </m:r>
                        <m:r>
                          <a:rPr lang="cs-CZ" sz="2800" b="1" i="0" baseline="30000" smtClean="0">
                            <a:latin typeface="Cambria Math"/>
                            <a:cs typeface="Calibri" pitchFamily="34" charset="0"/>
                          </a:rPr>
                          <m:t>𝟐</m:t>
                        </m:r>
                      </m:num>
                      <m:den>
                        <m:r>
                          <a:rPr lang="cs-CZ" sz="2800" b="1" i="0" smtClean="0">
                            <a:latin typeface="Cambria Math"/>
                            <a:cs typeface="Calibri" pitchFamily="34" charset="0"/>
                          </a:rPr>
                          <m:t>𝟔𝟎</m:t>
                        </m:r>
                      </m:den>
                    </m:f>
                  </m:oMath>
                </a14:m>
                <a:endParaRPr lang="cs-CZ" sz="2800" b="1" dirty="0" smtClean="0">
                  <a:latin typeface="Calibri" pitchFamily="34" charset="0"/>
                  <a:cs typeface="Calibri" pitchFamily="34" charset="0"/>
                </a:endParaRPr>
              </a:p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R = 881,7</a:t>
                </a:r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44394" y="3073022"/>
                <a:ext cx="1728192" cy="1145570"/>
              </a:xfrm>
              <a:prstGeom prst="rect">
                <a:avLst/>
              </a:prstGeom>
              <a:blipFill rotWithShape="1">
                <a:blip r:embed="rId7"/>
                <a:stretch>
                  <a:fillRect l="-7042" b="-14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ovéPole 12"/>
          <p:cNvSpPr txBox="1"/>
          <p:nvPr/>
        </p:nvSpPr>
        <p:spPr>
          <a:xfrm>
            <a:off x="1043608" y="3319637"/>
            <a:ext cx="15841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887,6 (881,7) </a:t>
            </a:r>
            <a:r>
              <a:rPr lang="el-GR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Ω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67544" y="4581128"/>
            <a:ext cx="7416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Vlákno 60 W žárovky má odpor 887,6 (881,6) </a:t>
            </a:r>
            <a:r>
              <a:rPr lang="el-GR" sz="2800" b="1" dirty="0" smtClean="0">
                <a:latin typeface="Calibri" pitchFamily="34" charset="0"/>
                <a:cs typeface="Calibri" pitchFamily="34" charset="0"/>
              </a:rPr>
              <a:t>Ω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.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0607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ŘEŠENÍ </a:t>
            </a:r>
            <a:r>
              <a:rPr lang="cs-CZ" cap="none" dirty="0">
                <a:solidFill>
                  <a:schemeClr val="tx1"/>
                </a:solidFill>
              </a:rPr>
              <a:t>skupiny B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3) Jaký odpor má vlákno 40 W žárovky při napětí 230 V?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2420888"/>
            <a:ext cx="18002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P =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40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W</a:t>
            </a:r>
          </a:p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U = 230 V</a:t>
            </a:r>
          </a:p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R =</a:t>
            </a:r>
          </a:p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2843808" y="2276872"/>
                <a:ext cx="1008112" cy="712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>
                    <a:solidFill>
                      <a:srgbClr val="FF0000"/>
                    </a:solidFill>
                    <a:latin typeface="Calibri" pitchFamily="34" charset="0"/>
                    <a:cs typeface="Calibri" pitchFamily="34" charset="0"/>
                  </a:rPr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𝐏</m:t>
                        </m:r>
                      </m:num>
                      <m:den>
                        <m:r>
                          <a:rPr lang="cs-CZ" sz="2800" b="1" i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𝐔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00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2276872"/>
                <a:ext cx="1008112" cy="712631"/>
              </a:xfrm>
              <a:prstGeom prst="rect">
                <a:avLst/>
              </a:prstGeom>
              <a:blipFill rotWithShape="1">
                <a:blip r:embed="rId2"/>
                <a:stretch>
                  <a:fillRect l="-12727" b="-120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843808" y="2989503"/>
                <a:ext cx="1656184" cy="1145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I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1" smtClean="0">
                            <a:latin typeface="Cambria Math"/>
                            <a:cs typeface="Calibri" pitchFamily="34" charset="0"/>
                          </a:rPr>
                          <m:t>𝟒</m:t>
                        </m:r>
                        <m:r>
                          <a:rPr lang="cs-CZ" sz="2800" b="1" i="1">
                            <a:latin typeface="Cambria Math"/>
                            <a:cs typeface="Calibri" pitchFamily="34" charset="0"/>
                          </a:rPr>
                          <m:t>𝟎</m:t>
                        </m:r>
                      </m:num>
                      <m:den>
                        <m:r>
                          <a:rPr lang="cs-CZ" sz="2800" b="1" i="1">
                            <a:latin typeface="Cambria Math"/>
                            <a:cs typeface="Calibri" pitchFamily="34" charset="0"/>
                          </a:rPr>
                          <m:t>𝟐𝟑𝟎</m:t>
                        </m:r>
                      </m:den>
                    </m:f>
                  </m:oMath>
                </a14:m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  <a:p>
                <a:r>
                  <a:rPr lang="cs-CZ" sz="2800" b="1" dirty="0">
                    <a:latin typeface="Calibri" pitchFamily="34" charset="0"/>
                    <a:cs typeface="Calibri" pitchFamily="34" charset="0"/>
                  </a:rPr>
                  <a:t>I = </a:t>
                </a:r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0,17 A</a:t>
                </a:r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3808" y="2989503"/>
                <a:ext cx="1656184" cy="1145570"/>
              </a:xfrm>
              <a:prstGeom prst="rect">
                <a:avLst/>
              </a:prstGeom>
              <a:blipFill rotWithShape="1">
                <a:blip r:embed="rId3"/>
                <a:stretch>
                  <a:fillRect l="-7749" r="-1107" b="-14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716016" y="2299512"/>
                <a:ext cx="1224136" cy="710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>
                    <a:solidFill>
                      <a:srgbClr val="FF0000"/>
                    </a:solidFill>
                    <a:latin typeface="Calibri" pitchFamily="34" charset="0"/>
                    <a:cs typeface="Calibri" pitchFamily="34" charset="0"/>
                  </a:rPr>
                  <a:t>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𝐏</m:t>
                        </m:r>
                      </m:num>
                      <m:den>
                        <m:r>
                          <a:rPr lang="cs-CZ" sz="2800" b="1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𝐈</m:t>
                        </m:r>
                        <m:r>
                          <a:rPr lang="cs-CZ" sz="2800" b="1" baseline="3000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𝟐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00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2299512"/>
                <a:ext cx="1224136" cy="710579"/>
              </a:xfrm>
              <a:prstGeom prst="rect">
                <a:avLst/>
              </a:prstGeom>
              <a:blipFill rotWithShape="1">
                <a:blip r:embed="rId4"/>
                <a:stretch>
                  <a:fillRect l="-10500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716016" y="2976041"/>
                <a:ext cx="1800200" cy="16097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0" smtClean="0">
                            <a:latin typeface="Cambria Math"/>
                            <a:cs typeface="Calibri" pitchFamily="34" charset="0"/>
                          </a:rPr>
                          <m:t>𝟒</m:t>
                        </m:r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𝟎</m:t>
                        </m:r>
                      </m:num>
                      <m:den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𝟎</m:t>
                        </m:r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,</m:t>
                        </m:r>
                        <m:r>
                          <a:rPr lang="cs-CZ" sz="2800" b="1" i="0" smtClean="0">
                            <a:latin typeface="Cambria Math"/>
                            <a:cs typeface="Calibri" pitchFamily="34" charset="0"/>
                          </a:rPr>
                          <m:t>𝟏𝟕</m:t>
                        </m:r>
                        <m:r>
                          <a:rPr lang="cs-CZ" sz="2800" b="1" baseline="30000">
                            <a:latin typeface="Cambria Math"/>
                            <a:cs typeface="Calibri" pitchFamily="34" charset="0"/>
                          </a:rPr>
                          <m:t>𝟐</m:t>
                        </m:r>
                      </m:den>
                    </m:f>
                  </m:oMath>
                </a14:m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  <a:p>
                <a:r>
                  <a:rPr lang="cs-CZ" sz="2800" b="1" dirty="0">
                    <a:latin typeface="Calibri" pitchFamily="34" charset="0"/>
                    <a:cs typeface="Calibri" pitchFamily="34" charset="0"/>
                  </a:rPr>
                  <a:t>R = </a:t>
                </a:r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1384,1</a:t>
                </a:r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  <a:p>
                <a:endParaRPr lang="cs-CZ" sz="28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2976041"/>
                <a:ext cx="1800200" cy="1609736"/>
              </a:xfrm>
              <a:prstGeom prst="rect">
                <a:avLst/>
              </a:prstGeom>
              <a:blipFill rotWithShape="1">
                <a:blip r:embed="rId5"/>
                <a:stretch>
                  <a:fillRect l="-7119" r="-13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674296" y="2310575"/>
                <a:ext cx="1296144" cy="710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>
                    <a:solidFill>
                      <a:srgbClr val="00B050"/>
                    </a:solidFill>
                    <a:latin typeface="Calibri" pitchFamily="34" charset="0"/>
                    <a:cs typeface="Calibri" pitchFamily="34" charset="0"/>
                  </a:rPr>
                  <a:t>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solidFill>
                              <a:srgbClr val="00B050"/>
                            </a:solidFill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>
                            <a:solidFill>
                              <a:srgbClr val="00B050"/>
                            </a:solidFill>
                            <a:latin typeface="Cambria Math"/>
                            <a:cs typeface="Calibri" pitchFamily="34" charset="0"/>
                          </a:rPr>
                          <m:t>𝐔</m:t>
                        </m:r>
                        <m:r>
                          <a:rPr lang="cs-CZ" sz="2800" b="1" baseline="30000">
                            <a:solidFill>
                              <a:srgbClr val="00B050"/>
                            </a:solidFill>
                            <a:latin typeface="Cambria Math"/>
                            <a:cs typeface="Calibri" pitchFamily="34" charset="0"/>
                          </a:rPr>
                          <m:t>𝟐</m:t>
                        </m:r>
                      </m:num>
                      <m:den>
                        <m:r>
                          <a:rPr lang="cs-CZ" sz="2800" b="1">
                            <a:solidFill>
                              <a:srgbClr val="00B050"/>
                            </a:solidFill>
                            <a:latin typeface="Cambria Math"/>
                            <a:cs typeface="Calibri" pitchFamily="34" charset="0"/>
                          </a:rPr>
                          <m:t>𝐏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00B05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4296" y="2310575"/>
                <a:ext cx="1296144" cy="710579"/>
              </a:xfrm>
              <a:prstGeom prst="rect">
                <a:avLst/>
              </a:prstGeom>
              <a:blipFill rotWithShape="1">
                <a:blip r:embed="rId6"/>
                <a:stretch>
                  <a:fillRect l="-9906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6674296" y="3010091"/>
                <a:ext cx="1728192" cy="11455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R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𝟐𝟑𝟎</m:t>
                        </m:r>
                        <m:r>
                          <a:rPr lang="cs-CZ" sz="2800" b="1" baseline="30000">
                            <a:latin typeface="Cambria Math"/>
                            <a:cs typeface="Calibri" pitchFamily="34" charset="0"/>
                          </a:rPr>
                          <m:t>𝟐</m:t>
                        </m:r>
                      </m:num>
                      <m:den>
                        <m:r>
                          <a:rPr lang="cs-CZ" sz="2800" b="1" i="0" smtClean="0">
                            <a:latin typeface="Cambria Math"/>
                            <a:cs typeface="Calibri" pitchFamily="34" charset="0"/>
                          </a:rPr>
                          <m:t>𝟒</m:t>
                        </m:r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𝟎</m:t>
                        </m:r>
                      </m:den>
                    </m:f>
                  </m:oMath>
                </a14:m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  <a:p>
                <a:r>
                  <a:rPr lang="cs-CZ" sz="2800" b="1" dirty="0">
                    <a:latin typeface="Calibri" pitchFamily="34" charset="0"/>
                    <a:cs typeface="Calibri" pitchFamily="34" charset="0"/>
                  </a:rPr>
                  <a:t>R = </a:t>
                </a:r>
                <a:r>
                  <a:rPr lang="cs-CZ" sz="2800" b="1" dirty="0" smtClean="0">
                    <a:latin typeface="Calibri" pitchFamily="34" charset="0"/>
                    <a:cs typeface="Calibri" pitchFamily="34" charset="0"/>
                  </a:rPr>
                  <a:t>1322,5</a:t>
                </a:r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4296" y="3010091"/>
                <a:ext cx="1728192" cy="1145570"/>
              </a:xfrm>
              <a:prstGeom prst="rect">
                <a:avLst/>
              </a:prstGeom>
              <a:blipFill rotWithShape="1">
                <a:blip r:embed="rId7"/>
                <a:stretch>
                  <a:fillRect l="-7420" r="-5654" b="-143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971600" y="3265268"/>
            <a:ext cx="17281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1384,1 (1322,5) </a:t>
            </a:r>
            <a:r>
              <a:rPr lang="el-GR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Ω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67544" y="4648547"/>
            <a:ext cx="77909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latin typeface="Calibri" pitchFamily="34" charset="0"/>
                <a:cs typeface="Calibri" pitchFamily="34" charset="0"/>
              </a:rPr>
              <a:t>Vlákno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40 </a:t>
            </a:r>
            <a:r>
              <a:rPr lang="cs-CZ" sz="2800" b="1" dirty="0">
                <a:latin typeface="Calibri" pitchFamily="34" charset="0"/>
                <a:cs typeface="Calibri" pitchFamily="34" charset="0"/>
              </a:rPr>
              <a:t>W žárovky má odpor 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1384,1 (1322,5) </a:t>
            </a:r>
            <a:r>
              <a:rPr lang="el-GR" sz="2800" b="1" dirty="0">
                <a:latin typeface="Calibri" pitchFamily="34" charset="0"/>
                <a:cs typeface="Calibri" pitchFamily="34" charset="0"/>
              </a:rPr>
              <a:t>Ω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.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ŘEŠENÍ </a:t>
            </a:r>
            <a:r>
              <a:rPr lang="cs-CZ" cap="none" dirty="0" smtClean="0">
                <a:solidFill>
                  <a:schemeClr val="tx1"/>
                </a:solidFill>
              </a:rPr>
              <a:t>nepovinného příkladu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Za jakou dobu se ohřeje 800 g vody v rychlovarné konvici z počáteční teploty 20°C na teplotu varu, jestliže jí při napětí 230 V prochází proud 7,8A?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3148211"/>
            <a:ext cx="30243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m = 800 g = 0,8 kg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t</a:t>
            </a:r>
            <a:r>
              <a:rPr lang="cs-CZ" sz="2800" b="1" baseline="-25000" dirty="0" smtClean="0">
                <a:latin typeface="Calibri" pitchFamily="34" charset="0"/>
                <a:cs typeface="Calibri" pitchFamily="34" charset="0"/>
              </a:rPr>
              <a:t>0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= 20°C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t</a:t>
            </a:r>
            <a:r>
              <a:rPr lang="cs-CZ" sz="2800" b="1" baseline="-25000" dirty="0">
                <a:latin typeface="Calibri" pitchFamily="34" charset="0"/>
                <a:cs typeface="Calibri" pitchFamily="34" charset="0"/>
              </a:rPr>
              <a:t>1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= 100°C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U = 230 V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I = 7,8 A</a:t>
            </a:r>
          </a:p>
          <a:p>
            <a:r>
              <a:rPr lang="cs-CZ" sz="2800" b="1" dirty="0" err="1" smtClean="0">
                <a:latin typeface="Calibri" pitchFamily="34" charset="0"/>
                <a:cs typeface="Calibri" pitchFamily="34" charset="0"/>
              </a:rPr>
              <a:t>t</a:t>
            </a:r>
            <a:r>
              <a:rPr lang="cs-CZ" sz="2800" b="1" baseline="-25000" dirty="0" err="1">
                <a:latin typeface="Calibri" pitchFamily="34" charset="0"/>
                <a:cs typeface="Calibri" pitchFamily="34" charset="0"/>
              </a:rPr>
              <a:t>č</a:t>
            </a:r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 =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496072" y="3148211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W = m . c . </a:t>
            </a:r>
            <a:r>
              <a:rPr lang="cs-CZ" sz="2800" b="1" baseline="-25000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∆</a:t>
            </a:r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t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496072" y="3508663"/>
            <a:ext cx="40324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W = 0,8 . 4,18 . 80</a:t>
            </a:r>
          </a:p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W = 267,52 kJ = 267520 J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496072" y="4706837"/>
                <a:ext cx="1440160" cy="710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rgbClr val="FF0000"/>
                    </a:solidFill>
                    <a:latin typeface="Calibri" pitchFamily="34" charset="0"/>
                    <a:cs typeface="Calibri" pitchFamily="34" charset="0"/>
                  </a:rPr>
                  <a:t>t</a:t>
                </a:r>
                <a:r>
                  <a:rPr lang="cs-CZ" sz="2800" b="1" baseline="-25000" dirty="0">
                    <a:solidFill>
                      <a:srgbClr val="FF0000"/>
                    </a:solidFill>
                    <a:latin typeface="Calibri" pitchFamily="34" charset="0"/>
                    <a:cs typeface="Calibri" pitchFamily="34" charset="0"/>
                  </a:rPr>
                  <a:t>č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libri" pitchFamily="34" charset="0"/>
                    <a:cs typeface="Calibri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 i="0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𝐖</m:t>
                        </m:r>
                      </m:num>
                      <m:den>
                        <m:r>
                          <a:rPr lang="cs-CZ" sz="2800" b="1" i="0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𝐔</m:t>
                        </m:r>
                        <m:r>
                          <a:rPr lang="cs-CZ" sz="2800" b="1" i="0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 . </m:t>
                        </m:r>
                        <m:r>
                          <a:rPr lang="cs-CZ" sz="2800" b="1" i="0" smtClean="0">
                            <a:solidFill>
                              <a:srgbClr val="FF0000"/>
                            </a:solidFill>
                            <a:latin typeface="Cambria Math"/>
                            <a:cs typeface="Calibri" pitchFamily="34" charset="0"/>
                          </a:rPr>
                          <m:t>𝐈</m:t>
                        </m:r>
                      </m:den>
                    </m:f>
                  </m:oMath>
                </a14:m>
                <a:endParaRPr lang="cs-CZ" sz="2800" b="1" dirty="0">
                  <a:solidFill>
                    <a:srgbClr val="FF0000"/>
                  </a:solidFill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96072" y="4706837"/>
                <a:ext cx="1440160" cy="710579"/>
              </a:xfrm>
              <a:prstGeom prst="rect">
                <a:avLst/>
              </a:prstGeom>
              <a:blipFill rotWithShape="1">
                <a:blip r:embed="rId2"/>
                <a:stretch>
                  <a:fillRect l="-8898" b="-1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4940796" y="4706837"/>
                <a:ext cx="3528392" cy="1185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rPr>
                  <a:t>t</a:t>
                </a:r>
                <a:r>
                  <a:rPr lang="cs-CZ" sz="2800" b="1" baseline="-25000" dirty="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rPr>
                  <a:t>č</a:t>
                </a:r>
                <a:r>
                  <a:rPr lang="cs-CZ" sz="2800" b="1" dirty="0">
                    <a:solidFill>
                      <a:schemeClr val="tx1"/>
                    </a:solidFill>
                    <a:latin typeface="Calibri" pitchFamily="34" charset="0"/>
                    <a:cs typeface="Calibri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>
                            <a:latin typeface="Cambria Math"/>
                            <a:cs typeface="Calibri" pitchFamily="34" charset="0"/>
                          </a:rPr>
                        </m:ctrlPr>
                      </m:fPr>
                      <m:num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𝟐𝟔𝟕𝟓𝟐𝟎</m:t>
                        </m:r>
                      </m:num>
                      <m:den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𝟐𝟑𝟎</m:t>
                        </m:r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 . </m:t>
                        </m:r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𝟕</m:t>
                        </m:r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,</m:t>
                        </m:r>
                        <m:r>
                          <a:rPr lang="cs-CZ" sz="2800" b="1">
                            <a:latin typeface="Cambria Math"/>
                            <a:cs typeface="Calibri" pitchFamily="34" charset="0"/>
                          </a:rPr>
                          <m:t>𝟖</m:t>
                        </m:r>
                      </m:den>
                    </m:f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=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𝟏𝟒𝟗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 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𝐬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=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𝟐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 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𝐦𝐢𝐧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 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𝟐𝟗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 </m:t>
                    </m:r>
                    <m:r>
                      <a:rPr lang="cs-CZ" sz="2800" b="1">
                        <a:latin typeface="Cambria Math"/>
                        <a:cs typeface="Calibri" pitchFamily="34" charset="0"/>
                      </a:rPr>
                      <m:t>𝐬</m:t>
                    </m:r>
                  </m:oMath>
                </a14:m>
                <a:endParaRPr lang="cs-CZ" sz="2800" b="1" dirty="0">
                  <a:latin typeface="Calibri" pitchFamily="34" charset="0"/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40796" y="4706837"/>
                <a:ext cx="3528392" cy="1185196"/>
              </a:xfrm>
              <a:prstGeom prst="rect">
                <a:avLst/>
              </a:prstGeom>
              <a:blipFill rotWithShape="1">
                <a:blip r:embed="rId3"/>
                <a:stretch>
                  <a:fillRect l="-345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ovéPole 9"/>
          <p:cNvSpPr txBox="1"/>
          <p:nvPr/>
        </p:nvSpPr>
        <p:spPr>
          <a:xfrm>
            <a:off x="947639" y="5302647"/>
            <a:ext cx="1464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2,5 min</a:t>
            </a:r>
            <a:endParaRPr lang="cs-CZ" sz="2800" b="1" dirty="0">
              <a:solidFill>
                <a:srgbClr val="FF0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5536" y="5934898"/>
            <a:ext cx="5760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Calibri" pitchFamily="34" charset="0"/>
                <a:cs typeface="Calibri" pitchFamily="34" charset="0"/>
              </a:rPr>
              <a:t>Voda se ohřeje asi za 2,5 minuty.</a:t>
            </a:r>
            <a:endParaRPr lang="cs-CZ" sz="2800" b="1" dirty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166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zdroje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Není-li uveden zdroj, je použitý materiál z vlastních zdrojů autorky.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152</TotalTime>
  <Words>882</Words>
  <Application>Microsoft Office PowerPoint</Application>
  <PresentationFormat>Předvádění na obrazovce (4:3)</PresentationFormat>
  <Paragraphs>140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ZADÁNÍ</vt:lpstr>
      <vt:lpstr>ŘEŠENÍ skupiny A</vt:lpstr>
      <vt:lpstr>ŘEŠENÍ skupiny B</vt:lpstr>
      <vt:lpstr>ŘEŠENÍ skupiny A</vt:lpstr>
      <vt:lpstr>ŘEŠENÍ skupiny B</vt:lpstr>
      <vt:lpstr>ŘEŠENÍ skupiny A</vt:lpstr>
      <vt:lpstr>ŘEŠENÍ skupiny B</vt:lpstr>
      <vt:lpstr>ŘEŠENÍ nepovinného příkladu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nekdo</cp:lastModifiedBy>
  <cp:revision>36</cp:revision>
  <dcterms:created xsi:type="dcterms:W3CDTF">2012-10-04T17:02:39Z</dcterms:created>
  <dcterms:modified xsi:type="dcterms:W3CDTF">2013-04-02T17:46:25Z</dcterms:modified>
</cp:coreProperties>
</file>