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9619044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VY_32_INOVACE_376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Střídavý proud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slouží k výkladu učiva – Střídavý proud. Žáci se seznámí se vznikem střídavého proudu, základními pojmy a výhodami</a:t>
                      </a:r>
                      <a:r>
                        <a:rPr lang="cs-CZ" sz="1400" dirty="0" smtClean="0"/>
                        <a:t>.</a:t>
                      </a: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10. 2. 2013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11. 2.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39552" y="2348880"/>
            <a:ext cx="8229600" cy="1143000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Střídavý proud</a:t>
            </a:r>
            <a:endParaRPr lang="cs-CZ" sz="8800" b="1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Vznik střídavého proudu: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v elektrárnách (tepelné, jaderné, vodní, větrné) pomocí alternátoru</a:t>
            </a:r>
          </a:p>
          <a:p>
            <a:r>
              <a:rPr lang="cs-CZ" sz="2800" b="1" u="sng" dirty="0" smtClean="0"/>
              <a:t>alternátor</a:t>
            </a:r>
            <a:r>
              <a:rPr lang="cs-CZ" sz="2800" b="1" dirty="0" smtClean="0"/>
              <a:t> – zařízení, které přeměňuje pohybovou energii v elektrickou – elektromagnetickou indukcí</a:t>
            </a:r>
          </a:p>
          <a:p>
            <a:pPr marL="0" indent="0">
              <a:buNone/>
            </a:pPr>
            <a:r>
              <a:rPr lang="cs-CZ" sz="2800" b="1" dirty="0" smtClean="0"/>
              <a:t>    skládá se: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1) </a:t>
            </a:r>
            <a:r>
              <a:rPr lang="cs-CZ" sz="2800" b="1" u="sng" dirty="0" smtClean="0"/>
              <a:t>stator</a:t>
            </a:r>
            <a:r>
              <a:rPr lang="cs-CZ" sz="2800" b="1" dirty="0" smtClean="0"/>
              <a:t> – nepohyblivá část – vytváří mag. pole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2) </a:t>
            </a:r>
            <a:r>
              <a:rPr lang="cs-CZ" sz="2800" b="1" u="sng" dirty="0" smtClean="0"/>
              <a:t>rotor</a:t>
            </a:r>
            <a:r>
              <a:rPr lang="cs-CZ" sz="2800" b="1" dirty="0" smtClean="0"/>
              <a:t> – pohyblivá soustava cívek, které se otáčí 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 v dutině statoru</a:t>
            </a:r>
          </a:p>
          <a:p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alternátor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7600" lvl="8" indent="0">
              <a:buNone/>
            </a:pPr>
            <a:r>
              <a:rPr lang="cs-CZ" dirty="0" smtClean="0"/>
              <a:t>		</a:t>
            </a:r>
            <a:r>
              <a:rPr lang="cs-CZ" sz="2800" b="1" dirty="0" smtClean="0"/>
              <a:t>schéma</a:t>
            </a:r>
          </a:p>
          <a:p>
            <a:pPr marL="3657600" lvl="8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jednoduchého </a:t>
            </a:r>
          </a:p>
          <a:p>
            <a:pPr marL="3657600" lvl="8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                alternátoru</a:t>
            </a:r>
          </a:p>
          <a:p>
            <a:pPr marL="3657600" lvl="8" indent="0">
              <a:buNone/>
            </a:pPr>
            <a:endParaRPr lang="cs-CZ" sz="2800" b="1" dirty="0"/>
          </a:p>
          <a:p>
            <a:pPr marL="3657600" lvl="8" indent="0">
              <a:buNone/>
            </a:pPr>
            <a:endParaRPr lang="cs-CZ" sz="2800" b="1" dirty="0" smtClean="0"/>
          </a:p>
          <a:p>
            <a:pPr marL="3657600" lvl="8" indent="0">
              <a:buNone/>
            </a:pPr>
            <a:endParaRPr lang="cs-CZ" sz="2800" b="1" dirty="0"/>
          </a:p>
          <a:p>
            <a:pPr marL="3657600" lvl="8" indent="0">
              <a:buNone/>
            </a:pPr>
            <a:endParaRPr lang="cs-CZ" sz="2800" b="1" dirty="0" smtClean="0"/>
          </a:p>
          <a:p>
            <a:pPr marL="3657600" lvl="8" indent="0">
              <a:buNone/>
            </a:pPr>
            <a:endParaRPr lang="cs-CZ" sz="2800" b="1" dirty="0"/>
          </a:p>
          <a:p>
            <a:pPr marL="3657600" lvl="8" indent="0">
              <a:buNone/>
            </a:pPr>
            <a:r>
              <a:rPr lang="cs-CZ" dirty="0" smtClean="0"/>
              <a:t>obr. 1			    obr. 2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277" y="1484784"/>
            <a:ext cx="4928891" cy="420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351955"/>
            <a:ext cx="2354186" cy="2339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u="sng" dirty="0" smtClean="0"/>
              <a:t>Závislost napětí na úhlu otočení cívky: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000" dirty="0" smtClean="0"/>
              <a:t>							         obr. 3</a:t>
            </a:r>
          </a:p>
          <a:p>
            <a:pPr marL="0" indent="0">
              <a:buNone/>
            </a:pPr>
            <a:r>
              <a:rPr lang="cs-CZ" sz="2800" b="1" dirty="0" smtClean="0"/>
              <a:t>grafem je sinusoida</a:t>
            </a:r>
            <a:endParaRPr lang="cs-CZ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1"/>
            <a:ext cx="6624736" cy="370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Základní pojmy:</a:t>
            </a:r>
            <a:endParaRPr lang="cs-CZ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sz="2800" b="1" u="sng" dirty="0" smtClean="0"/>
                  <a:t>perioda</a:t>
                </a:r>
                <a:r>
                  <a:rPr lang="cs-CZ" sz="2800" b="1" dirty="0" smtClean="0"/>
                  <a:t> = doba jedné otočky, značka </a:t>
                </a:r>
                <a:r>
                  <a:rPr lang="cs-CZ" sz="2800" b="1" u="sng" dirty="0" smtClean="0"/>
                  <a:t>T</a:t>
                </a:r>
                <a:r>
                  <a:rPr lang="cs-CZ" sz="2800" b="1" dirty="0" smtClean="0"/>
                  <a:t>, jednotka </a:t>
                </a:r>
                <a:r>
                  <a:rPr lang="cs-CZ" sz="2800" b="1" u="sng" dirty="0" smtClean="0"/>
                  <a:t>s</a:t>
                </a:r>
                <a:r>
                  <a:rPr lang="cs-CZ" sz="2800" b="1" dirty="0" smtClean="0"/>
                  <a:t> (sekunda)</a:t>
                </a:r>
              </a:p>
              <a:p>
                <a:r>
                  <a:rPr lang="cs-CZ" sz="2800" b="1" u="sng" dirty="0" smtClean="0"/>
                  <a:t>frekvence (kmitočet)</a:t>
                </a:r>
                <a:r>
                  <a:rPr lang="cs-CZ" sz="2800" b="1" dirty="0" smtClean="0"/>
                  <a:t> = počet period za sekundu, značka </a:t>
                </a:r>
                <a:r>
                  <a:rPr lang="cs-CZ" sz="2800" b="1" u="sng" dirty="0" smtClean="0"/>
                  <a:t>f</a:t>
                </a:r>
                <a:r>
                  <a:rPr lang="cs-CZ" sz="2800" b="1" dirty="0" smtClean="0"/>
                  <a:t>, jednotka </a:t>
                </a:r>
                <a:r>
                  <a:rPr lang="cs-CZ" sz="2800" b="1" u="sng" dirty="0" smtClean="0"/>
                  <a:t>Hz</a:t>
                </a:r>
                <a:r>
                  <a:rPr lang="cs-CZ" sz="2800" b="1" dirty="0" smtClean="0"/>
                  <a:t> (hertz) </a:t>
                </a:r>
              </a:p>
              <a:p>
                <a:r>
                  <a:rPr lang="cs-CZ" sz="2800" b="1" u="sng" dirty="0" smtClean="0"/>
                  <a:t>vztahy:</a:t>
                </a:r>
                <a:r>
                  <a:rPr lang="cs-CZ" sz="2800" b="1" dirty="0" smtClean="0"/>
                  <a:t>      T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</a:rPr>
                          <m:t>𝐟</m:t>
                        </m:r>
                      </m:den>
                    </m:f>
                  </m:oMath>
                </a14:m>
                <a:r>
                  <a:rPr lang="cs-CZ" sz="2800" b="1" dirty="0" smtClean="0"/>
                  <a:t>		f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</a:rPr>
                          <m:t>𝐓</m:t>
                        </m:r>
                      </m:den>
                    </m:f>
                  </m:oMath>
                </a14:m>
                <a:endParaRPr lang="cs-CZ" sz="2800" b="1" dirty="0" smtClean="0"/>
              </a:p>
              <a:p>
                <a:endParaRPr lang="cs-CZ" sz="2800" b="1" dirty="0"/>
              </a:p>
              <a:p>
                <a:r>
                  <a:rPr lang="cs-CZ" sz="2800" b="1" dirty="0" smtClean="0"/>
                  <a:t>naše síť: f = 50 Hz</a:t>
                </a:r>
              </a:p>
              <a:p>
                <a:pPr marL="0" indent="0">
                  <a:buNone/>
                </a:pPr>
                <a:r>
                  <a:rPr lang="cs-CZ" sz="2800" b="1" dirty="0"/>
                  <a:t> </a:t>
                </a:r>
                <a:r>
                  <a:rPr lang="cs-CZ" sz="2800" b="1" dirty="0" smtClean="0"/>
                  <a:t>                   U = -310 V až +310 V, což odpovídá</a:t>
                </a:r>
              </a:p>
              <a:p>
                <a:pPr marL="0" indent="0">
                  <a:buNone/>
                </a:pPr>
                <a:r>
                  <a:rPr lang="cs-CZ" sz="2800" b="1" dirty="0"/>
                  <a:t> </a:t>
                </a:r>
                <a:r>
                  <a:rPr lang="cs-CZ" sz="2800" b="1" dirty="0" smtClean="0"/>
                  <a:t>                   stejnosměrnému o hodnotě 230 V</a:t>
                </a:r>
                <a:endParaRPr lang="cs-CZ" sz="28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259" t="-21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 3"/>
          <p:cNvSpPr/>
          <p:nvPr/>
        </p:nvSpPr>
        <p:spPr>
          <a:xfrm>
            <a:off x="2339752" y="3356992"/>
            <a:ext cx="1008112" cy="7200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171" y="3356992"/>
            <a:ext cx="1030287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u="sng" dirty="0" smtClean="0"/>
              <a:t>Výhody střídavého proudu: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menší ztráty při přenosu (vedení)</a:t>
            </a:r>
          </a:p>
          <a:p>
            <a:r>
              <a:rPr lang="cs-CZ" b="1" dirty="0" smtClean="0"/>
              <a:t>lze jej snadno transformovat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obr. 1: </a:t>
            </a:r>
            <a:r>
              <a:rPr lang="cs-CZ" sz="1800" dirty="0"/>
              <a:t>GORSKIJ, Sergej </a:t>
            </a:r>
            <a:r>
              <a:rPr lang="cs-CZ" sz="1800" dirty="0" err="1"/>
              <a:t>Prokudin</a:t>
            </a:r>
            <a:r>
              <a:rPr lang="cs-CZ" sz="1800" dirty="0"/>
              <a:t>. </a:t>
            </a:r>
            <a:r>
              <a:rPr lang="cs-CZ" sz="1800" i="1" dirty="0"/>
              <a:t>Wikipedia.cz</a:t>
            </a:r>
            <a:r>
              <a:rPr lang="cs-CZ" sz="1800" dirty="0"/>
              <a:t> [online]. [cit. 10.2.2013]. Dostupný na WWW: http://cs.wikipedia.org/wiki/Soubor:Gorskii_04414u.jpg </a:t>
            </a:r>
            <a:endParaRPr lang="cs-CZ" sz="1800" dirty="0" smtClean="0"/>
          </a:p>
          <a:p>
            <a:r>
              <a:rPr lang="cs-CZ" sz="2000" b="1" dirty="0" smtClean="0"/>
              <a:t>obr. 2: </a:t>
            </a:r>
            <a:r>
              <a:rPr lang="cs-CZ" sz="1800" dirty="0"/>
              <a:t>AUTOR NEUVEDEN. </a:t>
            </a:r>
            <a:r>
              <a:rPr lang="cs-CZ" sz="1800" i="1" dirty="0" err="1"/>
              <a:t>miniencyklopedie</a:t>
            </a:r>
            <a:r>
              <a:rPr lang="cs-CZ" sz="1800" i="1" dirty="0"/>
              <a:t> elektřina</a:t>
            </a:r>
            <a:r>
              <a:rPr lang="cs-CZ" sz="1800" dirty="0"/>
              <a:t> [online]. [cit. 10.2.2013]. Dostupný na WWW: http://www.cez.cz/edee/content/microsites/elektrina/obr/3-1.gif </a:t>
            </a:r>
            <a:endParaRPr lang="cs-CZ" sz="1800" dirty="0" smtClean="0"/>
          </a:p>
          <a:p>
            <a:r>
              <a:rPr lang="cs-CZ" sz="2000" b="1" dirty="0" smtClean="0"/>
              <a:t>obr. 3: </a:t>
            </a:r>
            <a:r>
              <a:rPr lang="cs-CZ" sz="1800" dirty="0"/>
              <a:t>AUTOR NEUVEDEN. </a:t>
            </a:r>
            <a:r>
              <a:rPr lang="cs-CZ" sz="1800" i="1" dirty="0" err="1"/>
              <a:t>miniencyklopedie</a:t>
            </a:r>
            <a:r>
              <a:rPr lang="cs-CZ" sz="1800" i="1" dirty="0"/>
              <a:t> elektřina</a:t>
            </a:r>
            <a:r>
              <a:rPr lang="cs-CZ" sz="1800" dirty="0"/>
              <a:t> [online]. [cit. 10.2.2013]. Dostupný na WWW: http://www.cez.cz/edee/content/microsites/elektrina/obr/3-2.gif </a:t>
            </a:r>
            <a:endParaRPr lang="cs-CZ" sz="1800" b="1" dirty="0"/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315</Words>
  <Application>Microsoft Office PowerPoint</Application>
  <PresentationFormat>Předvádění na obrazovce (4:3)</PresentationFormat>
  <Paragraphs>70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Střídavý proud</vt:lpstr>
      <vt:lpstr>Vznik střídavého proudu:</vt:lpstr>
      <vt:lpstr>alternátor</vt:lpstr>
      <vt:lpstr>Závislost napětí na úhlu otočení cívky:</vt:lpstr>
      <vt:lpstr>Základní pojmy:</vt:lpstr>
      <vt:lpstr>Výhody střídavého proudu: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21</cp:revision>
  <dcterms:created xsi:type="dcterms:W3CDTF">2012-10-04T17:02:39Z</dcterms:created>
  <dcterms:modified xsi:type="dcterms:W3CDTF">2013-03-10T17:17:10Z</dcterms:modified>
</cp:coreProperties>
</file>