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png"/><Relationship Id="rId7" Type="http://schemas.openxmlformats.org/officeDocument/2006/relationships/image" Target="../media/image12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7543603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VY_32_INOVACE_377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Rozvodná elektrická síť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zopakování</a:t>
                      </a:r>
                      <a:r>
                        <a:rPr lang="cs-CZ" sz="1400" b="1" baseline="0" dirty="0" smtClean="0"/>
                        <a:t> učiva – Transformátory  a v návaznosti k výkladu nového učiva – Rozvodná elektrická síť. Žáci jsou seznámeni s pojmy velmi vysoké, vysoké a nízké napětí, transformační stanice a s bezpečným chováním v okolí přenosové soustavy.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10.</a:t>
                      </a:r>
                      <a:r>
                        <a:rPr lang="cs-CZ" sz="1400" b="1" baseline="0" dirty="0" smtClean="0"/>
                        <a:t> 2. 2013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18. 2.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2794322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Rozvodná elektrická síť</a:t>
            </a:r>
            <a:endParaRPr lang="cs-CZ" sz="88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popiš transformátor:</a:t>
            </a:r>
            <a:endParaRPr lang="cs-CZ" sz="3200" b="1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45" r="-14445"/>
          <a:stretch/>
        </p:blipFill>
        <p:spPr bwMode="auto">
          <a:xfrm>
            <a:off x="2439444" y="1908543"/>
            <a:ext cx="4985191" cy="3168352"/>
          </a:xfrm>
          <a:prstGeom prst="rect">
            <a:avLst/>
          </a:prstGeom>
          <a:noFill/>
          <a:ln>
            <a:noFill/>
          </a:ln>
          <a:effectLst/>
        </p:spPr>
      </p:pic>
      <p:cxnSp>
        <p:nvCxnSpPr>
          <p:cNvPr id="6" name="Přímá spojnice 5"/>
          <p:cNvCxnSpPr/>
          <p:nvPr/>
        </p:nvCxnSpPr>
        <p:spPr>
          <a:xfrm flipV="1">
            <a:off x="4588634" y="1650022"/>
            <a:ext cx="72008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100802" y="3501008"/>
            <a:ext cx="963789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1871700" y="3500910"/>
            <a:ext cx="122413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912467" y="4509120"/>
            <a:ext cx="836411" cy="792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18207" y="2936487"/>
            <a:ext cx="1512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primární cívka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92280" y="3140967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sekundární cívka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48878" y="511208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jádro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08714" y="122317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spojka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332269" y="3890594"/>
            <a:ext cx="61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r>
              <a:rPr lang="cs-CZ" sz="2800" b="1" baseline="-25000" dirty="0" smtClean="0"/>
              <a:t>1</a:t>
            </a:r>
            <a:endParaRPr lang="cs-CZ" sz="2800" b="1" baseline="-25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3890594"/>
            <a:ext cx="6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</a:t>
            </a:r>
            <a:r>
              <a:rPr lang="cs-CZ" sz="2800" b="1" baseline="-25000" dirty="0" smtClean="0"/>
              <a:t>2</a:t>
            </a:r>
            <a:endParaRPr lang="cs-CZ" sz="2800" b="1" baseline="-25000" dirty="0"/>
          </a:p>
        </p:txBody>
      </p:sp>
      <p:cxnSp>
        <p:nvCxnSpPr>
          <p:cNvPr id="24" name="Přímá spojnice 23"/>
          <p:cNvCxnSpPr/>
          <p:nvPr/>
        </p:nvCxnSpPr>
        <p:spPr>
          <a:xfrm flipH="1">
            <a:off x="1712089" y="4241337"/>
            <a:ext cx="1620180" cy="6638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07933" y="4920272"/>
            <a:ext cx="22142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počet závitů na primární cívce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095836" y="5351160"/>
            <a:ext cx="312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počet závitů na </a:t>
            </a:r>
            <a:r>
              <a:rPr lang="cs-CZ" sz="2800" b="1" dirty="0" smtClean="0"/>
              <a:t>sekundární </a:t>
            </a:r>
            <a:r>
              <a:rPr lang="cs-CZ" sz="2800" b="1" dirty="0"/>
              <a:t>cívce</a:t>
            </a:r>
          </a:p>
        </p:txBody>
      </p:sp>
      <p:cxnSp>
        <p:nvCxnSpPr>
          <p:cNvPr id="28" name="Přímá spojnice 27"/>
          <p:cNvCxnSpPr/>
          <p:nvPr/>
        </p:nvCxnSpPr>
        <p:spPr>
          <a:xfrm flipH="1">
            <a:off x="4901962" y="4332818"/>
            <a:ext cx="632832" cy="96839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  <p:bldP spid="20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doplň text:</a:t>
            </a:r>
            <a:endParaRPr lang="cs-CZ" sz="32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80728"/>
                <a:ext cx="8229600" cy="5544616"/>
              </a:xfrm>
            </p:spPr>
            <p:txBody>
              <a:bodyPr>
                <a:normAutofit/>
              </a:bodyPr>
              <a:lstStyle/>
              <a:p>
                <a:r>
                  <a:rPr lang="cs-CZ" sz="2800" b="1" dirty="0" smtClean="0"/>
                  <a:t>transformátor je</a:t>
                </a:r>
              </a:p>
              <a:p>
                <a:pPr marL="0" indent="0">
                  <a:buNone/>
                </a:pPr>
                <a:endParaRPr lang="cs-CZ" sz="2800" b="1" dirty="0"/>
              </a:p>
              <a:p>
                <a:pPr marL="0" indent="0">
                  <a:buNone/>
                </a:pPr>
                <a:endParaRPr lang="cs-CZ" sz="2800" b="1" dirty="0" smtClean="0"/>
              </a:p>
              <a:p>
                <a:r>
                  <a:rPr lang="cs-CZ" sz="2800" b="1" dirty="0" smtClean="0"/>
                  <a:t>jádro tvaru uzavřeného „U“ se vyrábí z </a:t>
                </a:r>
              </a:p>
              <a:p>
                <a:pPr marL="0" indent="0">
                  <a:buNone/>
                </a:pPr>
                <a:endParaRPr lang="cs-CZ" sz="2800" b="1" dirty="0"/>
              </a:p>
              <a:p>
                <a:r>
                  <a:rPr lang="cs-CZ" sz="2800" b="1" dirty="0" smtClean="0"/>
                  <a:t>poměr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</a:rPr>
                          <m:t>𝐍</m:t>
                        </m:r>
                        <m:r>
                          <a:rPr lang="cs-CZ" sz="2800" b="1" i="0" baseline="-25000" smtClean="0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</a:rPr>
                          <m:t>𝐍</m:t>
                        </m:r>
                        <m:r>
                          <a:rPr lang="cs-CZ" sz="2800" b="1" i="0" baseline="-25000" smtClean="0">
                            <a:latin typeface="Cambria Math"/>
                          </a:rPr>
                          <m:t>𝟏</m:t>
                        </m:r>
                      </m:den>
                    </m:f>
                  </m:oMath>
                </a14:m>
                <a:r>
                  <a:rPr lang="cs-CZ" sz="2800" b="1" dirty="0" smtClean="0"/>
                  <a:t> se nazývá</a:t>
                </a:r>
              </a:p>
              <a:p>
                <a:r>
                  <a:rPr lang="cs-CZ" sz="2800" b="1" dirty="0" smtClean="0"/>
                  <a:t>při p </a:t>
                </a:r>
                <a:r>
                  <a:rPr lang="cs-CZ" sz="2800" b="1" dirty="0" smtClean="0">
                    <a:sym typeface="Symbol"/>
                  </a:rPr>
                  <a:t> 1 dochází k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sym typeface="Symbol"/>
                  </a:rPr>
                  <a:t> </a:t>
                </a:r>
                <a:r>
                  <a:rPr lang="cs-CZ" sz="2800" b="1" dirty="0" smtClean="0">
                    <a:sym typeface="Symbol"/>
                  </a:rPr>
                  <a:t>   při p  1 dochází k</a:t>
                </a:r>
              </a:p>
              <a:p>
                <a:pPr marL="0" indent="0">
                  <a:buNone/>
                </a:pPr>
                <a:endParaRPr lang="cs-CZ" sz="2800" b="1" dirty="0" smtClean="0">
                  <a:sym typeface="Symbol"/>
                </a:endParaRPr>
              </a:p>
              <a:p>
                <a:r>
                  <a:rPr lang="cs-CZ" sz="2800" b="1" dirty="0" smtClean="0">
                    <a:sym typeface="Symbol"/>
                  </a:rPr>
                  <a:t>mezi počtem závitů a napětím platí:</a:t>
                </a:r>
                <a:endParaRPr lang="cs-CZ" sz="2800" b="1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80728"/>
                <a:ext cx="8229600" cy="5544616"/>
              </a:xfrm>
              <a:blipFill rotWithShape="1">
                <a:blip r:embed="rId2" cstate="print"/>
                <a:stretch>
                  <a:fillRect l="-1259" t="-9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347864" y="980728"/>
            <a:ext cx="532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zařízení, které mění velikost střídavého elektrického napětí a proudu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55576" y="299695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magneticky měkké oceli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99454" y="3646096"/>
            <a:ext cx="3968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transformační poměr (p)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71426" y="4293096"/>
            <a:ext cx="5105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transformaci nahoru; U</a:t>
            </a:r>
            <a:r>
              <a:rPr lang="cs-CZ" sz="2800" b="1" baseline="-25000" dirty="0" smtClean="0">
                <a:solidFill>
                  <a:srgbClr val="0070C0"/>
                </a:solidFill>
              </a:rPr>
              <a:t>2</a:t>
            </a:r>
            <a:r>
              <a:rPr lang="cs-CZ" sz="2800" b="1" dirty="0" smtClean="0">
                <a:solidFill>
                  <a:srgbClr val="0070C0"/>
                </a:solidFill>
              </a:rPr>
              <a:t> je větší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80393" y="4816316"/>
            <a:ext cx="5105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transformaci </a:t>
            </a:r>
            <a:r>
              <a:rPr lang="cs-CZ" sz="2800" b="1" dirty="0" smtClean="0">
                <a:solidFill>
                  <a:srgbClr val="0070C0"/>
                </a:solidFill>
              </a:rPr>
              <a:t>dolů; </a:t>
            </a:r>
            <a:r>
              <a:rPr lang="cs-CZ" sz="2800" b="1" dirty="0">
                <a:solidFill>
                  <a:srgbClr val="0070C0"/>
                </a:solidFill>
              </a:rPr>
              <a:t>U</a:t>
            </a:r>
            <a:r>
              <a:rPr lang="cs-CZ" sz="2800" b="1" baseline="-25000" dirty="0">
                <a:solidFill>
                  <a:srgbClr val="0070C0"/>
                </a:solidFill>
              </a:rPr>
              <a:t>2</a:t>
            </a:r>
            <a:r>
              <a:rPr lang="cs-CZ" sz="2800" b="1" dirty="0">
                <a:solidFill>
                  <a:srgbClr val="0070C0"/>
                </a:solidFill>
              </a:rPr>
              <a:t> je </a:t>
            </a:r>
            <a:r>
              <a:rPr lang="cs-CZ" sz="2800" b="1" dirty="0" smtClean="0">
                <a:solidFill>
                  <a:srgbClr val="0070C0"/>
                </a:solidFill>
              </a:rPr>
              <a:t>menší</a:t>
            </a:r>
            <a:endParaRPr lang="cs-CZ" sz="28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6271726" y="5733256"/>
                <a:ext cx="1656184" cy="712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800" b="1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𝐔</m:t>
                        </m:r>
                        <m:r>
                          <a:rPr lang="cs-CZ" sz="2800" b="1" baseline="-2500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𝟐</m:t>
                        </m:r>
                      </m:num>
                      <m:den>
                        <m:r>
                          <a:rPr lang="cs-CZ" sz="2800" b="1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𝐔</m:t>
                        </m:r>
                        <m:r>
                          <a:rPr lang="cs-CZ" sz="2800" b="1" baseline="-2500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𝟏</m:t>
                        </m:r>
                      </m:den>
                    </m:f>
                    <m:r>
                      <a:rPr lang="cs-CZ" sz="2800" b="1">
                        <a:solidFill>
                          <a:srgbClr val="0070C0"/>
                        </a:solidFill>
                        <a:latin typeface="Cambria Math"/>
                        <a:sym typeface="Symbol"/>
                      </a:rPr>
                      <m:t>= </m:t>
                    </m:r>
                  </m:oMath>
                </a14:m>
                <a:r>
                  <a:rPr lang="cs-CZ" sz="2800" b="1" dirty="0">
                    <a:solidFill>
                      <a:srgbClr val="0070C0"/>
                    </a:solidFill>
                    <a:sym typeface="Symbol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dirty="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800" b="1" dirty="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𝐍</m:t>
                        </m:r>
                        <m:r>
                          <a:rPr lang="cs-CZ" sz="2800" b="1" baseline="-25000" dirty="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𝟐</m:t>
                        </m:r>
                      </m:num>
                      <m:den>
                        <m:r>
                          <a:rPr lang="cs-CZ" sz="2800" b="1" dirty="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𝐍</m:t>
                        </m:r>
                        <m:r>
                          <a:rPr lang="cs-CZ" sz="2800" b="1" baseline="-25000" dirty="0">
                            <a:solidFill>
                              <a:srgbClr val="0070C0"/>
                            </a:solidFill>
                            <a:latin typeface="Cambria Math"/>
                            <a:sym typeface="Symbol"/>
                          </a:rPr>
                          <m:t>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1726" y="5733256"/>
                <a:ext cx="1656184" cy="71263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42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rozvodná elektrická síť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47853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000" b="1" dirty="0" smtClean="0"/>
              <a:t>= přenosová soustava</a:t>
            </a:r>
          </a:p>
          <a:p>
            <a:r>
              <a:rPr lang="cs-CZ" sz="3000" b="1" dirty="0" smtClean="0"/>
              <a:t>systém zařízení, který zajišťuje </a:t>
            </a:r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přenos elektrické energie</a:t>
            </a:r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z elektráren ke spotřebiteli</a:t>
            </a:r>
          </a:p>
          <a:p>
            <a:pPr marL="0" indent="0">
              <a:buNone/>
            </a:pPr>
            <a:endParaRPr lang="cs-CZ" sz="3000" b="1" dirty="0" smtClean="0"/>
          </a:p>
          <a:p>
            <a:r>
              <a:rPr lang="cs-CZ" sz="3000" b="1" dirty="0" smtClean="0"/>
              <a:t>pro </a:t>
            </a:r>
            <a:r>
              <a:rPr lang="cs-CZ" sz="3000" b="1" dirty="0"/>
              <a:t>přenos nutný malý proud </a:t>
            </a:r>
            <a:endParaRPr lang="cs-CZ" sz="3000" b="1" dirty="0" smtClean="0"/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(menší ztráty) </a:t>
            </a:r>
            <a:r>
              <a:rPr lang="cs-CZ" sz="3000" b="1" dirty="0" smtClean="0">
                <a:sym typeface="Symbol"/>
              </a:rPr>
              <a:t></a:t>
            </a:r>
            <a:r>
              <a:rPr lang="cs-CZ" sz="3000" b="1" dirty="0" smtClean="0"/>
              <a:t> </a:t>
            </a:r>
            <a:r>
              <a:rPr lang="cs-CZ" sz="3000" b="1" dirty="0"/>
              <a:t>musí být </a:t>
            </a:r>
            <a:r>
              <a:rPr lang="cs-CZ" sz="3000" b="1" dirty="0" smtClean="0"/>
              <a:t>vysoké</a:t>
            </a:r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napětí → transformátor</a:t>
            </a:r>
          </a:p>
          <a:p>
            <a:pPr marL="0" indent="0">
              <a:buNone/>
            </a:pPr>
            <a:r>
              <a:rPr lang="cs-CZ" sz="3000" b="1" dirty="0" smtClean="0"/>
              <a:t>								</a:t>
            </a:r>
            <a:r>
              <a:rPr lang="cs-CZ" sz="2200" dirty="0" smtClean="0"/>
              <a:t>obr. 1</a:t>
            </a:r>
          </a:p>
          <a:p>
            <a:r>
              <a:rPr lang="cs-CZ" sz="3000" b="1" dirty="0"/>
              <a:t>elektrárna → </a:t>
            </a:r>
            <a:r>
              <a:rPr lang="cs-CZ" sz="3000" b="1" dirty="0" smtClean="0"/>
              <a:t>alternátor (elektromagnetická indukce</a:t>
            </a:r>
            <a:r>
              <a:rPr lang="cs-CZ" sz="3000" b="1" dirty="0"/>
              <a:t>) </a:t>
            </a:r>
            <a:r>
              <a:rPr lang="cs-CZ" sz="3000" b="1" dirty="0" smtClean="0"/>
              <a:t>→ </a:t>
            </a:r>
            <a:r>
              <a:rPr lang="cs-CZ" sz="3000" b="1" dirty="0"/>
              <a:t>střídavý proud</a:t>
            </a:r>
            <a:endParaRPr lang="cs-CZ" sz="3000" dirty="0"/>
          </a:p>
          <a:p>
            <a:pPr marL="0" indent="0">
              <a:buNone/>
            </a:pPr>
            <a:endParaRPr lang="cs-CZ" sz="2800" dirty="0"/>
          </a:p>
          <a:p>
            <a:endParaRPr lang="cs-CZ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20688"/>
            <a:ext cx="3078342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schéma rozvodné elektrické sítě: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6,3 - 10 </a:t>
            </a:r>
            <a:r>
              <a:rPr lang="cs-CZ" sz="2800" b="1" dirty="0" err="1" smtClean="0"/>
              <a:t>kV</a:t>
            </a:r>
            <a:r>
              <a:rPr lang="cs-CZ" sz="2800" b="1" dirty="0" smtClean="0"/>
              <a:t>	 220 (400) </a:t>
            </a:r>
            <a:r>
              <a:rPr lang="cs-CZ" sz="2800" b="1" dirty="0" err="1" smtClean="0"/>
              <a:t>kV</a:t>
            </a:r>
            <a:r>
              <a:rPr lang="cs-CZ" sz="2800" b="1" dirty="0" smtClean="0"/>
              <a:t>	22 </a:t>
            </a:r>
            <a:r>
              <a:rPr lang="cs-CZ" sz="2800" b="1" dirty="0" err="1" smtClean="0"/>
              <a:t>kV</a:t>
            </a:r>
            <a:r>
              <a:rPr lang="cs-CZ" sz="2800" b="1" dirty="0" smtClean="0"/>
              <a:t>		230 V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elektrárna	     přenosové		rozvodná 	spotřebitel</a:t>
            </a:r>
          </a:p>
          <a:p>
            <a:pPr marL="0" indent="0">
              <a:buNone/>
            </a:pPr>
            <a:r>
              <a:rPr lang="cs-CZ" sz="2000" b="1" dirty="0" smtClean="0"/>
              <a:t>		        vedení		     síť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smtClean="0"/>
              <a:t>		 velmi vysoké	</a:t>
            </a:r>
            <a:r>
              <a:rPr lang="cs-CZ" sz="2000" b="1" dirty="0"/>
              <a:t> </a:t>
            </a:r>
            <a:r>
              <a:rPr lang="cs-CZ" sz="2000" b="1" dirty="0" smtClean="0"/>
              <a:t>          vysoké napětí	nízké napětí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	 napětí</a:t>
            </a:r>
            <a:endParaRPr lang="cs-CZ" sz="2000" b="1" dirty="0"/>
          </a:p>
          <a:p>
            <a:pPr marL="0" indent="0">
              <a:buNone/>
            </a:pPr>
            <a:endParaRPr lang="cs-CZ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22922"/>
            <a:ext cx="1512168" cy="75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0707" y="2442479"/>
            <a:ext cx="151130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422922"/>
            <a:ext cx="151130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00" y="2424956"/>
            <a:ext cx="151130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2051720" y="2820304"/>
            <a:ext cx="36004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3989" y="2684859"/>
            <a:ext cx="476250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86893"/>
            <a:ext cx="476250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1176750" y="2000449"/>
            <a:ext cx="0" cy="3600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8230" y="1939962"/>
            <a:ext cx="231775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939963"/>
            <a:ext cx="231775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6224" y="1939963"/>
            <a:ext cx="231775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3293102" y="3318680"/>
            <a:ext cx="0" cy="3600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0005" y="3318680"/>
            <a:ext cx="2317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6695" y="3260575"/>
            <a:ext cx="2317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C:\Documents and Settings\verka\Local Settings\Temporary Internet Files\Content.IE5\3WJSC60K\MC9001049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03" y="4509120"/>
            <a:ext cx="1826057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verka\Local Settings\Temporary Internet Files\Content.IE5\54MKAENS\MC90019883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2929" y="4242373"/>
            <a:ext cx="149837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verka\Local Settings\Temporary Internet Files\Content.IE5\P5N2X69O\MC90044173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731" y="4288157"/>
            <a:ext cx="1996663" cy="199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schéma rozvodné sítě v ČR: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lvl="8"/>
            <a:endParaRPr lang="cs-CZ" dirty="0" smtClean="0"/>
          </a:p>
          <a:p>
            <a:pPr marL="3657600" lvl="8" indent="0">
              <a:buNone/>
            </a:pPr>
            <a:r>
              <a:rPr lang="cs-CZ" dirty="0" smtClean="0"/>
              <a:t>				obr. 2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lvl="8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4993" y="1268760"/>
            <a:ext cx="7660894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bezpečnost chování v okolí rozvodných sítí: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transformační stanice jsou oploceny, protože nepovolaným je vstup zakázán</a:t>
            </a:r>
          </a:p>
          <a:p>
            <a:r>
              <a:rPr lang="cs-CZ" b="1" dirty="0" smtClean="0"/>
              <a:t>nešplhej na sloupy elektrického vedení, hazarduješ tak se svým životem</a:t>
            </a:r>
          </a:p>
          <a:p>
            <a:r>
              <a:rPr lang="cs-CZ" b="1" dirty="0" smtClean="0"/>
              <a:t>nevhazuj žádné předměty do drátů</a:t>
            </a:r>
          </a:p>
          <a:p>
            <a:r>
              <a:rPr lang="cs-CZ" b="1" dirty="0" smtClean="0"/>
              <a:t>v případě spadlých drátů na ně nesahej, ani se k nim nepřibližuj a vše neprodleně ohlas policii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otázky a úkoly: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00141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K čemu slouží transformátor?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Proč se musí transformovat střídavý proud?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Co je to rozvodná elektrická </a:t>
            </a:r>
            <a:r>
              <a:rPr lang="cs-CZ" sz="2800" b="1" dirty="0" smtClean="0"/>
              <a:t>síť?</a:t>
            </a:r>
            <a:endParaRPr lang="cs-CZ" sz="2800" b="1" dirty="0" smtClean="0"/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Popiš, </a:t>
            </a:r>
            <a:r>
              <a:rPr lang="cs-CZ" sz="2800" b="1" dirty="0" smtClean="0"/>
              <a:t>z čeho se skládá rozvodná síť.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Popiš, jak by jsi se zachoval v případě úrazu člověka elektrickým proudem.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smtClean="0"/>
              <a:t>zdroje:</a:t>
            </a:r>
            <a:endParaRPr lang="cs-CZ" b="1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obr. 1: </a:t>
            </a:r>
            <a:r>
              <a:rPr lang="cs-CZ" sz="2000" dirty="0"/>
              <a:t>ARNAUDUS.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10.2.2013</a:t>
            </a:r>
            <a:r>
              <a:rPr lang="cs-CZ" sz="2000" dirty="0"/>
              <a:t>]. Dostupný na WWW: http://cs.wikipedia.org/wiki/Soubor:Ligne_haute_tension.jpg </a:t>
            </a:r>
            <a:endParaRPr lang="cs-CZ" sz="2000" dirty="0" smtClean="0"/>
          </a:p>
          <a:p>
            <a:r>
              <a:rPr lang="cs-CZ" sz="2000" dirty="0" smtClean="0"/>
              <a:t>obr. 2: </a:t>
            </a:r>
            <a:r>
              <a:rPr lang="pt-BR" sz="2000" dirty="0" smtClean="0"/>
              <a:t>AUTOR </a:t>
            </a:r>
            <a:r>
              <a:rPr lang="pt-BR" sz="2000" dirty="0"/>
              <a:t>NEUVEDEN. </a:t>
            </a:r>
            <a:r>
              <a:rPr lang="pt-BR" sz="2000" i="1" dirty="0"/>
              <a:t>www.geocaching.com</a:t>
            </a:r>
            <a:r>
              <a:rPr lang="pt-BR" sz="2000" dirty="0"/>
              <a:t> [online]. [cit. </a:t>
            </a:r>
            <a:r>
              <a:rPr lang="pt-BR" sz="2000" dirty="0" smtClean="0"/>
              <a:t>1</a:t>
            </a:r>
            <a:r>
              <a:rPr lang="cs-CZ" sz="2000" dirty="0" smtClean="0"/>
              <a:t>0</a:t>
            </a:r>
            <a:r>
              <a:rPr lang="pt-BR" sz="2000" dirty="0" smtClean="0"/>
              <a:t>.</a:t>
            </a:r>
            <a:r>
              <a:rPr lang="cs-CZ" sz="2000" dirty="0" smtClean="0"/>
              <a:t>2</a:t>
            </a:r>
            <a:r>
              <a:rPr lang="pt-BR" sz="2000" dirty="0" smtClean="0"/>
              <a:t>.2013</a:t>
            </a:r>
            <a:r>
              <a:rPr lang="pt-BR" sz="2000" dirty="0"/>
              <a:t>]. Dostupný na WWW: http://img.geocaching.com/cache/log/bc6b0135-086a-470e-ba9b-2047fc7d9ff4.jpg </a:t>
            </a:r>
            <a:endParaRPr lang="cs-CZ" sz="2000" dirty="0" smtClean="0"/>
          </a:p>
          <a:p>
            <a:r>
              <a:rPr lang="cs-CZ" sz="2000" dirty="0" smtClean="0"/>
              <a:t>ostatní obrázky: </a:t>
            </a:r>
            <a:r>
              <a:rPr lang="cs-CZ" sz="2000" dirty="0"/>
              <a:t>www.office.microsoft.com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393</Words>
  <Application>Microsoft Office PowerPoint</Application>
  <PresentationFormat>Předvádění na obrazovce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Rozvodná elektrická síť</vt:lpstr>
      <vt:lpstr>popiš transformátor:</vt:lpstr>
      <vt:lpstr>doplň text:</vt:lpstr>
      <vt:lpstr>rozvodná elektrická síť</vt:lpstr>
      <vt:lpstr>schéma rozvodné elektrické sítě:</vt:lpstr>
      <vt:lpstr>schéma rozvodné sítě v ČR:</vt:lpstr>
      <vt:lpstr>bezpečnost chování v okolí rozvodných sítí:</vt:lpstr>
      <vt:lpstr>otázky a úkoly: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41</cp:revision>
  <dcterms:created xsi:type="dcterms:W3CDTF">2012-10-04T17:02:39Z</dcterms:created>
  <dcterms:modified xsi:type="dcterms:W3CDTF">2014-09-13T13:30:18Z</dcterms:modified>
</cp:coreProperties>
</file>