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k-phy.org/articles/laser/c-atom_e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16095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VY_132_INOVACE_379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Radioaktivita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zopakování učiva o stavbě atomu a navazuje na výklad nového učiva – Radioaktivita. Žáci si ujasní pojmy izotop, nuklid, radionuklid a rozliší typy radioaktivního záření.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16. 2. 2013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28. 2.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Radioaktivita</a:t>
            </a:r>
            <a:endParaRPr lang="cs-CZ" sz="8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stavba atomu</a:t>
            </a:r>
            <a:endParaRPr lang="cs-CZ" sz="3200" b="1" u="sng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				          </a:t>
                </a:r>
                <a:r>
                  <a:rPr lang="cs-CZ" sz="3000" b="1" dirty="0" smtClean="0"/>
                  <a:t>protony   +</a:t>
                </a:r>
                <a:endParaRPr lang="cs-CZ" sz="3000" dirty="0"/>
              </a:p>
              <a:p>
                <a:pPr marL="0" indent="0">
                  <a:buNone/>
                </a:pPr>
                <a:r>
                  <a:rPr lang="cs-CZ" sz="3000" b="1" dirty="0"/>
                  <a:t>		 </a:t>
                </a:r>
                <a:r>
                  <a:rPr lang="cs-CZ" sz="3000" b="1" dirty="0" smtClean="0"/>
                  <a:t>       					    nukleony</a:t>
                </a:r>
                <a:endParaRPr lang="cs-CZ" sz="3000" dirty="0"/>
              </a:p>
              <a:p>
                <a:pPr marL="0" indent="0">
                  <a:buNone/>
                </a:pPr>
                <a:r>
                  <a:rPr lang="cs-CZ" sz="3000" b="1" dirty="0" smtClean="0"/>
                  <a:t>				           neutrony</a:t>
                </a:r>
                <a:endParaRPr lang="cs-CZ" sz="3000" dirty="0"/>
              </a:p>
              <a:p>
                <a:pPr marL="0" indent="0">
                  <a:buNone/>
                </a:pPr>
                <a:r>
                  <a:rPr lang="cs-CZ" sz="3000" b="1" dirty="0" smtClean="0"/>
                  <a:t>				           elektrony -</a:t>
                </a:r>
              </a:p>
              <a:p>
                <a:pPr marL="0" indent="0">
                  <a:buNone/>
                </a:pPr>
                <a:endParaRPr lang="cs-CZ" sz="2800" b="1" dirty="0"/>
              </a:p>
              <a:p>
                <a:pPr marL="0" indent="0">
                  <a:buNone/>
                </a:pPr>
                <a:r>
                  <a:rPr lang="cs-CZ" sz="2800" b="1" dirty="0" smtClean="0"/>
                  <a:t>						</a:t>
                </a:r>
                <a:r>
                  <a:rPr lang="cs-CZ" sz="3000" b="1" dirty="0" smtClean="0"/>
                  <a:t>nukleonové </a:t>
                </a:r>
                <a:r>
                  <a:rPr lang="cs-CZ" sz="3000" b="1" dirty="0"/>
                  <a:t>číslo</a:t>
                </a:r>
                <a:endParaRPr lang="cs-CZ" sz="3000" dirty="0" smtClean="0"/>
              </a:p>
              <a:p>
                <a:pPr marL="0" indent="0">
                  <a:buNone/>
                </a:pPr>
                <a:r>
                  <a:rPr lang="cs-CZ" dirty="0" smtClean="0"/>
                  <a:t>					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54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5400" b="1" i="1" baseline="-25000">
                            <a:latin typeface="Cambria Math"/>
                          </a:rPr>
                          <m:t>𝟏𝟑</m:t>
                        </m:r>
                      </m:sub>
                      <m:sup>
                        <m:r>
                          <a:rPr lang="cs-CZ" sz="5400" b="1" i="1" baseline="-25000">
                            <a:latin typeface="Cambria Math"/>
                          </a:rPr>
                          <m:t>𝟐𝟕</m:t>
                        </m:r>
                      </m:sup>
                      <m:e>
                        <m:r>
                          <a:rPr lang="cs-CZ" sz="5400" b="1" i="1" baseline="-25000">
                            <a:latin typeface="Cambria Math"/>
                          </a:rPr>
                          <m:t>𝐀𝐥</m:t>
                        </m:r>
                      </m:e>
                    </m:sPre>
                  </m:oMath>
                </a14:m>
                <a:endParaRPr lang="cs-CZ" sz="5400" dirty="0" smtClean="0"/>
              </a:p>
              <a:p>
                <a:pPr marL="0" indent="0">
                  <a:buNone/>
                </a:pPr>
                <a:r>
                  <a:rPr lang="cs-CZ" sz="2800" dirty="0"/>
                  <a:t>	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:r>
                  <a:rPr lang="cs-CZ" sz="2000" dirty="0" smtClean="0"/>
                  <a:t>obr. 1</a:t>
                </a:r>
                <a:r>
                  <a:rPr lang="cs-CZ" dirty="0" smtClean="0"/>
                  <a:t>               </a:t>
                </a:r>
                <a:r>
                  <a:rPr lang="cs-CZ" sz="3000" b="1" dirty="0" smtClean="0"/>
                  <a:t>protonové </a:t>
                </a:r>
                <a:r>
                  <a:rPr lang="cs-CZ" sz="3000" b="1" dirty="0"/>
                  <a:t>číslo</a:t>
                </a:r>
                <a:endParaRPr lang="cs-CZ" sz="3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  <a:blipFill rotWithShape="1">
                <a:blip r:embed="rId2" cstate="print"/>
                <a:stretch>
                  <a:fillRect t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473" y="1605609"/>
            <a:ext cx="4106527" cy="3422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ravá složená závorka 3"/>
          <p:cNvSpPr/>
          <p:nvPr/>
        </p:nvSpPr>
        <p:spPr>
          <a:xfrm>
            <a:off x="6804248" y="1772815"/>
            <a:ext cx="216024" cy="1512168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508104" y="4005064"/>
            <a:ext cx="504056" cy="50405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860032" y="5229200"/>
            <a:ext cx="360040" cy="2880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základní pojmy:</a:t>
            </a:r>
            <a:endParaRPr lang="cs-CZ" sz="3200" b="1" u="sng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2800" b="1" u="sng" dirty="0" smtClean="0"/>
                  <a:t>izotop</a:t>
                </a:r>
                <a:r>
                  <a:rPr lang="cs-CZ" sz="2800" b="1" dirty="0"/>
                  <a:t> = atomy se stejným protonovým číslem, ale odlišným nukleonovým; mají podobné vlastnosti</a:t>
                </a:r>
                <a:endParaRPr lang="cs-CZ" sz="2800" dirty="0"/>
              </a:p>
              <a:p>
                <a:pPr marL="0" indent="0">
                  <a:buNone/>
                </a:pPr>
                <a:r>
                  <a:rPr lang="cs-CZ" sz="2800" b="1" dirty="0" smtClean="0"/>
                  <a:t>    např</a:t>
                </a:r>
                <a:r>
                  <a:rPr lang="cs-CZ" sz="2800" b="1" dirty="0"/>
                  <a:t>.: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𝐇</m:t>
                        </m:r>
                      </m:e>
                    </m:sPre>
                  </m:oMath>
                </a14:m>
                <a:r>
                  <a:rPr lang="cs-CZ" sz="3600" b="1" baseline="-25000" dirty="0"/>
                  <a:t> 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 smtClean="0">
                            <a:latin typeface="Cambria Math"/>
                          </a:rPr>
                          <m:t> </m:t>
                        </m:r>
                        <m:r>
                          <a:rPr lang="cs-CZ" sz="3600" b="1" i="1" baseline="-2500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𝟐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𝐇</m:t>
                        </m:r>
                      </m:e>
                    </m:sPre>
                  </m:oMath>
                </a14:m>
                <a:r>
                  <a:rPr lang="cs-CZ" sz="3600" b="1" dirty="0"/>
                  <a:t>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 smtClean="0">
                            <a:latin typeface="Cambria Math"/>
                          </a:rPr>
                          <m:t> </m:t>
                        </m:r>
                        <m:r>
                          <a:rPr lang="cs-CZ" sz="3600" b="1" i="1" baseline="-2500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𝟑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𝐇</m:t>
                        </m:r>
                      </m:e>
                    </m:sPre>
                  </m:oMath>
                </a14:m>
                <a:r>
                  <a:rPr lang="cs-CZ" sz="3600" b="1" dirty="0"/>
                  <a:t>     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𝟔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𝟏𝟎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𝐂</m:t>
                        </m:r>
                      </m:e>
                    </m:sPre>
                  </m:oMath>
                </a14:m>
                <a:r>
                  <a:rPr lang="cs-CZ" sz="3600" b="1" dirty="0"/>
                  <a:t> </a:t>
                </a:r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𝟔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𝟏𝟏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𝐂</m:t>
                        </m:r>
                      </m:e>
                    </m:sPre>
                  </m:oMath>
                </a14:m>
                <a:r>
                  <a:rPr lang="cs-CZ" sz="3600" b="1" dirty="0"/>
                  <a:t> </a:t>
                </a:r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𝟔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𝟏𝟐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𝐂</m:t>
                        </m:r>
                      </m:e>
                    </m:sPre>
                  </m:oMath>
                </a14:m>
                <a:r>
                  <a:rPr lang="cs-CZ" sz="3600" b="1" dirty="0"/>
                  <a:t> </a:t>
                </a:r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𝟔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𝟏𝟑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𝐂</m:t>
                        </m:r>
                      </m:e>
                    </m:sPre>
                  </m:oMath>
                </a14:m>
                <a:r>
                  <a:rPr lang="cs-CZ" sz="3600" b="1" dirty="0"/>
                  <a:t> </a:t>
                </a:r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3600" b="1" i="1" baseline="-2500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3600" b="1" i="1" baseline="-25000">
                            <a:latin typeface="Cambria Math"/>
                          </a:rPr>
                          <m:t>𝟔</m:t>
                        </m:r>
                      </m:sub>
                      <m:sup>
                        <m:r>
                          <a:rPr lang="cs-CZ" sz="3600" b="1" i="1" baseline="-25000">
                            <a:latin typeface="Cambria Math"/>
                          </a:rPr>
                          <m:t>𝟏𝟒</m:t>
                        </m:r>
                      </m:sup>
                      <m:e>
                        <m:r>
                          <a:rPr lang="cs-CZ" sz="3600" b="1" i="1" baseline="-25000">
                            <a:latin typeface="Cambria Math"/>
                          </a:rPr>
                          <m:t>𝐂</m:t>
                        </m:r>
                      </m:e>
                    </m:sPre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endParaRPr lang="cs-CZ" sz="3600" b="1" u="sng" dirty="0" smtClean="0"/>
              </a:p>
              <a:p>
                <a:r>
                  <a:rPr lang="cs-CZ" sz="2800" b="1" u="sng" dirty="0" smtClean="0"/>
                  <a:t>nuklidy</a:t>
                </a:r>
                <a:r>
                  <a:rPr lang="cs-CZ" sz="2800" b="1" dirty="0" smtClean="0"/>
                  <a:t> </a:t>
                </a:r>
                <a:r>
                  <a:rPr lang="cs-CZ" sz="2800" b="1" dirty="0"/>
                  <a:t>= látky složené z atomů, které jsou stejné – mají stejné nukleonové i protonové </a:t>
                </a:r>
                <a:r>
                  <a:rPr lang="cs-CZ" sz="2800" b="1" dirty="0" smtClean="0"/>
                  <a:t>číslo</a:t>
                </a:r>
                <a:endParaRPr lang="cs-CZ" sz="2800" dirty="0"/>
              </a:p>
              <a:p>
                <a:r>
                  <a:rPr lang="cs-CZ" sz="2800" b="1" u="sng" dirty="0"/>
                  <a:t>radionuklidy</a:t>
                </a:r>
                <a:r>
                  <a:rPr lang="cs-CZ" sz="2800" b="1" dirty="0"/>
                  <a:t> = nestálé, přeměňují </a:t>
                </a:r>
                <a:r>
                  <a:rPr lang="cs-CZ" sz="2800" b="1" dirty="0" smtClean="0"/>
                  <a:t>se</a:t>
                </a:r>
              </a:p>
              <a:p>
                <a:r>
                  <a:rPr lang="cs-CZ" sz="2800" b="1" dirty="0"/>
                  <a:t>Protony a neutrony jsou přitahovány jadernými silami. Při jejich rozbití se uvolní obrovské množství energie – jaderné energie.</a:t>
                </a:r>
                <a:endParaRPr lang="cs-CZ" sz="2800" dirty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 cstate="print"/>
                <a:stretch>
                  <a:fillRect l="-1259" t="-2008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radioaktivita: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= </a:t>
            </a:r>
            <a:r>
              <a:rPr lang="cs-CZ" sz="2800" b="1" dirty="0" smtClean="0"/>
              <a:t>schopnost </a:t>
            </a:r>
            <a:r>
              <a:rPr lang="cs-CZ" sz="2800" b="1" dirty="0"/>
              <a:t>látek vyzařovat neviditelné záření</a:t>
            </a:r>
            <a:endParaRPr lang="cs-CZ" sz="2800" dirty="0"/>
          </a:p>
          <a:p>
            <a:r>
              <a:rPr lang="cs-CZ" sz="2800" b="1" dirty="0"/>
              <a:t>rozlišujeme: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    1</a:t>
            </a:r>
            <a:r>
              <a:rPr lang="cs-CZ" sz="2800" b="1" dirty="0"/>
              <a:t>) </a:t>
            </a:r>
            <a:r>
              <a:rPr lang="cs-CZ" sz="2800" b="1" dirty="0" smtClean="0"/>
              <a:t>přirozená – samovolný rozpad atomového jádra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    2</a:t>
            </a:r>
            <a:r>
              <a:rPr lang="cs-CZ" sz="2800" b="1" dirty="0"/>
              <a:t>) </a:t>
            </a:r>
            <a:r>
              <a:rPr lang="cs-CZ" sz="2800" b="1" dirty="0" smtClean="0"/>
              <a:t>umělá – vyvolána uměle např. ostřelováním jádra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 </a:t>
            </a:r>
            <a:endParaRPr lang="cs-CZ" sz="2800" dirty="0"/>
          </a:p>
          <a:p>
            <a:r>
              <a:rPr lang="cs-CZ" sz="2800" b="1" dirty="0"/>
              <a:t>základní typy radioaktivního záření</a:t>
            </a:r>
            <a:r>
              <a:rPr lang="cs-CZ" sz="2800" b="1" dirty="0" smtClean="0"/>
              <a:t>: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záření </a:t>
            </a:r>
            <a:r>
              <a:rPr lang="cs-CZ" sz="2800" b="1" dirty="0"/>
              <a:t>alfa 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/>
              <a:t>záření beta 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/>
              <a:t>záření gama 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záření alfa (α)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>
            <a:noAutofit/>
          </a:bodyPr>
          <a:lstStyle/>
          <a:p>
            <a:r>
              <a:rPr lang="cs-CZ" b="1" dirty="0"/>
              <a:t>proud jader </a:t>
            </a:r>
            <a:r>
              <a:rPr lang="cs-CZ" b="1" dirty="0" smtClean="0"/>
              <a:t>hélia</a:t>
            </a:r>
          </a:p>
          <a:p>
            <a:r>
              <a:rPr lang="cs-CZ" b="1" dirty="0" smtClean="0"/>
              <a:t>má </a:t>
            </a:r>
            <a:r>
              <a:rPr lang="cs-CZ" b="1" dirty="0"/>
              <a:t>silné ionizační </a:t>
            </a:r>
            <a:r>
              <a:rPr lang="cs-CZ" b="1" dirty="0" smtClean="0"/>
              <a:t>účinky </a:t>
            </a:r>
          </a:p>
          <a:p>
            <a:r>
              <a:rPr lang="cs-CZ" b="1" dirty="0" smtClean="0"/>
              <a:t>proniká </a:t>
            </a:r>
            <a:r>
              <a:rPr lang="cs-CZ" b="1" dirty="0"/>
              <a:t>jen na krátkou </a:t>
            </a:r>
            <a:r>
              <a:rPr lang="cs-CZ" b="1" dirty="0" smtClean="0"/>
              <a:t>vzdálenost</a:t>
            </a:r>
          </a:p>
          <a:p>
            <a:r>
              <a:rPr lang="cs-CZ" b="1" dirty="0" smtClean="0"/>
              <a:t>pohlcuje </a:t>
            </a:r>
            <a:r>
              <a:rPr lang="cs-CZ" b="1" dirty="0"/>
              <a:t>ho již list </a:t>
            </a:r>
            <a:r>
              <a:rPr lang="cs-CZ" b="1" dirty="0" smtClean="0"/>
              <a:t>papíru</a:t>
            </a:r>
          </a:p>
          <a:p>
            <a:r>
              <a:rPr lang="cs-CZ" b="1" dirty="0" smtClean="0"/>
              <a:t>ale </a:t>
            </a:r>
            <a:r>
              <a:rPr lang="cs-CZ" b="1" dirty="0"/>
              <a:t>nebezpečné při vdechnutí či pozření, např. radon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obr. 2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7" y="1556792"/>
            <a:ext cx="4054905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záření beta (β)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proud elektronů </a:t>
            </a:r>
            <a:r>
              <a:rPr lang="cs-CZ" b="1" dirty="0" smtClean="0"/>
              <a:t>(případně pozitronů)</a:t>
            </a:r>
          </a:p>
          <a:p>
            <a:r>
              <a:rPr lang="cs-CZ" b="1" dirty="0" smtClean="0"/>
              <a:t>pohybuje </a:t>
            </a:r>
            <a:r>
              <a:rPr lang="cs-CZ" b="1" dirty="0"/>
              <a:t>se rychlostí </a:t>
            </a:r>
            <a:r>
              <a:rPr lang="cs-CZ" b="1" dirty="0" smtClean="0"/>
              <a:t>světla</a:t>
            </a:r>
          </a:p>
          <a:p>
            <a:r>
              <a:rPr lang="cs-CZ" b="1" dirty="0" smtClean="0"/>
              <a:t>pronikavější </a:t>
            </a:r>
            <a:r>
              <a:rPr lang="cs-CZ" b="1" dirty="0"/>
              <a:t>než </a:t>
            </a:r>
            <a:r>
              <a:rPr lang="cs-CZ" b="1" dirty="0" smtClean="0"/>
              <a:t>α</a:t>
            </a:r>
          </a:p>
          <a:p>
            <a:r>
              <a:rPr lang="cs-CZ" b="1" dirty="0" smtClean="0"/>
              <a:t>k</a:t>
            </a:r>
            <a:r>
              <a:rPr lang="cs-CZ" b="1" dirty="0"/>
              <a:t> pohlcení stačí hliníkový plech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 obr. 3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96860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záření gama (γ)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krátkodobé elektromagnetické záření podobné </a:t>
            </a:r>
            <a:r>
              <a:rPr lang="cs-CZ" b="1" dirty="0" smtClean="0"/>
              <a:t>rentgenovému</a:t>
            </a:r>
          </a:p>
          <a:p>
            <a:r>
              <a:rPr lang="cs-CZ" b="1" dirty="0" smtClean="0"/>
              <a:t>pohlcuje </a:t>
            </a:r>
            <a:r>
              <a:rPr lang="cs-CZ" b="1" dirty="0"/>
              <a:t>vrstva olova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   obr. 4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1"/>
            <a:ext cx="400719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/>
              <a:t>poločas přeměny: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b="1" dirty="0"/>
              <a:t>= čas, za který se rozpadne polovina radionuklidu</a:t>
            </a:r>
            <a:endParaRPr lang="cs-CZ" sz="2800" dirty="0"/>
          </a:p>
          <a:p>
            <a:r>
              <a:rPr lang="cs-CZ" sz="2800" b="1" dirty="0"/>
              <a:t>je různě </a:t>
            </a:r>
            <a:r>
              <a:rPr lang="cs-CZ" sz="2800" b="1" dirty="0" smtClean="0"/>
              <a:t>dlouhý - </a:t>
            </a:r>
            <a:r>
              <a:rPr lang="cs-CZ" sz="2800" b="1" dirty="0"/>
              <a:t>od částí sekund po miliony let</a:t>
            </a:r>
            <a:endParaRPr lang="cs-CZ" sz="2800" dirty="0"/>
          </a:p>
          <a:p>
            <a:r>
              <a:rPr lang="cs-CZ" sz="2800" b="1" dirty="0">
                <a:sym typeface="Symbol"/>
              </a:rPr>
              <a:t></a:t>
            </a:r>
            <a:r>
              <a:rPr lang="cs-CZ" sz="2800" b="1" dirty="0"/>
              <a:t> používá se k určování stáří předmětů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8739872"/>
              </p:ext>
            </p:extLst>
          </p:nvPr>
        </p:nvGraphicFramePr>
        <p:xfrm>
          <a:off x="683568" y="3212976"/>
          <a:ext cx="7848872" cy="3024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944216"/>
                <a:gridCol w="1800200"/>
                <a:gridCol w="2304256"/>
              </a:tblGrid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prvek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poločas </a:t>
                      </a:r>
                      <a:r>
                        <a:rPr lang="cs-CZ" dirty="0" smtClean="0"/>
                        <a:t>rozpadu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poločas rozpadu</a:t>
                      </a:r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beryllium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6, 7 · 10</a:t>
                      </a:r>
                      <a:r>
                        <a:rPr lang="cs-CZ" sz="2400" b="1" baseline="30000" dirty="0" smtClean="0"/>
                        <a:t>-17</a:t>
                      </a:r>
                      <a:r>
                        <a:rPr lang="cs-CZ" sz="2400" b="1" dirty="0" smtClean="0"/>
                        <a:t> 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cesium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30, 17 let</a:t>
                      </a:r>
                      <a:endParaRPr lang="cs-CZ" sz="2400" b="1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polonium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0, 3 µs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radium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1 622 let</a:t>
                      </a:r>
                      <a:endParaRPr lang="cs-CZ" sz="2400" b="1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thorium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0, 9 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uhlík  </a:t>
                      </a:r>
                      <a:r>
                        <a:rPr lang="cs-CZ" sz="2400" b="1" baseline="30000" dirty="0" smtClean="0"/>
                        <a:t>14</a:t>
                      </a:r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5 730 let</a:t>
                      </a:r>
                      <a:endParaRPr lang="cs-CZ" sz="2400" b="1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francium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22 min.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uran </a:t>
                      </a:r>
                      <a:r>
                        <a:rPr lang="cs-CZ" sz="2400" b="1" baseline="30000" dirty="0" smtClean="0"/>
                        <a:t>235</a:t>
                      </a:r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710 milionů let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pt-BR" sz="2000" dirty="0"/>
              <a:t>AUTOR NEUVEDEN. </a:t>
            </a:r>
            <a:r>
              <a:rPr lang="pt-BR" sz="2000" i="1" dirty="0"/>
              <a:t>www.hk-phy.org</a:t>
            </a:r>
            <a:r>
              <a:rPr lang="pt-BR" sz="2000" dirty="0"/>
              <a:t> [online]. [cit. </a:t>
            </a:r>
            <a:r>
              <a:rPr lang="pt-BR" sz="2000" dirty="0" smtClean="0"/>
              <a:t>1</a:t>
            </a:r>
            <a:r>
              <a:rPr lang="cs-CZ" sz="2000" dirty="0" smtClean="0"/>
              <a:t>6</a:t>
            </a:r>
            <a:r>
              <a:rPr lang="pt-BR" sz="2000" dirty="0" smtClean="0"/>
              <a:t>.</a:t>
            </a:r>
            <a:r>
              <a:rPr lang="cs-CZ" sz="2000" dirty="0" smtClean="0"/>
              <a:t>2</a:t>
            </a:r>
            <a:r>
              <a:rPr lang="pt-BR" sz="2000" dirty="0" smtClean="0"/>
              <a:t>.2013</a:t>
            </a:r>
            <a:r>
              <a:rPr lang="pt-BR" sz="2000" dirty="0"/>
              <a:t>]. Dostupný na WWW: </a:t>
            </a:r>
            <a:r>
              <a:rPr lang="pt-BR" sz="2000" dirty="0">
                <a:hlinkClick r:id="rId2"/>
              </a:rPr>
              <a:t>http://</a:t>
            </a:r>
            <a:r>
              <a:rPr lang="pt-BR" sz="2000" dirty="0" smtClean="0">
                <a:hlinkClick r:id="rId2"/>
              </a:rPr>
              <a:t>www.hk-phy.org/articles/laser/c-atom_e.gif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2: 2.5 GENERIC.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16.2.2013</a:t>
            </a:r>
            <a:r>
              <a:rPr lang="cs-CZ" sz="2000" dirty="0"/>
              <a:t>]. Dostupný na WWW: http://cs.wikipedia.org/wiki/Soubor:Alphadecay.jpg </a:t>
            </a:r>
            <a:endParaRPr lang="cs-CZ" sz="2000" dirty="0" smtClean="0"/>
          </a:p>
          <a:p>
            <a:r>
              <a:rPr lang="pt-BR" sz="2000" dirty="0" smtClean="0"/>
              <a:t> </a:t>
            </a:r>
            <a:r>
              <a:rPr lang="cs-CZ" sz="2000" dirty="0" smtClean="0"/>
              <a:t>obr. </a:t>
            </a:r>
            <a:r>
              <a:rPr lang="cs-CZ" sz="2000" dirty="0"/>
              <a:t>3: 2.5 GENERIC.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16.2.2013</a:t>
            </a:r>
            <a:r>
              <a:rPr lang="cs-CZ" sz="2000" dirty="0"/>
              <a:t>]. Dostupný na WWW: http://cs.wikipedia.org/wiki/Soubor:Betadecay.jpg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4: 2.5 GENERIC.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16.2.2013</a:t>
            </a:r>
            <a:r>
              <a:rPr lang="cs-CZ" sz="2000" dirty="0"/>
              <a:t>]. Dostupný na WWW: http://cs.wikipedia.org/wiki/Soubor:Gammadecay-1.jpg 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369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Radioaktivita</vt:lpstr>
      <vt:lpstr>stavba atomu</vt:lpstr>
      <vt:lpstr>základní pojmy:</vt:lpstr>
      <vt:lpstr>radioaktivita:</vt:lpstr>
      <vt:lpstr>záření alfa (α)</vt:lpstr>
      <vt:lpstr>záření beta (β)</vt:lpstr>
      <vt:lpstr>záření gama (γ)</vt:lpstr>
      <vt:lpstr>poločas přeměny: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27</cp:revision>
  <dcterms:created xsi:type="dcterms:W3CDTF">2012-10-04T17:02:39Z</dcterms:created>
  <dcterms:modified xsi:type="dcterms:W3CDTF">2014-09-13T13:32:01Z</dcterms:modified>
</cp:coreProperties>
</file>