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3" r:id="rId9"/>
    <p:sldId id="267" r:id="rId10"/>
    <p:sldId id="268" r:id="rId11"/>
    <p:sldId id="269" r:id="rId12"/>
    <p:sldId id="262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Nuclear_power_plant-pressurized_water_reactor-PWR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76106244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VY_32_INOVACE_380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Jaderné reakce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Jaderné</a:t>
                      </a:r>
                      <a:r>
                        <a:rPr lang="cs-CZ" sz="1400" b="1" baseline="0" dirty="0" smtClean="0"/>
                        <a:t> reakce. Seznámí se základními typy, jejich charakteristikou a využitím.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17.</a:t>
                      </a:r>
                      <a:r>
                        <a:rPr lang="cs-CZ" sz="1400" b="1" baseline="0" dirty="0" smtClean="0"/>
                        <a:t> 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4. 3. 2013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Jaderné reakce</a:t>
            </a:r>
            <a:endParaRPr lang="cs-CZ" sz="88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jaderné reakce: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děj, při kterém se mohou jádra prvků měnit vzájemnými srážkami s jinými jádry, nebo částicemi</a:t>
            </a:r>
          </a:p>
          <a:p>
            <a:r>
              <a:rPr lang="cs-CZ" sz="2800" b="1" dirty="0" smtClean="0"/>
              <a:t>dělíme je na: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transmutace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slučování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štěpení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			obr. 1</a:t>
            </a:r>
            <a:endParaRPr lang="cs-CZ" sz="2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24944"/>
            <a:ext cx="4272955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transmutace:</a:t>
            </a:r>
            <a:endParaRPr lang="cs-CZ" sz="3200" b="1" u="sng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2800" b="1" dirty="0" smtClean="0"/>
                  <a:t>reakce, při které ostřelováním původního jádra vznikne jádro s málo odlišným protonovým číslem</a:t>
                </a:r>
              </a:p>
              <a:p>
                <a:pPr marL="0" indent="0">
                  <a:buNone/>
                </a:pPr>
                <a:r>
                  <a:rPr lang="cs-CZ" sz="4800" b="1" dirty="0" smtClean="0"/>
                  <a:t>	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4000" b="1" i="1" smtClean="0">
                            <a:latin typeface="Cambria Math"/>
                          </a:rPr>
                          <m:t>𝟐</m:t>
                        </m:r>
                      </m:sub>
                      <m:sup>
                        <m:r>
                          <a:rPr lang="cs-CZ" sz="4000" b="1" i="1" smtClean="0">
                            <a:latin typeface="Cambria Math"/>
                          </a:rPr>
                          <m:t>𝟒</m:t>
                        </m:r>
                      </m:sup>
                      <m:e>
                        <m:r>
                          <a:rPr lang="cs-CZ" sz="4000" b="1" i="0" smtClean="0">
                            <a:latin typeface="Cambria Math"/>
                          </a:rPr>
                          <m:t>𝐇𝐞</m:t>
                        </m:r>
                      </m:e>
                    </m:sPre>
                  </m:oMath>
                </a14:m>
                <a:r>
                  <a:rPr lang="cs-CZ" sz="4000" b="1" dirty="0" smtClean="0"/>
                  <a:t> +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4000" b="1" i="0" smtClean="0">
                            <a:latin typeface="Cambria Math"/>
                          </a:rPr>
                          <m:t>𝟏𝟑</m:t>
                        </m:r>
                      </m:sub>
                      <m:sup>
                        <m:r>
                          <a:rPr lang="cs-CZ" sz="4000" b="1" i="0" smtClean="0">
                            <a:latin typeface="Cambria Math"/>
                          </a:rPr>
                          <m:t>𝟐𝟕</m:t>
                        </m:r>
                      </m:sup>
                      <m:e>
                        <m:r>
                          <a:rPr lang="cs-CZ" sz="4000" b="1" i="0" smtClean="0">
                            <a:latin typeface="Cambria Math"/>
                          </a:rPr>
                          <m:t>𝐀𝐥</m:t>
                        </m:r>
                      </m:e>
                    </m:sPre>
                  </m:oMath>
                </a14:m>
                <a:r>
                  <a:rPr lang="cs-CZ" sz="4000" b="1" dirty="0" smtClean="0"/>
                  <a:t> →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4000" b="1" i="0" smtClean="0">
                            <a:latin typeface="Cambria Math"/>
                          </a:rPr>
                          <m:t>𝟏𝟓</m:t>
                        </m:r>
                      </m:sub>
                      <m:sup>
                        <m:r>
                          <a:rPr lang="cs-CZ" sz="4000" b="1" i="0" smtClean="0">
                            <a:latin typeface="Cambria Math"/>
                          </a:rPr>
                          <m:t>𝟑𝟎</m:t>
                        </m:r>
                      </m:sup>
                      <m:e>
                        <m:r>
                          <a:rPr lang="cs-CZ" sz="4000" b="1" i="0" smtClean="0">
                            <a:latin typeface="Cambria Math"/>
                          </a:rPr>
                          <m:t>𝐏</m:t>
                        </m:r>
                      </m:e>
                    </m:sPre>
                  </m:oMath>
                </a14:m>
                <a:r>
                  <a:rPr lang="cs-CZ" sz="4000" b="1" dirty="0" smtClean="0"/>
                  <a:t> +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4000" b="1" i="0" smtClean="0">
                            <a:latin typeface="Cambria Math"/>
                          </a:rPr>
                          <m:t>𝟎</m:t>
                        </m:r>
                      </m:sub>
                      <m:sup>
                        <m:r>
                          <a:rPr lang="cs-CZ" sz="4000" b="1" i="0" smtClean="0">
                            <a:latin typeface="Cambria Math"/>
                          </a:rPr>
                          <m:t>𝟏</m:t>
                        </m:r>
                      </m:sup>
                      <m:e>
                        <m:r>
                          <a:rPr lang="cs-CZ" sz="4000" b="1" i="0" smtClean="0">
                            <a:latin typeface="Cambria Math"/>
                          </a:rPr>
                          <m:t>𝐧</m:t>
                        </m:r>
                      </m:e>
                    </m:sPre>
                  </m:oMath>
                </a14:m>
                <a:endParaRPr lang="cs-CZ" sz="4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259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slučování:</a:t>
            </a:r>
            <a:endParaRPr lang="cs-CZ" sz="3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2 lehká jádra se spojí v jedno a při tom se uvolní velké množství jaderné energie</a:t>
            </a:r>
          </a:p>
          <a:p>
            <a:r>
              <a:rPr lang="cs-CZ" b="1" dirty="0" smtClean="0"/>
              <a:t>nutná velmi vysoká teplota</a:t>
            </a:r>
          </a:p>
          <a:p>
            <a:r>
              <a:rPr lang="cs-CZ" sz="2800" b="1" dirty="0" smtClean="0"/>
              <a:t>např. termojaderná fúze v jádru Slunce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obr. 2</a:t>
            </a:r>
            <a:endParaRPr lang="cs-CZ" sz="20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84783"/>
            <a:ext cx="3528392" cy="3915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683568" y="5574448"/>
                <a:ext cx="4104456" cy="5531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Pre>
                      <m:sPre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b="1" i="0" smtClean="0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800" b="1" i="0" smtClean="0">
                            <a:latin typeface="Cambria Math"/>
                          </a:rPr>
                          <m:t>𝟑</m:t>
                        </m:r>
                      </m:sup>
                      <m:e>
                        <m:r>
                          <a:rPr lang="cs-CZ" sz="2800" b="1" i="0" smtClean="0">
                            <a:latin typeface="Cambria Math"/>
                          </a:rPr>
                          <m:t>𝐇</m:t>
                        </m:r>
                      </m:e>
                    </m:sPre>
                  </m:oMath>
                </a14:m>
                <a:r>
                  <a:rPr lang="cs-CZ" sz="2800" b="1" dirty="0" smtClean="0"/>
                  <a:t> +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b="1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b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sz="2800" b="1" i="1" smtClean="0">
                            <a:latin typeface="Cambria Math"/>
                          </a:rPr>
                          <m:t>𝟏</m:t>
                        </m:r>
                      </m:sup>
                      <m:e>
                        <m:r>
                          <a:rPr lang="cs-CZ" sz="2800" b="1">
                            <a:latin typeface="Cambria Math"/>
                          </a:rPr>
                          <m:t>𝐇</m:t>
                        </m:r>
                      </m:e>
                    </m:sPre>
                  </m:oMath>
                </a14:m>
                <a:r>
                  <a:rPr lang="cs-CZ" sz="2800" b="1" dirty="0" smtClean="0"/>
                  <a:t> →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b="1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</m:sub>
                      <m:sup>
                        <m:r>
                          <a:rPr lang="cs-CZ" sz="2800" b="1" i="1" smtClean="0">
                            <a:latin typeface="Cambria Math"/>
                          </a:rPr>
                          <m:t>𝟒</m:t>
                        </m:r>
                      </m:sup>
                      <m:e>
                        <m:r>
                          <a:rPr lang="cs-CZ" sz="2800" b="1">
                            <a:latin typeface="Cambria Math"/>
                          </a:rPr>
                          <m:t>𝐇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𝐞</m:t>
                        </m:r>
                      </m:e>
                    </m:sPre>
                  </m:oMath>
                </a14:m>
                <a:r>
                  <a:rPr lang="cs-CZ" sz="2800" b="1" dirty="0" smtClean="0"/>
                  <a:t> + energie</a:t>
                </a:r>
                <a:endParaRPr lang="cs-CZ" sz="28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5574448"/>
                <a:ext cx="4104456" cy="5531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4396" b="-30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štěpení: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898776" cy="2692896"/>
          </a:xfrm>
        </p:spPr>
        <p:txBody>
          <a:bodyPr>
            <a:normAutofit/>
          </a:bodyPr>
          <a:lstStyle/>
          <a:p>
            <a:r>
              <a:rPr lang="cs-CZ" b="1" dirty="0" smtClean="0"/>
              <a:t>z původního těžkého jádra vznikají dvě lehčí jádra (fragmenty) s menšími protonovými čísly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508104" y="1600200"/>
            <a:ext cx="31786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obr. 3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20688"/>
            <a:ext cx="2944813" cy="459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575173" y="4930988"/>
                <a:ext cx="5616624" cy="5615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Pre>
                      <m:sPrePr>
                        <m:ctrlPr>
                          <a:rPr lang="cs-CZ" sz="2800" b="1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b="1">
                            <a:latin typeface="Cambria Math"/>
                          </a:rPr>
                          <m:t>𝟎</m:t>
                        </m:r>
                      </m:sub>
                      <m:sup>
                        <m:r>
                          <a:rPr lang="cs-CZ" sz="2800" b="1">
                            <a:latin typeface="Cambria Math"/>
                          </a:rPr>
                          <m:t>𝟏</m:t>
                        </m:r>
                      </m:sup>
                      <m:e>
                        <m:r>
                          <a:rPr lang="cs-CZ" sz="2800" b="1">
                            <a:latin typeface="Cambria Math"/>
                          </a:rPr>
                          <m:t>𝐧</m:t>
                        </m:r>
                      </m:e>
                    </m:sPre>
                  </m:oMath>
                </a14:m>
                <a:r>
                  <a:rPr lang="cs-CZ" sz="2800" b="1" dirty="0"/>
                  <a:t> +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b="1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b="1">
                            <a:latin typeface="Cambria Math"/>
                          </a:rPr>
                          <m:t>𝟗𝟐</m:t>
                        </m:r>
                      </m:sub>
                      <m:sup>
                        <m:r>
                          <a:rPr lang="cs-CZ" sz="2800" b="1">
                            <a:latin typeface="Cambria Math"/>
                          </a:rPr>
                          <m:t>𝟐𝟑𝟓</m:t>
                        </m:r>
                      </m:sup>
                      <m:e>
                        <m:r>
                          <a:rPr lang="cs-CZ" sz="2800" b="1">
                            <a:latin typeface="Cambria Math"/>
                          </a:rPr>
                          <m:t>𝐔</m:t>
                        </m:r>
                      </m:e>
                    </m:sPre>
                  </m:oMath>
                </a14:m>
                <a:r>
                  <a:rPr lang="cs-CZ" sz="2800" b="1" dirty="0"/>
                  <a:t> →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b="1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b="1">
                            <a:latin typeface="Cambria Math"/>
                          </a:rPr>
                          <m:t>𝟓𝟔</m:t>
                        </m:r>
                      </m:sub>
                      <m:sup>
                        <m:r>
                          <a:rPr lang="cs-CZ" sz="2800" b="1">
                            <a:latin typeface="Cambria Math"/>
                          </a:rPr>
                          <m:t>𝟏𝟒𝟒</m:t>
                        </m:r>
                      </m:sup>
                      <m:e>
                        <m:r>
                          <a:rPr lang="cs-CZ" sz="2800" b="1">
                            <a:latin typeface="Cambria Math"/>
                          </a:rPr>
                          <m:t>𝐁𝐚</m:t>
                        </m:r>
                      </m:e>
                    </m:sPre>
                  </m:oMath>
                </a14:m>
                <a:r>
                  <a:rPr lang="cs-CZ" sz="2800" b="1" dirty="0"/>
                  <a:t> +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b="1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b="1">
                            <a:latin typeface="Cambria Math"/>
                          </a:rPr>
                          <m:t>𝟑𝟔</m:t>
                        </m:r>
                      </m:sub>
                      <m:sup>
                        <m:r>
                          <a:rPr lang="cs-CZ" sz="2800" b="1">
                            <a:latin typeface="Cambria Math"/>
                          </a:rPr>
                          <m:t>𝟖𝟗</m:t>
                        </m:r>
                      </m:sup>
                      <m:e>
                        <m:r>
                          <a:rPr lang="cs-CZ" sz="2800" b="1">
                            <a:latin typeface="Cambria Math"/>
                          </a:rPr>
                          <m:t>𝐊𝐫</m:t>
                        </m:r>
                      </m:e>
                    </m:sPre>
                  </m:oMath>
                </a14:m>
                <a:r>
                  <a:rPr lang="cs-CZ" sz="2800" b="1" dirty="0"/>
                  <a:t> + 3 (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b="1" i="1"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800" b="1">
                            <a:latin typeface="Cambria Math"/>
                          </a:rPr>
                          <m:t>𝟎</m:t>
                        </m:r>
                      </m:sub>
                      <m:sup>
                        <m:r>
                          <a:rPr lang="cs-CZ" sz="2800" b="1">
                            <a:latin typeface="Cambria Math"/>
                          </a:rPr>
                          <m:t>𝟏</m:t>
                        </m:r>
                      </m:sup>
                      <m:e>
                        <m:r>
                          <a:rPr lang="cs-CZ" sz="2800" b="1">
                            <a:latin typeface="Cambria Math"/>
                          </a:rPr>
                          <m:t>𝐧</m:t>
                        </m:r>
                      </m:e>
                    </m:sPre>
                  </m:oMath>
                </a14:m>
                <a:r>
                  <a:rPr lang="cs-CZ" sz="2800" b="1" dirty="0"/>
                  <a:t>) </a:t>
                </a: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173" y="4930988"/>
                <a:ext cx="5616624" cy="5615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3261" b="-304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štěpení uranu:</a:t>
            </a:r>
            <a:endParaRPr lang="cs-CZ" sz="3200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= reakce, při které se jádro nuklidu uranu dělí na 2 nová jádra a uvolní se obrovské množství energie</a:t>
            </a:r>
            <a:endParaRPr lang="cs-CZ" dirty="0"/>
          </a:p>
          <a:p>
            <a:r>
              <a:rPr lang="cs-CZ" b="1" u="sng" dirty="0"/>
              <a:t>pojmy:</a:t>
            </a:r>
            <a:endParaRPr lang="cs-CZ" u="sng" dirty="0"/>
          </a:p>
          <a:p>
            <a:pPr marL="0" indent="0">
              <a:buNone/>
            </a:pPr>
            <a:r>
              <a:rPr lang="cs-CZ" b="1" dirty="0"/>
              <a:t>jaderný reaktor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pomalé neutrony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rychlé neutrony – moderátor (voda)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řetězová reakce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řízená štěpná reakce</a:t>
            </a:r>
            <a:endParaRPr lang="cs-CZ" dirty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obr. 4</a:t>
            </a:r>
            <a:endParaRPr lang="cs-CZ" sz="20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1520" y="1484784"/>
            <a:ext cx="3737517" cy="3500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5375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využití jaderných reakcí: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1352761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6205" y="955860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/>
              <a:t>neřízená reakce - zbraně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6123" y="202068"/>
            <a:ext cx="2664296" cy="2261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9210" y="1479080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řízená reakce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7889" y="1966807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jaderné elektrárny</a:t>
            </a:r>
            <a:endParaRPr lang="cs-CZ" sz="2800" b="1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2666" y="2495549"/>
            <a:ext cx="2903204" cy="2177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043607" y="2434940"/>
            <a:ext cx="43924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ponorky na jaderný pohon</a:t>
            </a:r>
            <a:endParaRPr lang="cs-CZ" sz="2800" b="1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7653" y="4672952"/>
            <a:ext cx="3276826" cy="2097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66205" y="2958160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lékařství - radionuklidy</a:t>
            </a:r>
            <a:endParaRPr lang="cs-CZ" sz="2800" b="1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2969" y="3584250"/>
            <a:ext cx="2071117" cy="2761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956376" y="203483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5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4270662"/>
            <a:ext cx="8886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6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30419" y="6309320"/>
            <a:ext cx="9900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7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33861" y="5932266"/>
            <a:ext cx="8858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8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/>
              <a:t>j</a:t>
            </a:r>
            <a:r>
              <a:rPr lang="cs-CZ" sz="3200" b="1" u="sng" dirty="0" smtClean="0"/>
              <a:t>aderná elektrárna: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= typ tepelné elektrárny, kdy teplo pro vznik páry se získává jadernou reakcí</a:t>
            </a:r>
            <a:endParaRPr lang="cs-CZ" sz="2800" dirty="0"/>
          </a:p>
          <a:p>
            <a:r>
              <a:rPr lang="cs-CZ" sz="2800" b="1" dirty="0"/>
              <a:t>palivo je v podobě palivových článků (uranové tyče nebo tablety zabudované do kovových pouzder</a:t>
            </a:r>
            <a:r>
              <a:rPr lang="cs-CZ" sz="2800" b="1" dirty="0" smtClean="0"/>
              <a:t>)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u="sng" dirty="0"/>
              <a:t>j</a:t>
            </a:r>
            <a:r>
              <a:rPr lang="cs-CZ" sz="2800" b="1" u="sng" dirty="0" smtClean="0"/>
              <a:t>aderné </a:t>
            </a:r>
            <a:r>
              <a:rPr lang="cs-CZ" sz="2800" b="1" u="sng" dirty="0"/>
              <a:t>elektrárny v České republice:</a:t>
            </a:r>
            <a:endParaRPr lang="cs-CZ" sz="2800" dirty="0"/>
          </a:p>
          <a:p>
            <a:r>
              <a:rPr lang="cs-CZ" sz="2800" b="1" dirty="0"/>
              <a:t>V provozu je jaderná elektrárna v Dukovanech na Třebíčsku a jižních Čechách elektrárna Temelín.</a:t>
            </a:r>
            <a:endParaRPr lang="cs-CZ" sz="2800" dirty="0"/>
          </a:p>
          <a:p>
            <a:r>
              <a:rPr lang="cs-CZ" sz="2800" b="1" dirty="0"/>
              <a:t>Jaderné elektrárny </a:t>
            </a:r>
            <a:r>
              <a:rPr lang="cs-CZ" sz="2800" b="1" dirty="0" smtClean="0"/>
              <a:t>se u nás </a:t>
            </a:r>
            <a:r>
              <a:rPr lang="cs-CZ" sz="2800" b="1" dirty="0"/>
              <a:t>podílejí na výrobě elektrické energie asi 31 %.</a:t>
            </a:r>
            <a:endParaRPr lang="cs-CZ" sz="2800" dirty="0"/>
          </a:p>
          <a:p>
            <a:endParaRPr lang="cs-CZ" sz="2800" dirty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157315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j</a:t>
            </a:r>
            <a:r>
              <a:rPr lang="cs-CZ" sz="3200" b="1" dirty="0" smtClean="0"/>
              <a:t>aderný </a:t>
            </a:r>
            <a:r>
              <a:rPr lang="cs-CZ" sz="3200" b="1" dirty="0"/>
              <a:t>reaktor – jeho </a:t>
            </a:r>
            <a:r>
              <a:rPr lang="cs-CZ" sz="3200" b="1" dirty="0" smtClean="0"/>
              <a:t>části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000" b="1" dirty="0" smtClean="0"/>
              <a:t>AKTIVNÍ ZÓNA</a:t>
            </a:r>
            <a:r>
              <a:rPr lang="cs-CZ" sz="3000" dirty="0" smtClean="0"/>
              <a:t> = </a:t>
            </a:r>
            <a:r>
              <a:rPr lang="cs-CZ" sz="3000" b="1" dirty="0" smtClean="0"/>
              <a:t>základní </a:t>
            </a:r>
            <a:r>
              <a:rPr lang="cs-CZ" sz="3000" b="1" dirty="0"/>
              <a:t>část, kde probíhá řetězová </a:t>
            </a:r>
            <a:r>
              <a:rPr lang="cs-CZ" sz="3000" b="1" dirty="0" smtClean="0"/>
              <a:t>reakce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000" b="1" dirty="0" smtClean="0"/>
              <a:t>MODERÁTOR </a:t>
            </a:r>
            <a:r>
              <a:rPr lang="cs-CZ" sz="3000" b="1" dirty="0"/>
              <a:t>(zpomalovač) – voda, grafit - zpomaluje neutrony vyletující z jader po každém štěpení</a:t>
            </a:r>
            <a:endParaRPr lang="cs-CZ" sz="3000" dirty="0"/>
          </a:p>
          <a:p>
            <a:pPr marL="514350" indent="-514350">
              <a:buFont typeface="+mj-lt"/>
              <a:buAutoNum type="arabicParenR"/>
            </a:pPr>
            <a:r>
              <a:rPr lang="cs-CZ" sz="3000" b="1" dirty="0" smtClean="0"/>
              <a:t>REGULAČNÍ </a:t>
            </a:r>
            <a:r>
              <a:rPr lang="cs-CZ" sz="3000" b="1" dirty="0"/>
              <a:t>TYČE – k ovládání reaktoru</a:t>
            </a:r>
            <a:endParaRPr lang="cs-CZ" sz="3000" dirty="0"/>
          </a:p>
          <a:p>
            <a:pPr marL="514350" indent="-514350">
              <a:buFont typeface="+mj-lt"/>
              <a:buAutoNum type="arabicParenR"/>
            </a:pPr>
            <a:r>
              <a:rPr lang="cs-CZ" sz="3000" b="1" dirty="0"/>
              <a:t>TLAKOVÁ NÁDOBA – slouží k udržení vody v kapalném stavu i při teplotách vyšších, než je teplota varu </a:t>
            </a:r>
            <a:endParaRPr lang="cs-CZ" sz="3000" dirty="0"/>
          </a:p>
          <a:p>
            <a:pPr marL="514350" indent="-514350">
              <a:buFont typeface="+mj-lt"/>
              <a:buAutoNum type="arabicParenR"/>
            </a:pPr>
            <a:r>
              <a:rPr lang="cs-CZ" sz="3000" b="1" dirty="0"/>
              <a:t>PAROGENERÁTOR – horká voda zde odevzdá teplo, slouží k pohonu turbíny</a:t>
            </a:r>
            <a:endParaRPr lang="cs-CZ" sz="3000" dirty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2842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b</a:t>
            </a:r>
            <a:r>
              <a:rPr lang="cs-CZ" sz="3200" b="1" dirty="0" smtClean="0"/>
              <a:t>ezpečnostní </a:t>
            </a:r>
            <a:r>
              <a:rPr lang="cs-CZ" sz="3200" b="1" dirty="0"/>
              <a:t>opatření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b="1" dirty="0" smtClean="0"/>
              <a:t>havarijní </a:t>
            </a:r>
            <a:r>
              <a:rPr lang="cs-CZ" sz="2800" b="1" dirty="0"/>
              <a:t>tyče (v případě nebezpečí </a:t>
            </a:r>
            <a:r>
              <a:rPr lang="cs-CZ" sz="2800" b="1" dirty="0" smtClean="0"/>
              <a:t>automaticky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/>
              <a:t>zastaví řetězovou reakci)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- automatické ochrany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- systémy dodatečného chlazení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- </a:t>
            </a:r>
            <a:r>
              <a:rPr lang="cs-CZ" sz="2800" b="1" dirty="0" err="1" smtClean="0"/>
              <a:t>kontejnment</a:t>
            </a:r>
            <a:r>
              <a:rPr lang="cs-CZ" sz="2800" b="1" dirty="0" smtClean="0"/>
              <a:t> </a:t>
            </a:r>
            <a:r>
              <a:rPr lang="cs-CZ" sz="2800" b="1" dirty="0"/>
              <a:t>(ochranná obálka z oceli a betonu)</a:t>
            </a:r>
            <a:endParaRPr lang="cs-CZ" sz="2800" dirty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523709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schéma jaderné elektrárny:</a:t>
            </a:r>
            <a:endParaRPr lang="cs-CZ" sz="3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554960" cy="4525963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4200" dirty="0" smtClean="0"/>
              <a:t>					obr. 9</a:t>
            </a:r>
            <a:endParaRPr lang="cs-CZ" sz="4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211230" y="332656"/>
            <a:ext cx="2475570" cy="626469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3200" dirty="0" smtClean="0"/>
              <a:t>1. reaktorová hala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2. chladicí věž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3. tlakovodní reaktor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4. řídící tyče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5. kompenzátor objemu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6 parogenerátor</a:t>
            </a:r>
          </a:p>
          <a:p>
            <a:pPr marL="0" indent="0">
              <a:buNone/>
            </a:pPr>
            <a:r>
              <a:rPr lang="cs-CZ" sz="3200" dirty="0" smtClean="0"/>
              <a:t>7. aktivní zóna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8. turbína </a:t>
            </a:r>
          </a:p>
          <a:p>
            <a:pPr marL="0" indent="0">
              <a:buNone/>
            </a:pPr>
            <a:r>
              <a:rPr lang="cs-CZ" sz="3200" dirty="0" smtClean="0"/>
              <a:t>9. elektrický generátor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10. transformační stanice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11. kondenzátor </a:t>
            </a:r>
            <a:r>
              <a:rPr lang="cs-CZ" sz="3200" dirty="0"/>
              <a:t>sekundárního </a:t>
            </a:r>
            <a:r>
              <a:rPr lang="cs-CZ" sz="3200" dirty="0" smtClean="0"/>
              <a:t>okruhu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12. plynný </a:t>
            </a:r>
            <a:r>
              <a:rPr lang="cs-CZ" sz="3200" dirty="0"/>
              <a:t>stav</a:t>
            </a:r>
          </a:p>
          <a:p>
            <a:pPr marL="0" indent="0">
              <a:buNone/>
            </a:pPr>
            <a:r>
              <a:rPr lang="cs-CZ" sz="3200" dirty="0" smtClean="0"/>
              <a:t>13. kapalný </a:t>
            </a:r>
            <a:r>
              <a:rPr lang="cs-CZ" sz="3200" dirty="0"/>
              <a:t>stav</a:t>
            </a:r>
          </a:p>
          <a:p>
            <a:pPr marL="0" indent="0">
              <a:buNone/>
            </a:pPr>
            <a:r>
              <a:rPr lang="cs-CZ" sz="3200" dirty="0" smtClean="0"/>
              <a:t>14. přívod </a:t>
            </a:r>
            <a:r>
              <a:rPr lang="cs-CZ" sz="3200" dirty="0"/>
              <a:t>vzduchu do chladicí </a:t>
            </a:r>
            <a:r>
              <a:rPr lang="cs-CZ" sz="3200" dirty="0" smtClean="0"/>
              <a:t>věže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15. odvod </a:t>
            </a:r>
            <a:r>
              <a:rPr lang="cs-CZ" sz="3200" dirty="0"/>
              <a:t>teplého vzduchu a páry komínovým </a:t>
            </a:r>
            <a:r>
              <a:rPr lang="cs-CZ" sz="3200" dirty="0" smtClean="0"/>
              <a:t>efektem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16. řeka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17. chladící </a:t>
            </a:r>
            <a:r>
              <a:rPr lang="cs-CZ" sz="3200" dirty="0"/>
              <a:t>okruh</a:t>
            </a:r>
          </a:p>
          <a:p>
            <a:pPr marL="0" indent="0">
              <a:buNone/>
            </a:pPr>
            <a:r>
              <a:rPr lang="cs-CZ" sz="3200" dirty="0" smtClean="0"/>
              <a:t>18. primární </a:t>
            </a:r>
            <a:r>
              <a:rPr lang="cs-CZ" sz="3200" dirty="0"/>
              <a:t>okruh 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19. sekundární </a:t>
            </a:r>
            <a:r>
              <a:rPr lang="cs-CZ" sz="3200" dirty="0"/>
              <a:t>okruh (červeně značena pára, modře voda</a:t>
            </a:r>
            <a:r>
              <a:rPr lang="cs-CZ" sz="3200" dirty="0" smtClean="0"/>
              <a:t>)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20. oblaka </a:t>
            </a:r>
            <a:r>
              <a:rPr lang="cs-CZ" sz="3200" dirty="0"/>
              <a:t>vzniklá kondenzací vypařené chladicí </a:t>
            </a:r>
            <a:r>
              <a:rPr lang="cs-CZ" sz="3200" dirty="0" smtClean="0"/>
              <a:t>vody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21. pumpa</a:t>
            </a:r>
            <a:endParaRPr lang="cs-CZ" sz="32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339" y="1484784"/>
            <a:ext cx="585143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obr. 1: </a:t>
            </a:r>
            <a:r>
              <a:rPr lang="cs-CZ" sz="1800" dirty="0"/>
              <a:t>NASA GODDARD LABORATORY FOR ATMOSPHERES. </a:t>
            </a:r>
            <a:r>
              <a:rPr lang="cs-CZ" sz="1800" i="1" dirty="0"/>
              <a:t>Wikipedia.cz</a:t>
            </a:r>
            <a:r>
              <a:rPr lang="cs-CZ" sz="1800" dirty="0"/>
              <a:t> [online]. [cit. </a:t>
            </a:r>
            <a:r>
              <a:rPr lang="cs-CZ" sz="1800" dirty="0" smtClean="0"/>
              <a:t>17.2.2013</a:t>
            </a:r>
            <a:r>
              <a:rPr lang="cs-CZ" sz="1800" dirty="0"/>
              <a:t>]. Dostupný na WWW: http://cs.wikipedia.org/wiki/Soubor:Sun_in_X-Ray.png</a:t>
            </a:r>
            <a:endParaRPr lang="cs-CZ" sz="2000" dirty="0" smtClean="0"/>
          </a:p>
          <a:p>
            <a:r>
              <a:rPr lang="cs-CZ" sz="2000" dirty="0" smtClean="0"/>
              <a:t>obr. 2: WYKIS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17.2.2013</a:t>
            </a:r>
            <a:r>
              <a:rPr lang="cs-CZ" sz="2000" dirty="0"/>
              <a:t>]. Dostupný na WWW: http://cs.wikipedia.org/wiki/Soubor:Deuterium-tritium_fusion.svg </a:t>
            </a:r>
            <a:endParaRPr lang="cs-CZ" sz="2000" dirty="0" smtClean="0"/>
          </a:p>
          <a:p>
            <a:r>
              <a:rPr lang="cs-CZ" sz="2000" dirty="0" smtClean="0"/>
              <a:t>obr. 3: FASTFISSION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17.2.2013</a:t>
            </a:r>
            <a:r>
              <a:rPr lang="cs-CZ" sz="2000" dirty="0"/>
              <a:t>]. Dostupný na WWW: http://cs.wikipedia.org/wiki/Soubor:Nuclear_fission.svg </a:t>
            </a:r>
            <a:endParaRPr lang="cs-CZ" sz="2000" dirty="0" smtClean="0"/>
          </a:p>
          <a:p>
            <a:r>
              <a:rPr lang="cs-CZ" sz="2000" dirty="0" smtClean="0"/>
              <a:t>obr. 4: </a:t>
            </a:r>
            <a:r>
              <a:rPr lang="cs-CZ" sz="1800" dirty="0"/>
              <a:t>AUTOR NEUVEDEN. </a:t>
            </a:r>
            <a:r>
              <a:rPr lang="cs-CZ" sz="1800" i="1" dirty="0"/>
              <a:t>fyzika.jreichl.com</a:t>
            </a:r>
            <a:r>
              <a:rPr lang="cs-CZ" sz="1800" dirty="0"/>
              <a:t> [online]. [cit. </a:t>
            </a:r>
            <a:r>
              <a:rPr lang="cs-CZ" sz="1800" dirty="0" smtClean="0"/>
              <a:t>17.2.2013</a:t>
            </a:r>
            <a:r>
              <a:rPr lang="cs-CZ" sz="1800" dirty="0"/>
              <a:t>]. Dostupný na WWW: http://fyzika.jreichl.com/data/Mikro_4jaderka_soubory/image151.jpg 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obr. 5: </a:t>
            </a:r>
            <a:r>
              <a:rPr lang="en-US" sz="2000" dirty="0" smtClean="0"/>
              <a:t>FEDERAL </a:t>
            </a:r>
            <a:r>
              <a:rPr lang="en-US" sz="2000" dirty="0"/>
              <a:t>GOVERNMENT OF THE UNITED STATES. </a:t>
            </a:r>
            <a:r>
              <a:rPr lang="en-US" sz="2000" i="1" dirty="0"/>
              <a:t>Wikipedia.cz</a:t>
            </a:r>
            <a:r>
              <a:rPr lang="en-US" sz="2000" dirty="0"/>
              <a:t> [online]. [cit. </a:t>
            </a:r>
            <a:r>
              <a:rPr lang="en-US" sz="2000" dirty="0" smtClean="0"/>
              <a:t>1</a:t>
            </a:r>
            <a:r>
              <a:rPr lang="cs-CZ" sz="2000" dirty="0" smtClean="0"/>
              <a:t>7</a:t>
            </a:r>
            <a:r>
              <a:rPr lang="en-US" sz="2000" dirty="0" smtClean="0"/>
              <a:t>.</a:t>
            </a:r>
            <a:r>
              <a:rPr lang="cs-CZ" sz="2000" dirty="0" smtClean="0"/>
              <a:t>2</a:t>
            </a:r>
            <a:r>
              <a:rPr lang="en-US" sz="2000" dirty="0" smtClean="0"/>
              <a:t>.2013</a:t>
            </a:r>
            <a:r>
              <a:rPr lang="en-US" sz="2000" dirty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http://cs.wikipedia.org/wiki/Soubor:Operation_Upshot-Knothole_-_Badger_001.jpg </a:t>
            </a:r>
            <a:endParaRPr lang="cs-CZ" sz="2000" dirty="0" smtClean="0"/>
          </a:p>
          <a:p>
            <a:r>
              <a:rPr lang="cs-CZ" sz="2000" dirty="0" smtClean="0"/>
              <a:t>obr. 6: ADAMEK</a:t>
            </a:r>
            <a:r>
              <a:rPr lang="cs-CZ" sz="2000" dirty="0"/>
              <a:t>, Petr.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17.2.2013</a:t>
            </a:r>
            <a:r>
              <a:rPr lang="cs-CZ" sz="2000" dirty="0"/>
              <a:t>]. Dostupný na WWW: http://cs.wikipedia.org/wiki/Soubor:Nuclear.power.plant.Dukovany.jpg </a:t>
            </a:r>
            <a:endParaRPr lang="cs-CZ" sz="2000" dirty="0" smtClean="0"/>
          </a:p>
          <a:p>
            <a:r>
              <a:rPr lang="cs-CZ" sz="2000" dirty="0" smtClean="0"/>
              <a:t>obr. 7: RINALDI</a:t>
            </a:r>
            <a:r>
              <a:rPr lang="cs-CZ" sz="2000" dirty="0"/>
              <a:t>, Michael J..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17.2.2013</a:t>
            </a:r>
            <a:r>
              <a:rPr lang="cs-CZ" sz="2000" dirty="0"/>
              <a:t>]. Dostupný na WWW: http://cs.wikipedia.org/wiki/Soubor:USS_Maine_%28SSBN-741%29.jpg </a:t>
            </a:r>
            <a:endParaRPr lang="cs-CZ" sz="2000" dirty="0" smtClean="0"/>
          </a:p>
          <a:p>
            <a:r>
              <a:rPr lang="cs-CZ" sz="2000" dirty="0" smtClean="0"/>
              <a:t>obr. 8: ZUBRO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17.2.2013</a:t>
            </a:r>
            <a:r>
              <a:rPr lang="cs-CZ" sz="2000" dirty="0"/>
              <a:t>]. Dostupný na WWW: http://cs.wikipedia.org/wiki/Soubor:Clinac_2100_C.JPG </a:t>
            </a:r>
            <a:endParaRPr lang="cs-CZ" sz="2000" dirty="0" smtClean="0"/>
          </a:p>
          <a:p>
            <a:r>
              <a:rPr lang="cs-CZ" sz="2000" dirty="0" smtClean="0"/>
              <a:t>obr. 9: </a:t>
            </a:r>
            <a:r>
              <a:rPr lang="nl-NL" sz="2000" dirty="0" smtClean="0"/>
              <a:t>KUNTOFF</a:t>
            </a:r>
            <a:r>
              <a:rPr lang="nl-NL" sz="2000" dirty="0"/>
              <a:t>, Steffen. </a:t>
            </a:r>
            <a:r>
              <a:rPr lang="nl-NL" sz="2000" i="1" dirty="0"/>
              <a:t>Wikipedia.cz</a:t>
            </a:r>
            <a:r>
              <a:rPr lang="nl-NL" sz="2000" dirty="0"/>
              <a:t> [online]. [cit. </a:t>
            </a:r>
            <a:r>
              <a:rPr lang="nl-NL" sz="2000" dirty="0" smtClean="0"/>
              <a:t>1</a:t>
            </a:r>
            <a:r>
              <a:rPr lang="cs-CZ" sz="2000" dirty="0" smtClean="0"/>
              <a:t>7</a:t>
            </a:r>
            <a:r>
              <a:rPr lang="nl-NL" sz="2000" dirty="0" smtClean="0"/>
              <a:t>.</a:t>
            </a:r>
            <a:r>
              <a:rPr lang="cs-CZ" sz="2000" dirty="0" smtClean="0"/>
              <a:t>2</a:t>
            </a:r>
            <a:r>
              <a:rPr lang="nl-NL" sz="2000" dirty="0" smtClean="0"/>
              <a:t>.2013</a:t>
            </a:r>
            <a:r>
              <a:rPr lang="nl-NL" sz="2000" dirty="0"/>
              <a:t>]. Dostupný na WWW: </a:t>
            </a:r>
            <a:r>
              <a:rPr lang="nl-NL" sz="2000" dirty="0">
                <a:hlinkClick r:id="rId2"/>
              </a:rPr>
              <a:t>http://cs.wikipedia.org/wiki/Soubor:Nuclear_power_plant-pressurized_water_reactor-PWR.png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757</Words>
  <Application>Microsoft Office PowerPoint</Application>
  <PresentationFormat>Předvádění na obrazovce (4:3)</PresentationFormat>
  <Paragraphs>175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Jaderné reakce</vt:lpstr>
      <vt:lpstr>jaderné reakce:</vt:lpstr>
      <vt:lpstr>transmutace:</vt:lpstr>
      <vt:lpstr>slučování:</vt:lpstr>
      <vt:lpstr>štěpení:</vt:lpstr>
      <vt:lpstr>štěpení uranu:</vt:lpstr>
      <vt:lpstr>využití jaderných reakcí:</vt:lpstr>
      <vt:lpstr>jaderná elektrárna:</vt:lpstr>
      <vt:lpstr>jaderný reaktor – jeho části</vt:lpstr>
      <vt:lpstr>bezpečnostní opatření:</vt:lpstr>
      <vt:lpstr>schéma jaderné elektrárny: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42</cp:revision>
  <dcterms:created xsi:type="dcterms:W3CDTF">2012-10-04T17:02:39Z</dcterms:created>
  <dcterms:modified xsi:type="dcterms:W3CDTF">2014-09-13T13:35:06Z</dcterms:modified>
</cp:coreProperties>
</file>