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2592878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VY_32_INOVACE_239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Čočky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 Čočky. Seznamuje žáky s typy čoček, význačnými body,</a:t>
                      </a:r>
                      <a:r>
                        <a:rPr lang="cs-CZ" sz="1400" b="1" baseline="0" dirty="0" smtClean="0"/>
                        <a:t> </a:t>
                      </a:r>
                      <a:r>
                        <a:rPr lang="cs-CZ" sz="1400" b="1" dirty="0" smtClean="0"/>
                        <a:t> vlastnostmi a praktickým využitím.</a:t>
                      </a:r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29. 12. 2012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24. 1.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8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Čočky</a:t>
            </a:r>
            <a:endParaRPr lang="cs-CZ" sz="8800" b="1" dirty="0">
              <a:solidFill>
                <a:srgbClr val="99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	obr. 1</a:t>
            </a:r>
            <a:endParaRPr lang="cs-CZ" sz="20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492896"/>
            <a:ext cx="4762500" cy="318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/>
              <a:t>č</a:t>
            </a:r>
            <a:r>
              <a:rPr lang="cs-CZ" b="1" u="sng" dirty="0" smtClean="0"/>
              <a:t>očky: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průhledná tělesa broušená nejčastěji ze skla nebo plastu</a:t>
            </a:r>
          </a:p>
          <a:p>
            <a:r>
              <a:rPr lang="cs-CZ" sz="2800" b="1" dirty="0" smtClean="0"/>
              <a:t>jsou to optické soustavy tvořené ze dvou kulových ploch</a:t>
            </a:r>
          </a:p>
          <a:p>
            <a:r>
              <a:rPr lang="cs-CZ" sz="2800" b="1" dirty="0" smtClean="0"/>
              <a:t>rovnoběžné světelné paprsky lomem soustřeďují do jednoho bodu (ohniska)</a:t>
            </a:r>
          </a:p>
          <a:p>
            <a:r>
              <a:rPr lang="cs-CZ" sz="2800" b="1" dirty="0" smtClean="0"/>
              <a:t>jsou známy a využívány již od starověku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typy čoček: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sz="6200" b="1" dirty="0" smtClean="0"/>
          </a:p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endParaRPr lang="cs-CZ" sz="4400" b="1" dirty="0"/>
          </a:p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endParaRPr lang="cs-CZ" sz="4400" b="1" dirty="0"/>
          </a:p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endParaRPr lang="cs-CZ" sz="4400" b="1" dirty="0"/>
          </a:p>
          <a:p>
            <a:pPr marL="0" indent="0">
              <a:buNone/>
            </a:pPr>
            <a:r>
              <a:rPr lang="cs-CZ" sz="2000" dirty="0" smtClean="0"/>
              <a:t>								</a:t>
            </a:r>
            <a:endParaRPr lang="cs-CZ" sz="8000" dirty="0"/>
          </a:p>
          <a:p>
            <a:pPr marL="0" indent="0">
              <a:buNone/>
            </a:pPr>
            <a:r>
              <a:rPr lang="cs-CZ" sz="8000" b="1" dirty="0" smtClean="0"/>
              <a:t>							          </a:t>
            </a:r>
            <a:r>
              <a:rPr lang="cs-CZ" sz="8000" dirty="0" smtClean="0"/>
              <a:t>obr. 2</a:t>
            </a:r>
          </a:p>
          <a:p>
            <a:pPr marL="0" indent="0">
              <a:buNone/>
            </a:pPr>
            <a:endParaRPr lang="cs-CZ" sz="8000" b="1" dirty="0"/>
          </a:p>
          <a:p>
            <a:pPr marL="0" indent="0">
              <a:buNone/>
            </a:pPr>
            <a:r>
              <a:rPr lang="cs-CZ" sz="8000" b="1" dirty="0" smtClean="0"/>
              <a:t>Spojky:				</a:t>
            </a:r>
            <a:r>
              <a:rPr lang="cs-CZ" sz="8000" b="1" dirty="0"/>
              <a:t> </a:t>
            </a:r>
            <a:r>
              <a:rPr lang="cs-CZ" sz="8000" b="1" dirty="0" smtClean="0"/>
              <a:t>     Rozptylky</a:t>
            </a:r>
            <a:r>
              <a:rPr lang="cs-CZ" sz="8000" b="1" dirty="0"/>
              <a:t>:</a:t>
            </a:r>
            <a:br>
              <a:rPr lang="cs-CZ" sz="8000" b="1" dirty="0"/>
            </a:br>
            <a:r>
              <a:rPr lang="cs-CZ" sz="8000" b="1" dirty="0"/>
              <a:t> 1 — dvojvypuklá (bikonvexní</a:t>
            </a:r>
            <a:r>
              <a:rPr lang="cs-CZ" sz="8000" b="1" dirty="0" smtClean="0"/>
              <a:t>)	     4</a:t>
            </a:r>
            <a:r>
              <a:rPr lang="cs-CZ" sz="8000" b="1" dirty="0"/>
              <a:t> — dvojduté (bikonkávní</a:t>
            </a:r>
            <a:r>
              <a:rPr lang="cs-CZ" sz="8000" b="1" dirty="0" smtClean="0"/>
              <a:t>)</a:t>
            </a:r>
            <a:r>
              <a:rPr lang="cs-CZ" sz="8000" b="1" dirty="0"/>
              <a:t/>
            </a:r>
            <a:br>
              <a:rPr lang="cs-CZ" sz="8000" b="1" dirty="0"/>
            </a:br>
            <a:r>
              <a:rPr lang="cs-CZ" sz="8000" b="1" dirty="0"/>
              <a:t> 2 — ploskovypuklá (</a:t>
            </a:r>
            <a:r>
              <a:rPr lang="cs-CZ" sz="8000" b="1" dirty="0" smtClean="0"/>
              <a:t>plankonvexní)     5</a:t>
            </a:r>
            <a:r>
              <a:rPr lang="cs-CZ" sz="8000" b="1" dirty="0"/>
              <a:t> — ploskoduté (plankonkávní</a:t>
            </a:r>
            <a:r>
              <a:rPr lang="cs-CZ" sz="8000" b="1" dirty="0" smtClean="0"/>
              <a:t>)</a:t>
            </a:r>
            <a:r>
              <a:rPr lang="cs-CZ" sz="8000" b="1" dirty="0"/>
              <a:t/>
            </a:r>
            <a:br>
              <a:rPr lang="cs-CZ" sz="8000" b="1" dirty="0"/>
            </a:br>
            <a:r>
              <a:rPr lang="cs-CZ" sz="8000" b="1" dirty="0"/>
              <a:t> 3 — dutovypuklé (</a:t>
            </a:r>
            <a:r>
              <a:rPr lang="cs-CZ" sz="8000" b="1" dirty="0" err="1" smtClean="0"/>
              <a:t>konkávkonvexní</a:t>
            </a:r>
            <a:r>
              <a:rPr lang="cs-CZ" sz="8000" b="1" dirty="0" smtClean="0"/>
              <a:t>)   6</a:t>
            </a:r>
            <a:r>
              <a:rPr lang="cs-CZ" sz="8000" b="1" dirty="0"/>
              <a:t> — vypukloduté (</a:t>
            </a:r>
            <a:r>
              <a:rPr lang="cs-CZ" sz="8000" b="1" dirty="0" err="1"/>
              <a:t>konvexkonkávní</a:t>
            </a:r>
            <a:r>
              <a:rPr lang="cs-CZ" sz="8000" b="1" dirty="0"/>
              <a:t>)</a:t>
            </a:r>
          </a:p>
          <a:p>
            <a:pPr marL="0" indent="0">
              <a:buNone/>
            </a:pPr>
            <a:endParaRPr lang="cs-CZ" sz="6200" b="1" dirty="0"/>
          </a:p>
          <a:p>
            <a:pPr marL="0" indent="0">
              <a:buNone/>
            </a:pPr>
            <a:r>
              <a:rPr lang="cs-CZ" sz="6200" dirty="0"/>
              <a:t> </a:t>
            </a:r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59" y="1772816"/>
            <a:ext cx="6912768" cy="3051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spojky: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rovnoběžné paprsky se po průchodu spojkou sbíhají</a:t>
            </a:r>
          </a:p>
          <a:p>
            <a:r>
              <a:rPr lang="cs-CZ" sz="2800" b="1" dirty="0" smtClean="0"/>
              <a:t>uprostřed je silnější než na okrajích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					   </a:t>
            </a:r>
            <a:r>
              <a:rPr lang="cs-CZ" sz="2000" b="1" dirty="0" smtClean="0"/>
              <a:t>                   </a:t>
            </a:r>
            <a:r>
              <a:rPr lang="cs-CZ" sz="2000" b="1" dirty="0" smtClean="0"/>
              <a:t>obr. 3</a:t>
            </a:r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801175"/>
            <a:ext cx="4895898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rozptylky: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r>
              <a:rPr lang="cs-CZ" sz="2800" b="1" dirty="0"/>
              <a:t>rovnoběžné paprsky se po průchodu </a:t>
            </a:r>
            <a:r>
              <a:rPr lang="cs-CZ" sz="2800" b="1" dirty="0" smtClean="0"/>
              <a:t>rozptylkou rozbíhají</a:t>
            </a:r>
          </a:p>
          <a:p>
            <a:r>
              <a:rPr lang="cs-CZ" sz="2800" b="1" dirty="0"/>
              <a:t>uprostřed </a:t>
            </a:r>
            <a:r>
              <a:rPr lang="cs-CZ" sz="2800" b="1" dirty="0" smtClean="0"/>
              <a:t>jsou nejtenčí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  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</a:t>
            </a:r>
            <a:r>
              <a:rPr lang="cs-CZ" sz="2000" dirty="0"/>
              <a:t> </a:t>
            </a:r>
            <a:r>
              <a:rPr lang="cs-CZ" sz="2000" dirty="0" smtClean="0"/>
              <a:t>        </a:t>
            </a:r>
            <a:r>
              <a:rPr lang="cs-CZ" sz="2000" dirty="0" smtClean="0"/>
              <a:t>obr</a:t>
            </a:r>
            <a:r>
              <a:rPr lang="cs-CZ" sz="2000" dirty="0" smtClean="0"/>
              <a:t>. 4</a:t>
            </a:r>
            <a:endParaRPr lang="cs-CZ" sz="2000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1" y="2996952"/>
            <a:ext cx="5144013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schéma spojky: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3657600" lvl="8" indent="0">
              <a:buNone/>
            </a:pPr>
            <a:r>
              <a:rPr lang="cs-CZ" sz="8600" b="1" dirty="0" smtClean="0"/>
              <a:t>              	</a:t>
            </a:r>
            <a:r>
              <a:rPr lang="cs-CZ" sz="11200" b="1" dirty="0" smtClean="0"/>
              <a:t>           S, S´ ... středy</a:t>
            </a:r>
          </a:p>
          <a:p>
            <a:pPr marL="3657600" lvl="8" indent="0">
              <a:buNone/>
            </a:pPr>
            <a:r>
              <a:rPr lang="cs-CZ" sz="11200" b="1" dirty="0"/>
              <a:t> </a:t>
            </a:r>
            <a:r>
              <a:rPr lang="cs-CZ" sz="11200" b="1" dirty="0" smtClean="0"/>
              <a:t>                                   křivosti</a:t>
            </a:r>
          </a:p>
          <a:p>
            <a:pPr marL="0" indent="0">
              <a:buNone/>
            </a:pPr>
            <a:r>
              <a:rPr lang="cs-CZ" sz="11200" b="1" dirty="0" smtClean="0"/>
              <a:t>					   	F, F´ ... ohniska</a:t>
            </a:r>
          </a:p>
          <a:p>
            <a:pPr marL="0" indent="0">
              <a:buNone/>
            </a:pPr>
            <a:r>
              <a:rPr lang="cs-CZ" sz="11200" b="1" dirty="0"/>
              <a:t>	</a:t>
            </a:r>
            <a:r>
              <a:rPr lang="cs-CZ" sz="11200" b="1" dirty="0" smtClean="0"/>
              <a:t>				   	f, f´ ... ohniskové </a:t>
            </a:r>
          </a:p>
          <a:p>
            <a:pPr marL="0" indent="0">
              <a:buNone/>
            </a:pPr>
            <a:r>
              <a:rPr lang="cs-CZ" sz="11200" b="1" dirty="0"/>
              <a:t>	</a:t>
            </a:r>
            <a:r>
              <a:rPr lang="cs-CZ" sz="11200" b="1" dirty="0" smtClean="0"/>
              <a:t>				                    vzdálenosti</a:t>
            </a:r>
          </a:p>
          <a:p>
            <a:pPr marL="0" indent="0">
              <a:buNone/>
            </a:pPr>
            <a:r>
              <a:rPr lang="cs-CZ" sz="11200" b="1" dirty="0"/>
              <a:t>	</a:t>
            </a:r>
            <a:r>
              <a:rPr lang="cs-CZ" sz="11200" b="1" dirty="0" smtClean="0"/>
              <a:t>				   	r, r´... poloměry </a:t>
            </a:r>
          </a:p>
          <a:p>
            <a:pPr marL="0" indent="0">
              <a:buNone/>
            </a:pPr>
            <a:r>
              <a:rPr lang="cs-CZ" sz="11200" b="1" dirty="0" smtClean="0"/>
              <a:t>						           křivosti</a:t>
            </a:r>
            <a:endParaRPr lang="cs-CZ" sz="11200" b="1" dirty="0"/>
          </a:p>
          <a:p>
            <a:endParaRPr lang="cs-CZ" sz="11200" b="1" dirty="0" smtClean="0"/>
          </a:p>
          <a:p>
            <a:endParaRPr lang="cs-CZ" sz="11200" b="1" dirty="0"/>
          </a:p>
          <a:p>
            <a:pPr marL="3657600" lvl="8" indent="0">
              <a:buNone/>
            </a:pPr>
            <a:r>
              <a:rPr lang="cs-CZ" sz="10000" dirty="0" smtClean="0"/>
              <a:t>		</a:t>
            </a:r>
            <a:r>
              <a:rPr lang="cs-CZ" sz="8000" dirty="0" smtClean="0"/>
              <a:t>obr. 5</a:t>
            </a:r>
          </a:p>
          <a:p>
            <a:pPr marL="0" indent="0">
              <a:buNone/>
            </a:pPr>
            <a:endParaRPr lang="cs-CZ" sz="11200" dirty="0"/>
          </a:p>
          <a:p>
            <a:endParaRPr lang="cs-CZ" sz="11200" dirty="0" smtClean="0"/>
          </a:p>
          <a:p>
            <a:endParaRPr lang="cs-CZ" sz="11200" dirty="0"/>
          </a:p>
          <a:p>
            <a:endParaRPr lang="cs-CZ" sz="11200" dirty="0" smtClean="0"/>
          </a:p>
          <a:p>
            <a:endParaRPr lang="cs-CZ" sz="112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 marL="3657600" lvl="8" indent="0">
              <a:buNone/>
            </a:pPr>
            <a:r>
              <a:rPr lang="cs-CZ" dirty="0" smtClean="0"/>
              <a:t>		</a:t>
            </a:r>
            <a:r>
              <a:rPr lang="cs-CZ" sz="2000" dirty="0" smtClean="0"/>
              <a:t>														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 lvl="8"/>
            <a:endParaRPr lang="cs-CZ" sz="8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pPr lvl="8"/>
            <a:endParaRPr lang="cs-CZ" sz="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938" y="1556792"/>
            <a:ext cx="5647485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schéma rozptylky: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obr. 6</a:t>
            </a:r>
            <a:endParaRPr lang="cs-CZ" sz="2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6413"/>
            <a:ext cx="6068516" cy="431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využití: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52792"/>
            <a:ext cx="8229600" cy="487337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lupa</a:t>
            </a:r>
          </a:p>
          <a:p>
            <a:r>
              <a:rPr lang="cs-CZ" sz="2800" b="1" dirty="0" smtClean="0"/>
              <a:t>brýle</a:t>
            </a:r>
          </a:p>
          <a:p>
            <a:r>
              <a:rPr lang="cs-CZ" sz="2800" b="1" dirty="0" smtClean="0"/>
              <a:t>fotoaparát</a:t>
            </a:r>
          </a:p>
          <a:p>
            <a:r>
              <a:rPr lang="cs-CZ" sz="2800" b="1" dirty="0" smtClean="0"/>
              <a:t>mikroskop</a:t>
            </a:r>
          </a:p>
          <a:p>
            <a:r>
              <a:rPr lang="cs-CZ" sz="2800" b="1" dirty="0" smtClean="0"/>
              <a:t>dalekohled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920" y="577833"/>
            <a:ext cx="2963788" cy="2424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73068" y="548680"/>
            <a:ext cx="1089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7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70603" y="1053683"/>
            <a:ext cx="10007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8</a:t>
            </a:r>
            <a:endParaRPr lang="cs-CZ" sz="2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920" y="577833"/>
            <a:ext cx="4161186" cy="2304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559689" y="1899258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10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60725" y="1529906"/>
            <a:ext cx="10070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9</a:t>
            </a:r>
            <a:endParaRPr lang="cs-CZ" sz="20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719" y="577833"/>
            <a:ext cx="4128387" cy="3096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255" y="577833"/>
            <a:ext cx="4109556" cy="5133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255" y="577833"/>
            <a:ext cx="5498948" cy="5133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555776" y="2348880"/>
            <a:ext cx="9344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11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17265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12568"/>
          </a:xfrm>
        </p:spPr>
        <p:txBody>
          <a:bodyPr>
            <a:normAutofit fontScale="92500" lnSpcReduction="20000"/>
          </a:bodyPr>
          <a:lstStyle/>
          <a:p>
            <a:r>
              <a:rPr lang="cs-CZ" sz="1900" b="1" dirty="0" smtClean="0"/>
              <a:t>obr. 1: </a:t>
            </a:r>
            <a:r>
              <a:rPr lang="cs-CZ" sz="1900" dirty="0" smtClean="0"/>
              <a:t>AUTOR </a:t>
            </a:r>
            <a:r>
              <a:rPr lang="cs-CZ" sz="1900" dirty="0"/>
              <a:t>NEUVEDEN. </a:t>
            </a:r>
            <a:r>
              <a:rPr lang="cs-CZ" sz="1900" i="1" dirty="0"/>
              <a:t>inoptik.cz</a:t>
            </a:r>
            <a:r>
              <a:rPr lang="cs-CZ" sz="1900" dirty="0"/>
              <a:t> [online]. [cit. </a:t>
            </a:r>
            <a:r>
              <a:rPr lang="cs-CZ" sz="1900" dirty="0" smtClean="0"/>
              <a:t>29.12.2012]. </a:t>
            </a:r>
            <a:r>
              <a:rPr lang="cs-CZ" sz="1900" dirty="0"/>
              <a:t>Dostupný na WWW: http://static.inoptik.upgates.com/9/90b7k26ido5051e424a08a9.jpg </a:t>
            </a:r>
            <a:endParaRPr lang="cs-CZ" sz="1900" dirty="0" smtClean="0"/>
          </a:p>
          <a:p>
            <a:r>
              <a:rPr lang="cs-CZ" sz="1900" b="1" dirty="0" smtClean="0"/>
              <a:t>obr. 2: </a:t>
            </a:r>
            <a:r>
              <a:rPr lang="cs-CZ" sz="1900" dirty="0" smtClean="0"/>
              <a:t>PANTHER</a:t>
            </a:r>
            <a:r>
              <a:rPr lang="cs-CZ" sz="1900" dirty="0"/>
              <a:t>, </a:t>
            </a:r>
            <a:r>
              <a:rPr lang="cs-CZ" sz="1900" dirty="0" err="1"/>
              <a:t>Maksim</a:t>
            </a:r>
            <a:r>
              <a:rPr lang="cs-CZ" sz="1900" dirty="0"/>
              <a:t>. </a:t>
            </a:r>
            <a:r>
              <a:rPr lang="cs-CZ" sz="1900" i="1" dirty="0"/>
              <a:t>Wikipedia.cz</a:t>
            </a:r>
            <a:r>
              <a:rPr lang="cs-CZ" sz="1900" dirty="0"/>
              <a:t> [online]. [cit. </a:t>
            </a:r>
            <a:r>
              <a:rPr lang="cs-CZ" sz="1900" dirty="0" smtClean="0"/>
              <a:t>29.12.2012]. </a:t>
            </a:r>
            <a:r>
              <a:rPr lang="cs-CZ" sz="1900" dirty="0"/>
              <a:t>Dostupný na WWW: http://cs.wikipedia.org/wiki/Soubor:Lens_types.png </a:t>
            </a:r>
            <a:endParaRPr lang="cs-CZ" sz="1900" dirty="0" smtClean="0"/>
          </a:p>
          <a:p>
            <a:r>
              <a:rPr lang="cs-CZ" sz="1900" b="1" dirty="0" smtClean="0"/>
              <a:t>obr. 3</a:t>
            </a:r>
            <a:r>
              <a:rPr lang="cs-CZ" sz="1900" b="1" dirty="0" smtClean="0"/>
              <a:t>: </a:t>
            </a:r>
            <a:r>
              <a:rPr lang="cs-CZ" sz="1900" dirty="0" smtClean="0"/>
              <a:t>vlastní schéma autorky</a:t>
            </a:r>
            <a:endParaRPr lang="cs-CZ" sz="1900" dirty="0" smtClean="0"/>
          </a:p>
          <a:p>
            <a:r>
              <a:rPr lang="cs-CZ" sz="1900" b="1" dirty="0" smtClean="0"/>
              <a:t>obr. 4</a:t>
            </a:r>
            <a:r>
              <a:rPr lang="cs-CZ" sz="1900" b="1" dirty="0" smtClean="0"/>
              <a:t>: </a:t>
            </a:r>
            <a:r>
              <a:rPr lang="cs-CZ" sz="1900" dirty="0"/>
              <a:t>vlastní </a:t>
            </a:r>
            <a:r>
              <a:rPr lang="cs-CZ" sz="1900" dirty="0" smtClean="0"/>
              <a:t>schéma autorky</a:t>
            </a:r>
            <a:endParaRPr lang="cs-CZ" sz="1900" dirty="0" smtClean="0"/>
          </a:p>
          <a:p>
            <a:r>
              <a:rPr lang="cs-CZ" sz="1900" b="1" dirty="0" smtClean="0"/>
              <a:t>obr. 5</a:t>
            </a:r>
            <a:r>
              <a:rPr lang="cs-CZ" sz="1900" b="1" dirty="0" smtClean="0"/>
              <a:t>: </a:t>
            </a:r>
            <a:r>
              <a:rPr lang="cs-CZ" sz="1900" dirty="0"/>
              <a:t>vlastní </a:t>
            </a:r>
            <a:r>
              <a:rPr lang="cs-CZ" sz="1900" dirty="0" smtClean="0"/>
              <a:t>schéma autorky</a:t>
            </a:r>
            <a:endParaRPr lang="cs-CZ" sz="1900" dirty="0" smtClean="0"/>
          </a:p>
          <a:p>
            <a:r>
              <a:rPr lang="cs-CZ" sz="1900" b="1" dirty="0" smtClean="0"/>
              <a:t>obr. 6</a:t>
            </a:r>
            <a:r>
              <a:rPr lang="cs-CZ" sz="1900" b="1" dirty="0" smtClean="0"/>
              <a:t>: </a:t>
            </a:r>
            <a:r>
              <a:rPr lang="cs-CZ" sz="1900" dirty="0"/>
              <a:t>vlastní </a:t>
            </a:r>
            <a:r>
              <a:rPr lang="cs-CZ" sz="1900" smtClean="0"/>
              <a:t>schéma autorky</a:t>
            </a:r>
            <a:endParaRPr lang="cs-CZ" sz="1900" dirty="0"/>
          </a:p>
          <a:p>
            <a:r>
              <a:rPr lang="cs-CZ" sz="1900" b="1" dirty="0" smtClean="0"/>
              <a:t>obr</a:t>
            </a:r>
            <a:r>
              <a:rPr lang="cs-CZ" sz="1900" b="1" dirty="0" smtClean="0"/>
              <a:t>. 7: </a:t>
            </a:r>
            <a:r>
              <a:rPr lang="cs-CZ" sz="1900" dirty="0"/>
              <a:t>SILVA, </a:t>
            </a:r>
            <a:r>
              <a:rPr lang="cs-CZ" sz="1900" dirty="0" err="1"/>
              <a:t>Wolfen</a:t>
            </a:r>
            <a:r>
              <a:rPr lang="cs-CZ" sz="1900" dirty="0"/>
              <a:t>. </a:t>
            </a:r>
            <a:r>
              <a:rPr lang="cs-CZ" sz="1900" i="1" dirty="0"/>
              <a:t>Wikipedia.cz</a:t>
            </a:r>
            <a:r>
              <a:rPr lang="cs-CZ" sz="1900" dirty="0"/>
              <a:t> [online]. [cit. </a:t>
            </a:r>
            <a:r>
              <a:rPr lang="cs-CZ" sz="1900" dirty="0" smtClean="0"/>
              <a:t>29.12.2012]. </a:t>
            </a:r>
            <a:r>
              <a:rPr lang="cs-CZ" sz="1900" dirty="0"/>
              <a:t>Dostupný na WWW: http://cs.wikipedia.org/wiki/Soubor:Mag_glass_request.jpg </a:t>
            </a:r>
            <a:endParaRPr lang="cs-CZ" sz="1900" dirty="0" smtClean="0"/>
          </a:p>
          <a:p>
            <a:r>
              <a:rPr lang="cs-CZ" sz="1900" b="1" dirty="0" smtClean="0"/>
              <a:t>obr. 8: </a:t>
            </a:r>
            <a:r>
              <a:rPr lang="pt-BR" sz="1900" dirty="0"/>
              <a:t>VICTORROCHA. </a:t>
            </a:r>
            <a:r>
              <a:rPr lang="pt-BR" sz="1900" i="1" dirty="0"/>
              <a:t>Wikipedia.cz</a:t>
            </a:r>
            <a:r>
              <a:rPr lang="pt-BR" sz="1900" dirty="0"/>
              <a:t> [online]. [cit. </a:t>
            </a:r>
            <a:r>
              <a:rPr lang="cs-CZ" sz="1900" dirty="0" smtClean="0"/>
              <a:t>29</a:t>
            </a:r>
            <a:r>
              <a:rPr lang="pt-BR" sz="1900" dirty="0" smtClean="0"/>
              <a:t>.</a:t>
            </a:r>
            <a:r>
              <a:rPr lang="cs-CZ" sz="1900" dirty="0" smtClean="0"/>
              <a:t>1</a:t>
            </a:r>
            <a:r>
              <a:rPr lang="pt-BR" sz="1900" dirty="0" smtClean="0"/>
              <a:t>2.201</a:t>
            </a:r>
            <a:r>
              <a:rPr lang="cs-CZ" sz="1900" dirty="0" smtClean="0"/>
              <a:t>2</a:t>
            </a:r>
            <a:r>
              <a:rPr lang="pt-BR" sz="1900" dirty="0" smtClean="0"/>
              <a:t>]. </a:t>
            </a:r>
            <a:r>
              <a:rPr lang="pt-BR" sz="1900" dirty="0"/>
              <a:t>Dostupný na WWW: http://cs.wikipedia.org/wiki/Soubor:Half_rim_glasses.JPG </a:t>
            </a:r>
            <a:endParaRPr lang="cs-CZ" sz="1900" dirty="0" smtClean="0"/>
          </a:p>
          <a:p>
            <a:r>
              <a:rPr lang="cs-CZ" sz="1900" b="1" dirty="0" smtClean="0"/>
              <a:t>obr. 9: </a:t>
            </a:r>
            <a:r>
              <a:rPr lang="cs-CZ" sz="1900" dirty="0"/>
              <a:t>HOGERVORST, </a:t>
            </a:r>
            <a:r>
              <a:rPr lang="cs-CZ" sz="1900" dirty="0" err="1"/>
              <a:t>Gerard</a:t>
            </a:r>
            <a:r>
              <a:rPr lang="cs-CZ" sz="1900" dirty="0"/>
              <a:t>. </a:t>
            </a:r>
            <a:r>
              <a:rPr lang="cs-CZ" sz="1900" i="1" dirty="0"/>
              <a:t>Wikipedia.cz</a:t>
            </a:r>
            <a:r>
              <a:rPr lang="cs-CZ" sz="1900" dirty="0"/>
              <a:t> [online]. [cit. </a:t>
            </a:r>
            <a:r>
              <a:rPr lang="cs-CZ" sz="1900" dirty="0" smtClean="0"/>
              <a:t>29.12.2012]. </a:t>
            </a:r>
            <a:r>
              <a:rPr lang="cs-CZ" sz="1900" dirty="0"/>
              <a:t>Dostupný na WWW: http://cs.wikipedia.org/wiki/Soubor:Praktica.jpg </a:t>
            </a:r>
            <a:endParaRPr lang="cs-CZ" sz="1900" b="1" dirty="0" smtClean="0"/>
          </a:p>
          <a:p>
            <a:r>
              <a:rPr lang="cs-CZ" sz="1900" b="1" dirty="0" smtClean="0"/>
              <a:t>obr. 10: </a:t>
            </a:r>
            <a:r>
              <a:rPr lang="cs-CZ" sz="1900" dirty="0"/>
              <a:t>MOISEY. </a:t>
            </a:r>
            <a:r>
              <a:rPr lang="cs-CZ" sz="1900" i="1" dirty="0"/>
              <a:t>Wikipedia.cz</a:t>
            </a:r>
            <a:r>
              <a:rPr lang="cs-CZ" sz="1900" dirty="0"/>
              <a:t> [online]. [cit. </a:t>
            </a:r>
            <a:r>
              <a:rPr lang="cs-CZ" sz="1900" dirty="0" smtClean="0"/>
              <a:t>29.12.2012]. </a:t>
            </a:r>
            <a:r>
              <a:rPr lang="cs-CZ" sz="1900" dirty="0"/>
              <a:t>Dostupný na WWW: http://cs.wikipedia.org/wiki/Soubor:Optical_microscope_nikon_alphaphot_%</a:t>
            </a:r>
            <a:r>
              <a:rPr lang="cs-CZ" sz="1900" dirty="0" smtClean="0"/>
              <a:t>2B.jpg</a:t>
            </a:r>
          </a:p>
          <a:p>
            <a:r>
              <a:rPr lang="cs-CZ" sz="1900" b="1" dirty="0" smtClean="0"/>
              <a:t>obr. 11: </a:t>
            </a:r>
            <a:r>
              <a:rPr lang="cs-CZ" sz="1900" dirty="0"/>
              <a:t>PACKA. </a:t>
            </a:r>
            <a:r>
              <a:rPr lang="cs-CZ" sz="1900" i="1" dirty="0"/>
              <a:t>Wikipedia.cz</a:t>
            </a:r>
            <a:r>
              <a:rPr lang="cs-CZ" sz="1900" dirty="0"/>
              <a:t> [online]. [cit. </a:t>
            </a:r>
            <a:r>
              <a:rPr lang="cs-CZ" sz="1900" dirty="0" smtClean="0"/>
              <a:t>29.12.2012]. </a:t>
            </a:r>
            <a:r>
              <a:rPr lang="cs-CZ" sz="1900" dirty="0"/>
              <a:t>Dostupný na WWW: http://cs.wikipedia.org/wiki/Soubor:2-m_Telescope3,_Ond%C5%99ejov_Astronomical.jpg </a:t>
            </a:r>
            <a:endParaRPr lang="cs-CZ" sz="1900" dirty="0" smtClean="0"/>
          </a:p>
          <a:p>
            <a:endParaRPr lang="cs-CZ" sz="1800" b="1" dirty="0" smtClean="0"/>
          </a:p>
          <a:p>
            <a:endParaRPr lang="cs-CZ" sz="1800" b="1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234</TotalTime>
  <Words>404</Words>
  <Application>Microsoft Office PowerPoint</Application>
  <PresentationFormat>Předvádění na obrazovce (4:3)</PresentationFormat>
  <Paragraphs>175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Čočky</vt:lpstr>
      <vt:lpstr>čočky:</vt:lpstr>
      <vt:lpstr>typy čoček:</vt:lpstr>
      <vt:lpstr>spojky:</vt:lpstr>
      <vt:lpstr>rozptylky:</vt:lpstr>
      <vt:lpstr>schéma spojky:</vt:lpstr>
      <vt:lpstr>schéma rozptylky:</vt:lpstr>
      <vt:lpstr>využití: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40</cp:revision>
  <dcterms:created xsi:type="dcterms:W3CDTF">2012-10-04T17:02:39Z</dcterms:created>
  <dcterms:modified xsi:type="dcterms:W3CDTF">2014-09-15T15:49:48Z</dcterms:modified>
</cp:coreProperties>
</file>