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7" r:id="rId2"/>
    <p:sldId id="268" r:id="rId3"/>
    <p:sldId id="257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9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A57C0D-C10F-4330-B7DA-2CFD7CF18A71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A13AC-54F9-4CA8-BC70-A25175EBC7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075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A13AC-54F9-4CA8-BC70-A25175EBC79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2928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9B7AE07-EB3F-475A-BA30-0B75724A493F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EFEEB014-2445-4789-89A9-9BFC667BDC6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20242" y="1268760"/>
            <a:ext cx="610352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Trávi</a:t>
            </a:r>
            <a:r>
              <a:rPr lang="cs-CZ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cí soustava </a:t>
            </a:r>
          </a:p>
          <a:p>
            <a:pPr algn="ctr"/>
            <a:r>
              <a:rPr lang="cs-CZ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člověka</a:t>
            </a:r>
            <a:endParaRPr lang="cs-CZ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 descr="C:\Users\lukovska\AppData\Local\Microsoft\Windows\Temporary Internet Files\Content.IE5\H46A0I3B\MP9004490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425" y="3789040"/>
            <a:ext cx="2351162" cy="25649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93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614422"/>
              </p:ext>
            </p:extLst>
          </p:nvPr>
        </p:nvGraphicFramePr>
        <p:xfrm>
          <a:off x="1403648" y="908720"/>
          <a:ext cx="6374765" cy="421678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713991"/>
                <a:gridCol w="4660774"/>
              </a:tblGrid>
              <a:tr h="11712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6350" algn="l">
                        <a:lnSpc>
                          <a:spcPts val="1200"/>
                        </a:lnSpc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Prezentace je určena k seznámení a  procvičování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 učiva „Trávicí soustava“. Žák má možnost názorně vidět systém této soustavy. Funkce jednotlivých orgánů jsou popsány tak, aby odpovídaly schopnostem a vědomostem  žáka navštěvujícího ZŠS.  Závěr prezentace tvoří zopakování učiva.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entury Gothic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Mgr. </a:t>
                      </a:r>
                      <a:r>
                        <a:rPr lang="cs-CZ" sz="1200" dirty="0" smtClean="0">
                          <a:effectLst/>
                        </a:rPr>
                        <a:t>Hana</a:t>
                      </a:r>
                      <a:r>
                        <a:rPr lang="cs-CZ" sz="1200" baseline="0" dirty="0" smtClean="0">
                          <a:effectLst/>
                        </a:rPr>
                        <a:t> Lukovská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Sada DUM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Člověk a příroda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Přírodopis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09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Očekávaný výstup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0" i="0" u="none" strike="noStrike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Žák by měl znát jednotlivé části lidského těla a umět je pojmenovat, vědět o základních životních funkcích </a:t>
                      </a: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Klíčová 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Vylučovací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soustava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09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PPT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Cílová skupina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Žák základní školy speciální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09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Stupeň a 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vzdělávání  –  II. stupeň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09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Datum:  </a:t>
                      </a:r>
                      <a:r>
                        <a:rPr lang="cs-CZ" sz="1200" dirty="0" smtClean="0">
                          <a:effectLst/>
                        </a:rPr>
                        <a:t>10.</a:t>
                      </a:r>
                      <a:r>
                        <a:rPr lang="cs-CZ" sz="1200" baseline="0" dirty="0" smtClean="0">
                          <a:effectLst/>
                        </a:rPr>
                        <a:t> 4</a:t>
                      </a:r>
                      <a:r>
                        <a:rPr lang="cs-CZ" sz="1200" dirty="0" smtClean="0">
                          <a:effectLst/>
                        </a:rPr>
                        <a:t>. 2012   </a:t>
                      </a:r>
                      <a:r>
                        <a:rPr lang="cs-CZ" sz="1200" dirty="0">
                          <a:effectLst/>
                        </a:rPr>
                        <a:t>třída: IX. C </a:t>
                      </a:r>
                      <a:endParaRPr lang="cs-CZ" sz="12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pracoviště</a:t>
                      </a:r>
                      <a:r>
                        <a:rPr lang="cs-CZ" sz="1200" dirty="0">
                          <a:effectLst/>
                        </a:rPr>
                        <a:t>:  SŠ, ZŠ a MŠ, Karviná, příspěvková organizace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Microsoft Office </a:t>
                      </a:r>
                      <a:r>
                        <a:rPr lang="cs-CZ" sz="1200" dirty="0" smtClean="0">
                          <a:effectLst/>
                        </a:rPr>
                        <a:t>klipart ,</a:t>
                      </a:r>
                      <a:r>
                        <a:rPr lang="cs-CZ" sz="1200" baseline="0" dirty="0" smtClean="0">
                          <a:effectLst/>
                        </a:rPr>
                        <a:t> Wikipedia.org (citace viz. níže)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819" y="5373216"/>
            <a:ext cx="5762625" cy="12287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délník 3"/>
          <p:cNvSpPr/>
          <p:nvPr/>
        </p:nvSpPr>
        <p:spPr>
          <a:xfrm>
            <a:off x="755576" y="260648"/>
            <a:ext cx="74888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DUM_0011_ </a:t>
            </a:r>
            <a:r>
              <a:rPr lang="cs-CZ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 KOMENSKÉHO / LUKOVSKÁ / </a:t>
            </a:r>
            <a:r>
              <a:rPr lang="cs-CZ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ČLOVĚK A PŘÍRODA/2012 </a:t>
            </a:r>
            <a:endParaRPr lang="cs-CZ" sz="16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20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57"/>
            <a:ext cx="4784751" cy="668712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cxnSp>
        <p:nvCxnSpPr>
          <p:cNvPr id="5" name="Přímá spojnice se šipkou 4"/>
          <p:cNvCxnSpPr/>
          <p:nvPr/>
        </p:nvCxnSpPr>
        <p:spPr>
          <a:xfrm>
            <a:off x="611560" y="1484784"/>
            <a:ext cx="288032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4300079" y="2060848"/>
            <a:ext cx="192810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4860032" y="3861048"/>
            <a:ext cx="22322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613416" y="5229200"/>
            <a:ext cx="341496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51520" y="5229200"/>
            <a:ext cx="302433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1619672" y="6381328"/>
            <a:ext cx="25202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4300077" y="2703669"/>
            <a:ext cx="221613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699344" y="973013"/>
            <a:ext cx="25282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d</a:t>
            </a:r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utina ústní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501856" y="1556641"/>
            <a:ext cx="12025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hltan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505061" y="2223742"/>
            <a:ext cx="111120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jícen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121037" y="3345018"/>
            <a:ext cx="17059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žaludek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264131" y="4703937"/>
            <a:ext cx="2674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enké střevo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281004" y="4703938"/>
            <a:ext cx="26773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lusté střevo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621497" y="5877271"/>
            <a:ext cx="19784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konečník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450792" y="121343"/>
            <a:ext cx="62424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ak to vypadá v těle?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417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ukovska\AppData\Local\Microsoft\Windows\Temporary Internet Files\Content.IE5\HWQXUXRG\MC90040426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357" y="2562849"/>
            <a:ext cx="3105293" cy="286394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114967" y="491081"/>
            <a:ext cx="6914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to vlastně funguje?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791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08312" cy="39248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cxnSp>
        <p:nvCxnSpPr>
          <p:cNvPr id="3" name="Přímá spojnice se šipkou 2"/>
          <p:cNvCxnSpPr/>
          <p:nvPr/>
        </p:nvCxnSpPr>
        <p:spPr>
          <a:xfrm>
            <a:off x="4154240" y="1124744"/>
            <a:ext cx="288032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4288724" y="620688"/>
            <a:ext cx="25282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d</a:t>
            </a:r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utina ústní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32003" y="1921202"/>
            <a:ext cx="552417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Dutina ústní </a:t>
            </a:r>
            <a:r>
              <a:rPr lang="cs-CZ" sz="2800" dirty="0" smtClean="0"/>
              <a:t>je to, co vidíme, když otevřeme pusu – jazyk, zuby a sliny.</a:t>
            </a:r>
          </a:p>
          <a:p>
            <a:r>
              <a:rPr lang="cs-CZ" sz="2800" dirty="0" smtClean="0"/>
              <a:t>Zde koušeme potravu, která se promíchá se slinami.</a:t>
            </a:r>
          </a:p>
          <a:p>
            <a:r>
              <a:rPr lang="cs-CZ" sz="2800" dirty="0" smtClean="0"/>
              <a:t>Jazyk posunuje tuto potravu do hltanu.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0627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08312" cy="39248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sp>
        <p:nvSpPr>
          <p:cNvPr id="20" name="Obdélník 19"/>
          <p:cNvSpPr/>
          <p:nvPr/>
        </p:nvSpPr>
        <p:spPr>
          <a:xfrm>
            <a:off x="5868144" y="920370"/>
            <a:ext cx="10935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hltan</a:t>
            </a:r>
            <a:endParaRPr lang="cs-CZ" sz="32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68144" y="1412776"/>
            <a:ext cx="10086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jícen</a:t>
            </a:r>
            <a:endParaRPr lang="cs-CZ" sz="32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cxnSp>
        <p:nvCxnSpPr>
          <p:cNvPr id="24" name="Přímá spojnice se šipkou 23"/>
          <p:cNvCxnSpPr/>
          <p:nvPr/>
        </p:nvCxnSpPr>
        <p:spPr>
          <a:xfrm>
            <a:off x="5554889" y="1412776"/>
            <a:ext cx="2005443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5554889" y="1844824"/>
            <a:ext cx="2005443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683568" y="1705163"/>
            <a:ext cx="48713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Hltan a jícen </a:t>
            </a:r>
            <a:r>
              <a:rPr lang="cs-CZ" sz="2800" dirty="0" smtClean="0"/>
              <a:t>tvoří trubici, která spojuje dutinu ústní s žaludkem – tudy putuje</a:t>
            </a:r>
          </a:p>
          <a:p>
            <a:r>
              <a:rPr lang="cs-CZ" sz="2800" dirty="0" smtClean="0"/>
              <a:t>potrava do žaludku</a:t>
            </a:r>
            <a:r>
              <a:rPr lang="cs-CZ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9311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08312" cy="39248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sp>
        <p:nvSpPr>
          <p:cNvPr id="5" name="Obdélník 4"/>
          <p:cNvSpPr/>
          <p:nvPr/>
        </p:nvSpPr>
        <p:spPr>
          <a:xfrm>
            <a:off x="5843278" y="2132856"/>
            <a:ext cx="17059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žaludek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5580112" y="2636912"/>
            <a:ext cx="22322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83569" y="1484784"/>
            <a:ext cx="5328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Žaludek</a:t>
            </a:r>
            <a:r>
              <a:rPr lang="cs-CZ" dirty="0" smtClean="0"/>
              <a:t> </a:t>
            </a:r>
            <a:r>
              <a:rPr lang="cs-CZ" sz="2800" dirty="0" smtClean="0"/>
              <a:t>je naplněn žaludečními šťávami, které se smísí s potravou. Vznikne něco</a:t>
            </a:r>
          </a:p>
          <a:p>
            <a:r>
              <a:rPr lang="cs-CZ" sz="2800" dirty="0" smtClean="0"/>
              <a:t>jako kaše.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2630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08312" cy="39248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sp>
        <p:nvSpPr>
          <p:cNvPr id="4" name="Obdélník 3"/>
          <p:cNvSpPr/>
          <p:nvPr/>
        </p:nvSpPr>
        <p:spPr>
          <a:xfrm>
            <a:off x="4276475" y="2438311"/>
            <a:ext cx="23984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sz="32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enké střevo</a:t>
            </a:r>
            <a:endParaRPr lang="cs-CZ" sz="32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283968" y="3501008"/>
            <a:ext cx="280230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4274872" y="3023085"/>
            <a:ext cx="240001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sz="32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lusté střevo</a:t>
            </a:r>
            <a:endParaRPr lang="cs-CZ" sz="32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6588224" y="2924944"/>
            <a:ext cx="972108" cy="31993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4283968" y="2924944"/>
            <a:ext cx="23042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611560" y="1268760"/>
            <a:ext cx="41764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Střeva</a:t>
            </a:r>
            <a:r>
              <a:rPr lang="cs-CZ" dirty="0" smtClean="0"/>
              <a:t> </a:t>
            </a:r>
            <a:r>
              <a:rPr lang="cs-CZ" sz="2800" dirty="0" smtClean="0"/>
              <a:t>odvádí potravu do konečníku. </a:t>
            </a:r>
          </a:p>
          <a:p>
            <a:r>
              <a:rPr lang="cs-CZ" sz="2800" dirty="0" smtClean="0"/>
              <a:t>První je tenké střevo,  poté tlusté střevo.</a:t>
            </a:r>
          </a:p>
          <a:p>
            <a:r>
              <a:rPr lang="cs-CZ" sz="2800" dirty="0" smtClean="0"/>
              <a:t>Tenké střevo odvádí do těla látky, které potřebujeme.</a:t>
            </a:r>
          </a:p>
          <a:p>
            <a:r>
              <a:rPr lang="cs-CZ" sz="2800" dirty="0" smtClean="0"/>
              <a:t>V tlustém střevě se zahušťují látky, </a:t>
            </a:r>
          </a:p>
          <a:p>
            <a:r>
              <a:rPr lang="cs-CZ" sz="2800" dirty="0" smtClean="0"/>
              <a:t>které tělo nepotřebuje.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5731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08312" cy="39248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cxnSp>
        <p:nvCxnSpPr>
          <p:cNvPr id="3" name="Přímá spojnice se šipkou 2"/>
          <p:cNvCxnSpPr/>
          <p:nvPr/>
        </p:nvCxnSpPr>
        <p:spPr>
          <a:xfrm>
            <a:off x="4896036" y="4040959"/>
            <a:ext cx="25202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/>
          <p:cNvSpPr/>
          <p:nvPr/>
        </p:nvSpPr>
        <p:spPr>
          <a:xfrm>
            <a:off x="5002223" y="3539186"/>
            <a:ext cx="19784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konečník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1412776"/>
            <a:ext cx="53798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</a:t>
            </a:r>
            <a:r>
              <a:rPr lang="cs-CZ" dirty="0" smtClean="0"/>
              <a:t> </a:t>
            </a:r>
            <a:r>
              <a:rPr lang="cs-CZ" sz="3600" b="1" dirty="0" smtClean="0">
                <a:solidFill>
                  <a:srgbClr val="002060"/>
                </a:solidFill>
              </a:rPr>
              <a:t>konečníku </a:t>
            </a:r>
            <a:r>
              <a:rPr lang="cs-CZ" sz="2800" dirty="0" smtClean="0"/>
              <a:t>se shromažďují látky, které přichází z tlustého střeva. Poté jdou z těla ven </a:t>
            </a:r>
          </a:p>
          <a:p>
            <a:r>
              <a:rPr lang="cs-CZ" sz="2800" dirty="0"/>
              <a:t>j</a:t>
            </a:r>
            <a:r>
              <a:rPr lang="cs-CZ" sz="2800" dirty="0" smtClean="0"/>
              <a:t>ako stolice.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914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54667" y="764704"/>
            <a:ext cx="723467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Teď už to všechno víš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můžeme si zopakovat,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 jsme se dozvěděli.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 descr="C:\Users\lukovska\AppData\Local\Microsoft\Windows\Temporary Internet Files\Content.IE5\SDKTNFSM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15" y="4103686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442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80728"/>
            <a:ext cx="5046574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Co patří do trávicí soustavy?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Co vidíme v dutině ústní?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Dutinu ústní s žaludkem spojuje: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Čím je naplněn žaludek?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539552" y="1536174"/>
            <a:ext cx="751840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Dutina ústní, hltan, jícen, žaludek, tenké střevo, </a:t>
            </a:r>
          </a:p>
          <a:p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tlusté střevo, konečník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3248551"/>
            <a:ext cx="29061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Zuby, jazyk a sliny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437112"/>
            <a:ext cx="42194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Hltan a jícen – tvoří trubici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5720487"/>
            <a:ext cx="33618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Žaludečními šťávami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659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04858" y="790503"/>
            <a:ext cx="732123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Je pravda, že potrava putuje prvně do tlustého </a:t>
            </a:r>
          </a:p>
          <a:p>
            <a:r>
              <a:rPr lang="cs-CZ" sz="2800" dirty="0" smtClean="0"/>
              <a:t>střeva a poté do tenkého?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Odkud vychází stolice?</a:t>
            </a:r>
          </a:p>
          <a:p>
            <a:endParaRPr lang="cs-CZ" sz="2800" dirty="0"/>
          </a:p>
          <a:p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467251" y="1728419"/>
            <a:ext cx="28392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Ne, je to naopak 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251" y="2970530"/>
            <a:ext cx="20361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 konečníku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61126" y="4050796"/>
            <a:ext cx="300869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KONEC!</a:t>
            </a:r>
            <a:endParaRPr lang="cs-CZ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3" descr="C:\Users\lukovska\AppData\Local\Microsoft\Windows\Temporary Internet Files\Content.IE5\IY2TO6GK\MP90031566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99357"/>
            <a:ext cx="1847647" cy="264579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50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052736"/>
            <a:ext cx="74888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</a:t>
            </a:r>
          </a:p>
          <a:p>
            <a:endParaRPr lang="cs-CZ" dirty="0"/>
          </a:p>
          <a:p>
            <a:pPr algn="ctr"/>
            <a:r>
              <a:rPr lang="cs-CZ" b="1" u="sng" dirty="0" smtClean="0"/>
              <a:t>Přepracovaný obrázek</a:t>
            </a:r>
          </a:p>
          <a:p>
            <a:r>
              <a:rPr lang="cs-CZ" i="1" dirty="0" smtClean="0"/>
              <a:t>Trávicí soustava</a:t>
            </a:r>
          </a:p>
          <a:p>
            <a:r>
              <a:rPr lang="cs-CZ" dirty="0" err="1" smtClean="0"/>
              <a:t>Wikipedia</a:t>
            </a:r>
            <a:r>
              <a:rPr lang="cs-CZ" dirty="0" smtClean="0"/>
              <a:t>, otevřená encyklopedie </a:t>
            </a:r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 smtClean="0"/>
              <a:t>, 11. 10. 2007, 14:13</a:t>
            </a:r>
            <a:r>
              <a:rPr lang="en-US" dirty="0" smtClean="0"/>
              <a:t> </a:t>
            </a:r>
            <a:endParaRPr lang="cs-CZ" dirty="0" smtClean="0"/>
          </a:p>
          <a:p>
            <a:r>
              <a:rPr lang="en-US" dirty="0" smtClean="0"/>
              <a:t>[</a:t>
            </a:r>
            <a:r>
              <a:rPr lang="cs-CZ" dirty="0" smtClean="0"/>
              <a:t>cit. 2012/04/02</a:t>
            </a:r>
            <a:r>
              <a:rPr lang="en-US" dirty="0" smtClean="0"/>
              <a:t>]</a:t>
            </a:r>
            <a:r>
              <a:rPr lang="cs-CZ" dirty="0" smtClean="0"/>
              <a:t>,</a:t>
            </a:r>
          </a:p>
          <a:p>
            <a:r>
              <a:rPr lang="cs-CZ" dirty="0" err="1"/>
              <a:t>Soubor:Digestive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diagram </a:t>
            </a:r>
            <a:r>
              <a:rPr lang="cs-CZ" dirty="0" err="1"/>
              <a:t>cs.svg</a:t>
            </a:r>
            <a:endParaRPr lang="cs-CZ" dirty="0"/>
          </a:p>
          <a:p>
            <a:r>
              <a:rPr lang="cs-CZ" dirty="0" smtClean="0"/>
              <a:t>Dostupné z:</a:t>
            </a:r>
            <a:endParaRPr lang="cs-CZ" dirty="0"/>
          </a:p>
          <a:p>
            <a:r>
              <a:rPr lang="cs-CZ" dirty="0"/>
              <a:t>http://cs.wikipedia.org/wiki/Tr%C3%A1vic%C3%AD_%C3%BAstroj%C3%AD</a:t>
            </a:r>
          </a:p>
        </p:txBody>
      </p:sp>
    </p:spTree>
    <p:extLst>
      <p:ext uri="{BB962C8B-B14F-4D97-AF65-F5344CB8AC3E}">
        <p14:creationId xmlns:p14="http://schemas.microsoft.com/office/powerpoint/2010/main" val="388696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305</TotalTime>
  <Words>443</Words>
  <Application>Microsoft Office PowerPoint</Application>
  <PresentationFormat>Předvádění na obrazovce (4:3)</PresentationFormat>
  <Paragraphs>93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Human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lukovska</dc:creator>
  <cp:lastModifiedBy>lukovska</cp:lastModifiedBy>
  <cp:revision>26</cp:revision>
  <dcterms:created xsi:type="dcterms:W3CDTF">2012-04-08T15:00:53Z</dcterms:created>
  <dcterms:modified xsi:type="dcterms:W3CDTF">2012-04-11T22:58:23Z</dcterms:modified>
</cp:coreProperties>
</file>