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9" r:id="rId2"/>
    <p:sldId id="270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1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194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20"/>
          <p:cNvSpPr>
            <a:spLocks noGrp="1"/>
          </p:cNvSpPr>
          <p:nvPr>
            <p:ph type="ctrTitle"/>
          </p:nvPr>
        </p:nvSpPr>
        <p:spPr>
          <a:xfrm>
            <a:off x="685800" y="990601"/>
            <a:ext cx="7772400" cy="2609850"/>
          </a:xfrm>
        </p:spPr>
        <p:txBody>
          <a:bodyPr anchor="b" anchorCtr="0">
            <a:no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  <a:contourClr>
                <a:srgbClr val="FFFFFF"/>
              </a:contourClr>
            </a:sp3d>
          </a:bodyPr>
          <a:lstStyle>
            <a:lvl1pPr algn="ctr">
              <a:defRPr lang="en-US" sz="5800" dirty="0" smtClean="0">
                <a:ln w="9525">
                  <a:noFill/>
                </a:ln>
                <a:effectLst>
                  <a:outerShdw blurRad="50800" dist="38100" dir="8220000" algn="tl" rotWithShape="0">
                    <a:srgbClr val="000000">
                      <a:alpha val="40000"/>
                    </a:srgb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4" name="Rectangle 26"/>
          <p:cNvSpPr>
            <a:spLocks noGrp="1"/>
          </p:cNvSpPr>
          <p:nvPr>
            <p:ph type="subTitle" idx="1"/>
          </p:nvPr>
        </p:nvSpPr>
        <p:spPr>
          <a:xfrm>
            <a:off x="1371600" y="3657600"/>
            <a:ext cx="6400800" cy="1967089"/>
          </a:xfrm>
        </p:spPr>
        <p:txBody>
          <a:bodyPr>
            <a:normAutofit/>
          </a:bodyPr>
          <a:lstStyle>
            <a:lvl1pPr marL="0" indent="0" algn="ctr">
              <a:buNone/>
              <a:defRPr lang="en-US" sz="3000" b="0">
                <a:solidFill>
                  <a:schemeClr val="tx2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8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ADDABD77-224A-4D87-9088-C63656379D53}" type="datetimeFigureOut">
              <a:rPr lang="cs-CZ" smtClean="0"/>
              <a:t>12.4.2012</a:t>
            </a:fld>
            <a:endParaRPr lang="cs-CZ"/>
          </a:p>
        </p:txBody>
      </p:sp>
      <p:sp>
        <p:nvSpPr>
          <p:cNvPr id="9" name="Rectangle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570438E8-2C45-49DC-AEE8-31A68DBB3B4A}" type="slidenum">
              <a:rPr lang="cs-CZ" smtClean="0"/>
              <a:t>‹#›</a:t>
            </a:fld>
            <a:endParaRPr lang="cs-CZ"/>
          </a:p>
        </p:txBody>
      </p:sp>
      <p:sp>
        <p:nvSpPr>
          <p:cNvPr id="25" name="Rectangle 27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DABD77-224A-4D87-9088-C63656379D53}" type="datetimeFigureOut">
              <a:rPr lang="cs-CZ" smtClean="0"/>
              <a:t>12.4.2012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0438E8-2C45-49DC-AEE8-31A68DBB3B4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722313" y="2685391"/>
            <a:ext cx="7772400" cy="3112843"/>
          </a:xfrm>
        </p:spPr>
        <p:txBody>
          <a:bodyPr anchor="t">
            <a:normAutofit/>
          </a:bodyPr>
          <a:lstStyle>
            <a:lvl1pPr algn="ctr">
              <a:buNone/>
              <a:defRPr lang="en-US" sz="6000" b="1" dirty="0">
                <a:solidFill>
                  <a:schemeClr val="tx2">
                    <a:shade val="85000"/>
                    <a:satMod val="150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>
          <a:xfrm>
            <a:off x="722313" y="1128932"/>
            <a:ext cx="7772400" cy="1509712"/>
          </a:xfrm>
        </p:spPr>
        <p:txBody>
          <a:bodyPr anchor="b">
            <a:normAutofit/>
          </a:bodyPr>
          <a:lstStyle>
            <a:lvl1pPr algn="ctr">
              <a:buNone/>
              <a:defRPr lang="en-US" sz="2400" b="0" smtClean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DABD77-224A-4D87-9088-C63656379D53}" type="datetimeFigureOut">
              <a:rPr lang="cs-CZ" smtClean="0"/>
              <a:t>12.4.2012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0438E8-2C45-49DC-AEE8-31A68DBB3B4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DABD77-224A-4D87-9088-C63656379D53}" type="datetimeFigureOut">
              <a:rPr lang="cs-CZ" smtClean="0"/>
              <a:t>12.4.2012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0438E8-2C45-49DC-AEE8-31A68DBB3B4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0" indent="0" algn="l">
              <a:buNone/>
              <a:defRPr sz="22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Rectangl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0" indent="0" algn="l">
              <a:buNone/>
              <a:defRPr sz="22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Rectangl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DABD77-224A-4D87-9088-C63656379D53}" type="datetimeFigureOut">
              <a:rPr lang="cs-CZ" smtClean="0"/>
              <a:t>12.4.2012</a:t>
            </a:fld>
            <a:endParaRPr lang="cs-CZ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0438E8-2C45-49DC-AEE8-31A68DBB3B4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DABD77-224A-4D87-9088-C63656379D53}" type="datetimeFigureOut">
              <a:rPr lang="cs-CZ" smtClean="0"/>
              <a:t>12.4.2012</a:t>
            </a:fld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0438E8-2C45-49DC-AEE8-31A68DBB3B4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DABD77-224A-4D87-9088-C63656379D53}" type="datetimeFigureOut">
              <a:rPr lang="cs-CZ" smtClean="0"/>
              <a:t>12.4.2012</a:t>
            </a:fld>
            <a:endParaRPr lang="cs-CZ"/>
          </a:p>
        </p:txBody>
      </p:sp>
      <p:sp>
        <p:nvSpPr>
          <p:cNvPr id="3" name="Rectangl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0438E8-2C45-49DC-AEE8-31A68DBB3B4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>
            <a:normAutofit/>
          </a:bodyPr>
          <a:lstStyle>
            <a:lvl1pPr algn="ctr">
              <a:defRPr sz="2400" b="1">
                <a:solidFill>
                  <a:schemeClr val="tx2"/>
                </a:solidFill>
                <a:effectLst>
                  <a:outerShdw blurRad="38100" dist="25400" dir="8220000" algn="tr" rotWithShape="0">
                    <a:prstClr val="black">
                      <a:alpha val="3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 algn="ctr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DABD77-224A-4D87-9088-C63656379D53}" type="datetimeFigureOut">
              <a:rPr lang="cs-CZ" smtClean="0"/>
              <a:t>12.4.2012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0438E8-2C45-49DC-AEE8-31A68DBB3B4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27729" y="1062637"/>
            <a:ext cx="4599432" cy="3977640"/>
          </a:xfrm>
          <a:prstGeom prst="rect">
            <a:avLst/>
          </a:prstGeom>
          <a:solidFill>
            <a:schemeClr val="tx2">
              <a:shade val="15000"/>
            </a:schemeClr>
          </a:solidFill>
          <a:ln w="63500">
            <a:noFill/>
            <a:miter lim="800000"/>
          </a:ln>
          <a:effectLst>
            <a:outerShdw blurRad="63500" dist="25400" dir="7200000" algn="t" rotWithShape="0">
              <a:prstClr val="black">
                <a:alpha val="45000"/>
              </a:prstClr>
            </a:outerShdw>
          </a:effectLst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lIns="45720" rIns="45720" rtlCol="0" anchor="ctr">
            <a:normAutofit/>
          </a:bodyPr>
          <a:lstStyle/>
          <a:p>
            <a:pPr marL="0" indent="-274320" algn="l">
              <a:buClr>
                <a:schemeClr val="accent1"/>
              </a:buClr>
              <a:buSzPct val="80000"/>
              <a:buFont typeface="Wingdings 2" pitchFamily="18" charset="2"/>
              <a:buNone/>
            </a:pPr>
            <a:endParaRPr lang="en-US" sz="20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5514536" y="4343400"/>
            <a:ext cx="3048000" cy="709858"/>
          </a:xfrm>
        </p:spPr>
        <p:txBody>
          <a:bodyPr anchor="t">
            <a:noAutofit/>
          </a:bodyPr>
          <a:lstStyle>
            <a:lvl1pPr algn="l">
              <a:buNone/>
              <a:defRPr sz="2200" b="1">
                <a:solidFill>
                  <a:schemeClr val="tx2"/>
                </a:solidFill>
                <a:effectLst>
                  <a:outerShdw blurRad="38100" dist="25400" dir="8220000" algn="tr" rotWithShape="0">
                    <a:prstClr val="black">
                      <a:alpha val="3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pic" idx="1"/>
          </p:nvPr>
        </p:nvSpPr>
        <p:spPr>
          <a:xfrm>
            <a:off x="739645" y="1222657"/>
            <a:ext cx="4575601" cy="3657600"/>
          </a:xfrm>
          <a:solidFill>
            <a:schemeClr val="tx2">
              <a:shade val="75000"/>
            </a:schemeClr>
          </a:solidFill>
          <a:ln w="63500">
            <a:noFill/>
            <a:miter lim="800000"/>
          </a:ln>
          <a:effectLst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/>
          <a:lstStyle>
            <a:lvl1pPr>
              <a:buNone/>
              <a:defRPr sz="3200"/>
            </a:lvl1pPr>
          </a:lstStyle>
          <a:p>
            <a:r>
              <a:rPr lang="cs-CZ" sz="2000" smtClean="0"/>
              <a:t>Kliknutím na ikonu přidáte obrázek.</a:t>
            </a:r>
            <a:endParaRPr lang="en-US" sz="2000" dirty="0"/>
          </a:p>
        </p:txBody>
      </p:sp>
      <p:sp>
        <p:nvSpPr>
          <p:cNvPr id="4" name="Rectangle 4"/>
          <p:cNvSpPr>
            <a:spLocks noGrp="1"/>
          </p:cNvSpPr>
          <p:nvPr>
            <p:ph type="body" sz="half" idx="2"/>
          </p:nvPr>
        </p:nvSpPr>
        <p:spPr>
          <a:xfrm>
            <a:off x="5514536" y="1371600"/>
            <a:ext cx="3044952" cy="2930086"/>
          </a:xfrm>
        </p:spPr>
        <p:txBody>
          <a:bodyPr bIns="0" anchor="b">
            <a:normAutofit/>
          </a:bodyPr>
          <a:lstStyle>
            <a:lvl1pPr marL="0" marR="0" indent="0" algn="l">
              <a:buFontTx/>
              <a:buNone/>
              <a:defRPr sz="1300">
                <a:solidFill>
                  <a:schemeClr val="tx1">
                    <a:tint val="95000"/>
                  </a:schemeClr>
                </a:solidFill>
              </a:defRPr>
            </a:lvl1pPr>
            <a:lvl2pPr marL="460375" marR="0" indent="-112713">
              <a:buFontTx/>
              <a:buNone/>
              <a:defRPr sz="1200"/>
            </a:lvl2pPr>
            <a:lvl3pPr marL="914400" marR="0" indent="-117475">
              <a:buFontTx/>
              <a:buNone/>
              <a:defRPr sz="1000"/>
            </a:lvl3pPr>
            <a:lvl4pPr marL="1316038" marR="0" indent="-112713">
              <a:buFontTx/>
              <a:buNone/>
              <a:defRPr sz="900"/>
            </a:lvl4pPr>
            <a:lvl5pPr marL="1711325" marR="0" indent="-117475">
              <a:buFontTx/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DABD77-224A-4D87-9088-C63656379D53}" type="datetimeFigureOut">
              <a:rPr lang="cs-CZ" smtClean="0"/>
              <a:t>12.4.2012</a:t>
            </a:fld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0438E8-2C45-49DC-AEE8-31A68DBB3B4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DABD77-224A-4D87-9088-C63656379D53}" type="datetimeFigureOut">
              <a:rPr lang="cs-CZ" smtClean="0"/>
              <a:t>12.4.2012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0438E8-2C45-49DC-AEE8-31A68DBB3B4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DABD77-224A-4D87-9088-C63656379D53}" type="datetimeFigureOut">
              <a:rPr lang="cs-CZ" smtClean="0"/>
              <a:t>12.4.2012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0438E8-2C45-49DC-AEE8-31A68DBB3B4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43000"/>
          </a:xfrm>
          <a:prstGeom prst="rect">
            <a:avLst/>
          </a:prstGeom>
        </p:spPr>
        <p:txBody>
          <a:bodyPr anchor="b" anchorCtr="0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</a:sp3d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Rectangle 11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lIns="45720" rIns="4572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7" name="Rectangle 22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 anchor="b" anchorCtr="0"/>
          <a:lstStyle>
            <a:lvl1pPr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fld id="{ADDABD77-224A-4D87-9088-C63656379D53}" type="datetimeFigureOut">
              <a:rPr lang="cs-CZ" smtClean="0"/>
              <a:t>12.4.2012</a:t>
            </a:fld>
            <a:endParaRPr lang="cs-CZ"/>
          </a:p>
        </p:txBody>
      </p:sp>
      <p:sp>
        <p:nvSpPr>
          <p:cNvPr id="18" name="Rectangle 1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 anchor="b" anchorCtr="0"/>
          <a:lstStyle>
            <a:lvl1pPr algn="ctr"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endParaRPr lang="cs-CZ"/>
          </a:p>
        </p:txBody>
      </p:sp>
      <p:sp>
        <p:nvSpPr>
          <p:cNvPr id="13" name="Rectangle 15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 anchor="b" anchorCtr="0"/>
          <a:lstStyle>
            <a:lvl1pPr algn="r"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fld id="{570438E8-2C45-49DC-AEE8-31A68DBB3B4A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defPPr>
        <a:defRPr sz="4400">
          <a:solidFill>
            <a:schemeClr val="tx2">
              <a:shade val="85000"/>
              <a:satMod val="150000"/>
            </a:schemeClr>
          </a:solidFill>
          <a:latin typeface="+mj-lt"/>
          <a:ea typeface="+mj-ea"/>
          <a:cs typeface="+mj-cs"/>
        </a:defRPr>
      </a:defPPr>
      <a:lvl1pPr algn="ctr" eaLnBrk="1" hangingPunct="1">
        <a:buNone/>
        <a:defRPr lang="en-US" sz="4800" b="1" strike="noStrike" kern="1200" baseline="0" dirty="0" smtClean="0">
          <a:solidFill>
            <a:schemeClr val="tx2">
              <a:shade val="85000"/>
              <a:satMod val="150000"/>
            </a:schemeClr>
          </a:solidFill>
          <a:effectLst>
            <a:outerShdw blurRad="63500" dist="38100" dir="8220000" algn="tl" rotWithShape="0">
              <a:srgbClr val="000000">
                <a:alpha val="30000"/>
              </a:srgbClr>
            </a:outerShdw>
          </a:effectLst>
          <a:latin typeface="+mj-lt"/>
          <a:ea typeface="+mj-lt"/>
          <a:cs typeface="+mj-lt"/>
        </a:defRPr>
      </a:lvl1pPr>
    </p:titleStyle>
    <p:body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indent="-274320" algn="l" eaLnBrk="1" hangingPunct="1">
        <a:buClr>
          <a:schemeClr val="accent1"/>
        </a:buClr>
        <a:buSzPct val="80000"/>
        <a:buFont typeface="Wingdings 2" pitchFamily="18" charset="2"/>
        <a:buChar char="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marL="557784" indent="-228600" algn="l" eaLnBrk="1" hangingPunct="1">
        <a:buClr>
          <a:schemeClr val="tx2"/>
        </a:buClr>
        <a:buFont typeface="Wingdings 2" pitchFamily="18" charset="2"/>
        <a:buChar char=""/>
        <a:defRPr sz="2200">
          <a:solidFill>
            <a:schemeClr val="tx1"/>
          </a:solidFill>
          <a:latin typeface="+mn-lt"/>
          <a:ea typeface="+mn-lt"/>
          <a:cs typeface="+mn-lt"/>
        </a:defRPr>
      </a:lvl2pPr>
      <a:lvl3pPr marL="813816" indent="-228600" algn="l" eaLnBrk="1" hangingPunct="1">
        <a:buClr>
          <a:schemeClr val="accent1"/>
        </a:buClr>
        <a:buFont typeface="Wingdings 2" pitchFamily="18" charset="2"/>
        <a:buChar char="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marL="1069848" indent="-228600" algn="l" eaLnBrk="1" hangingPunct="1">
        <a:buClr>
          <a:schemeClr val="tx2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1316736" indent="-228600" algn="l" eaLnBrk="1" hangingPunct="1">
        <a:buClr>
          <a:schemeClr val="accent1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1572768" indent="-228600" algn="l" eaLnBrk="1" hangingPunct="1">
        <a:buClr>
          <a:schemeClr val="tx2"/>
        </a:buClr>
        <a:buFont typeface="Wingdings 2" pitchFamily="18" charset="2"/>
        <a:buChar char=""/>
        <a:defRPr lang="en-US" sz="1600" baseline="0" smtClean="0">
          <a:latin typeface="+mn-lt"/>
        </a:defRPr>
      </a:lvl6pPr>
      <a:lvl7pPr marL="1819656" indent="-228600" algn="l" eaLnBrk="1" hangingPunct="1">
        <a:buClr>
          <a:schemeClr val="accent1"/>
        </a:buClr>
        <a:buFont typeface="Wingdings 2" pitchFamily="18" charset="2"/>
        <a:buChar char=""/>
        <a:defRPr lang="en-US" sz="1600" baseline="0" smtClean="0">
          <a:latin typeface="+mn-lt"/>
        </a:defRPr>
      </a:lvl7pPr>
      <a:lvl8pPr marL="2066544" indent="-228600" algn="l" eaLnBrk="1" hangingPunct="1">
        <a:buClr>
          <a:schemeClr val="tx2"/>
        </a:buClr>
        <a:buFont typeface="Wingdings 2" pitchFamily="18" charset="2"/>
        <a:buChar char=""/>
        <a:defRPr sz="1600" baseline="0">
          <a:latin typeface="+mn-lt"/>
        </a:defRPr>
      </a:lvl8pPr>
      <a:lvl9pPr marL="2313432" indent="-228600" algn="l" eaLnBrk="1" hangingPunct="1">
        <a:buClr>
          <a:schemeClr val="accent1"/>
        </a:buClr>
        <a:buFont typeface="Wingdings 2" pitchFamily="18" charset="2"/>
        <a:buChar char=""/>
        <a:defRPr sz="1400" baseline="0">
          <a:latin typeface="+mn-lt"/>
        </a:defRPr>
      </a:lvl9pPr>
    </p:bodyStyle>
    <p:other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eaLnBrk="1" hangingPunct="1"/>
      <a:lvl2pPr marL="457200" eaLnBrk="1" hangingPunct="1"/>
      <a:lvl3pPr marL="914400" eaLnBrk="1" hangingPunct="1"/>
      <a:lvl4pPr marL="1371600" eaLnBrk="1" hangingPunct="1"/>
      <a:lvl5pPr marL="1828800" eaLnBrk="1" hangingPunct="1"/>
      <a:lvl6pPr marL="2286000" eaLnBrk="1" hangingPunct="1"/>
      <a:lvl7pPr marL="2743200" eaLnBrk="1" hangingPunct="1"/>
      <a:lvl8pPr marL="3200400" eaLnBrk="1" hangingPunct="1"/>
      <a:lvl9pPr marL="3657600" eaLnBrk="1" hangingPunct="1"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300117" y="1268760"/>
            <a:ext cx="6543778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66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Dýchací soustava </a:t>
            </a:r>
          </a:p>
          <a:p>
            <a:pPr algn="ctr"/>
            <a:r>
              <a:rPr lang="cs-CZ" sz="66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člověka</a:t>
            </a:r>
            <a:endParaRPr lang="cs-CZ" sz="66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1026" name="Picture 2" descr="C:\Users\lukovska\AppData\Local\Microsoft\Windows\Temporary Internet Files\Content.IE5\H46A0I3B\MP900449068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6425" y="3789040"/>
            <a:ext cx="2351162" cy="2564904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3136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74444666"/>
              </p:ext>
            </p:extLst>
          </p:nvPr>
        </p:nvGraphicFramePr>
        <p:xfrm>
          <a:off x="1403648" y="908720"/>
          <a:ext cx="6374765" cy="4216786"/>
        </p:xfrm>
        <a:graphic>
          <a:graphicData uri="http://schemas.openxmlformats.org/drawingml/2006/table">
            <a:tbl>
              <a:tblPr firstRow="1" firstCol="1" bandRow="1" bandCol="1">
                <a:tableStyleId>{5C22544A-7EE6-4342-B048-85BDC9FD1C3A}</a:tableStyleId>
              </a:tblPr>
              <a:tblGrid>
                <a:gridCol w="1713991"/>
                <a:gridCol w="4660774"/>
              </a:tblGrid>
              <a:tr h="117125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tx1"/>
                          </a:solidFill>
                          <a:effectLst/>
                        </a:rPr>
                        <a:t>Anotace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6350" algn="l">
                        <a:lnSpc>
                          <a:spcPts val="1200"/>
                        </a:lnSpc>
                        <a:spcBef>
                          <a:spcPts val="745"/>
                        </a:spcBef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</a:rPr>
                        <a:t>Prezentace je určena k seznámení a  procvičování</a:t>
                      </a:r>
                      <a:r>
                        <a:rPr lang="cs-CZ" sz="1200" baseline="0" dirty="0" smtClean="0">
                          <a:solidFill>
                            <a:schemeClr val="tx1"/>
                          </a:solidFill>
                          <a:effectLst/>
                        </a:rPr>
                        <a:t> učiva „Dýchací soustava“. Žák má možnost názorně vidět systém této soustavy. Funkce jednotlivých orgánů jsou popsány tak, aby odpovídaly schopnostem a vědomostem  žáka navštěvujícího ZŠS.  Závěr prezentace tvoří zopakování učiva. 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Century Gothic"/>
                        <a:ea typeface="Times New Roman"/>
                        <a:cs typeface="Times New Roman"/>
                      </a:endParaRPr>
                    </a:p>
                  </a:txBody>
                  <a:tcPr marL="9525" marR="9525" marT="9525" marB="9525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</a:tr>
              <a:tr h="20730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tx1"/>
                          </a:solidFill>
                          <a:effectLst/>
                        </a:rPr>
                        <a:t>Autor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Mgr. </a:t>
                      </a:r>
                      <a:r>
                        <a:rPr lang="cs-CZ" sz="1200" dirty="0" smtClean="0">
                          <a:effectLst/>
                        </a:rPr>
                        <a:t>Hana</a:t>
                      </a:r>
                      <a:r>
                        <a:rPr lang="cs-CZ" sz="1200" baseline="0" dirty="0" smtClean="0">
                          <a:effectLst/>
                        </a:rPr>
                        <a:t> Lukovská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</a:tr>
              <a:tr h="20730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chemeClr val="tx1"/>
                          </a:solidFill>
                          <a:effectLst/>
                        </a:rPr>
                        <a:t>Sada DUM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Člověk a příroda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</a:tr>
              <a:tr h="20730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chemeClr val="tx1"/>
                          </a:solidFill>
                          <a:effectLst/>
                        </a:rPr>
                        <a:t>Předmět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Přírodopis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</a:tr>
              <a:tr h="40989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tx1"/>
                          </a:solidFill>
                          <a:effectLst/>
                        </a:rPr>
                        <a:t>Očekávaný výstup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b="0" i="0" u="none" strike="noStrike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Žák by měl znát jednotlivé části lidského těla a umět je pojmenovat, vědět o základních životních funkcích </a:t>
                      </a:r>
                    </a:p>
                  </a:txBody>
                  <a:tcPr marL="9525" marR="9525" marT="9525" marB="9525" anchor="ctr"/>
                </a:tc>
              </a:tr>
              <a:tr h="20730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tx1"/>
                          </a:solidFill>
                          <a:effectLst/>
                        </a:rPr>
                        <a:t>Klíčová slova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Vylučovací</a:t>
                      </a:r>
                      <a:r>
                        <a:rPr lang="cs-CZ" sz="12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soustava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</a:tr>
              <a:tr h="40989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tx1"/>
                          </a:solidFill>
                          <a:effectLst/>
                        </a:rPr>
                        <a:t>Druh učebního materiálu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PPT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</a:tr>
              <a:tr h="20730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tx1"/>
                          </a:solidFill>
                          <a:effectLst/>
                        </a:rPr>
                        <a:t>Cílová skupina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Žák základní školy speciální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</a:tr>
              <a:tr h="40989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tx1"/>
                          </a:solidFill>
                          <a:effectLst/>
                        </a:rPr>
                        <a:t>Stupeň a typ vzdělávání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Základní vzdělávání  –  II. stupeň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</a:tr>
              <a:tr h="40989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tx1"/>
                          </a:solidFill>
                          <a:effectLst/>
                        </a:rPr>
                        <a:t>Ověřeno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Datum:  </a:t>
                      </a:r>
                      <a:r>
                        <a:rPr lang="cs-CZ" sz="1200" dirty="0" smtClean="0">
                          <a:effectLst/>
                        </a:rPr>
                        <a:t>10.</a:t>
                      </a:r>
                      <a:r>
                        <a:rPr lang="cs-CZ" sz="1200" baseline="0" dirty="0" smtClean="0">
                          <a:effectLst/>
                        </a:rPr>
                        <a:t> 4</a:t>
                      </a:r>
                      <a:r>
                        <a:rPr lang="cs-CZ" sz="1200" dirty="0" smtClean="0">
                          <a:effectLst/>
                        </a:rPr>
                        <a:t>. 2012   </a:t>
                      </a:r>
                      <a:r>
                        <a:rPr lang="cs-CZ" sz="1200" dirty="0">
                          <a:effectLst/>
                        </a:rPr>
                        <a:t>třída: IX. C </a:t>
                      </a:r>
                      <a:endParaRPr lang="cs-CZ" sz="1200" dirty="0" smtClean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pracoviště</a:t>
                      </a:r>
                      <a:r>
                        <a:rPr lang="cs-CZ" sz="1200" dirty="0">
                          <a:effectLst/>
                        </a:rPr>
                        <a:t>:  SŠ, ZŠ a MŠ, Karviná, příspěvková organizace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</a:tr>
              <a:tr h="20730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tx1"/>
                          </a:solidFill>
                          <a:effectLst/>
                        </a:rPr>
                        <a:t>Zdroj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Microsoft Office </a:t>
                      </a:r>
                      <a:r>
                        <a:rPr lang="cs-CZ" sz="1200" dirty="0" smtClean="0">
                          <a:effectLst/>
                        </a:rPr>
                        <a:t>klipart ,</a:t>
                      </a:r>
                      <a:r>
                        <a:rPr lang="cs-CZ" sz="1200" baseline="0" dirty="0" smtClean="0">
                          <a:effectLst/>
                        </a:rPr>
                        <a:t> Wikipedia.org (citace viz. níže)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</a:tr>
            </a:tbl>
          </a:graphicData>
        </a:graphic>
      </p:graphicFrame>
      <p:pic>
        <p:nvPicPr>
          <p:cNvPr id="3" name="Obrázek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8819" y="5373216"/>
            <a:ext cx="5762625" cy="1228725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Obdélník 3"/>
          <p:cNvSpPr/>
          <p:nvPr/>
        </p:nvSpPr>
        <p:spPr>
          <a:xfrm>
            <a:off x="755576" y="260648"/>
            <a:ext cx="748883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49263" fontAlgn="base">
              <a:spcBef>
                <a:spcPct val="0"/>
              </a:spcBef>
              <a:spcAft>
                <a:spcPct val="0"/>
              </a:spcAft>
            </a:pPr>
            <a:r>
              <a:rPr lang="cs-CZ" sz="16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DUM_0012_ </a:t>
            </a:r>
            <a:r>
              <a:rPr lang="cs-CZ" sz="16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/ KOMENSKÉHO / LUKOVSKÁ / </a:t>
            </a:r>
            <a:r>
              <a:rPr lang="cs-CZ" sz="16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ČLOVĚK A PŘÍRODA/2012 </a:t>
            </a:r>
            <a:endParaRPr lang="cs-CZ" sz="1600" dirty="0">
              <a:latin typeface="Arial" pitchFamily="34" charset="0"/>
              <a:ea typeface="Times New Roman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6989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5646" y="692696"/>
            <a:ext cx="5168997" cy="5688632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" name="Přímá spojnice se šipkou 4"/>
          <p:cNvCxnSpPr/>
          <p:nvPr/>
        </p:nvCxnSpPr>
        <p:spPr>
          <a:xfrm>
            <a:off x="899592" y="1772816"/>
            <a:ext cx="2736304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se šipkou 6"/>
          <p:cNvCxnSpPr/>
          <p:nvPr/>
        </p:nvCxnSpPr>
        <p:spPr>
          <a:xfrm flipV="1">
            <a:off x="3043592" y="2132856"/>
            <a:ext cx="592304" cy="144016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se šipkou 8"/>
          <p:cNvCxnSpPr/>
          <p:nvPr/>
        </p:nvCxnSpPr>
        <p:spPr>
          <a:xfrm>
            <a:off x="2085646" y="3140968"/>
            <a:ext cx="2198322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se šipkou 11"/>
          <p:cNvCxnSpPr/>
          <p:nvPr/>
        </p:nvCxnSpPr>
        <p:spPr>
          <a:xfrm>
            <a:off x="2085646" y="3789040"/>
            <a:ext cx="2342338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se šipkou 13"/>
          <p:cNvCxnSpPr/>
          <p:nvPr/>
        </p:nvCxnSpPr>
        <p:spPr>
          <a:xfrm flipH="1">
            <a:off x="4860032" y="3537012"/>
            <a:ext cx="1296144" cy="684076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se šipkou 15"/>
          <p:cNvCxnSpPr/>
          <p:nvPr/>
        </p:nvCxnSpPr>
        <p:spPr>
          <a:xfrm flipH="1">
            <a:off x="4283968" y="3537012"/>
            <a:ext cx="1872208" cy="756084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17"/>
          <p:cNvCxnSpPr/>
          <p:nvPr/>
        </p:nvCxnSpPr>
        <p:spPr>
          <a:xfrm>
            <a:off x="6156176" y="3537012"/>
            <a:ext cx="2232248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se šipkou 21"/>
          <p:cNvCxnSpPr/>
          <p:nvPr/>
        </p:nvCxnSpPr>
        <p:spPr>
          <a:xfrm>
            <a:off x="2771800" y="4581128"/>
            <a:ext cx="2448272" cy="288032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se šipkou 23"/>
          <p:cNvCxnSpPr/>
          <p:nvPr/>
        </p:nvCxnSpPr>
        <p:spPr>
          <a:xfrm>
            <a:off x="2771800" y="4581128"/>
            <a:ext cx="936104" cy="504056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nice 25"/>
          <p:cNvCxnSpPr/>
          <p:nvPr/>
        </p:nvCxnSpPr>
        <p:spPr>
          <a:xfrm flipH="1">
            <a:off x="1043608" y="4581128"/>
            <a:ext cx="172819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Obdélník 27"/>
          <p:cNvSpPr/>
          <p:nvPr/>
        </p:nvSpPr>
        <p:spPr>
          <a:xfrm>
            <a:off x="899592" y="1268760"/>
            <a:ext cx="2356735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2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</a:t>
            </a:r>
            <a:r>
              <a:rPr lang="cs-CZ" sz="32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utina nosní</a:t>
            </a:r>
            <a:endParaRPr lang="cs-CZ" sz="32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29" name="Obdélník 28"/>
          <p:cNvSpPr/>
          <p:nvPr/>
        </p:nvSpPr>
        <p:spPr>
          <a:xfrm>
            <a:off x="913031" y="1772816"/>
            <a:ext cx="227177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2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</a:t>
            </a:r>
            <a:r>
              <a:rPr lang="cs-CZ" sz="32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utina ústní</a:t>
            </a:r>
            <a:endParaRPr lang="cs-CZ" sz="32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cxnSp>
        <p:nvCxnSpPr>
          <p:cNvPr id="2048" name="Přímá spojnice 2047"/>
          <p:cNvCxnSpPr/>
          <p:nvPr/>
        </p:nvCxnSpPr>
        <p:spPr>
          <a:xfrm flipH="1">
            <a:off x="899592" y="2276872"/>
            <a:ext cx="2144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49" name="Obdélník 2048"/>
          <p:cNvSpPr/>
          <p:nvPr/>
        </p:nvSpPr>
        <p:spPr>
          <a:xfrm>
            <a:off x="2237753" y="2708920"/>
            <a:ext cx="114646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2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hrtan</a:t>
            </a:r>
            <a:endParaRPr lang="cs-CZ" sz="32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2051" name="Obdélník 2050"/>
          <p:cNvSpPr/>
          <p:nvPr/>
        </p:nvSpPr>
        <p:spPr>
          <a:xfrm>
            <a:off x="2237753" y="3330279"/>
            <a:ext cx="213391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2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průdušnice</a:t>
            </a:r>
            <a:endParaRPr lang="cs-CZ" sz="32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2055" name="Obdélník 2054"/>
          <p:cNvSpPr/>
          <p:nvPr/>
        </p:nvSpPr>
        <p:spPr>
          <a:xfrm>
            <a:off x="6250810" y="3089027"/>
            <a:ext cx="1822935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2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průdušky</a:t>
            </a:r>
            <a:endParaRPr lang="cs-CZ" sz="32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2056" name="Obdélník 2055"/>
          <p:cNvSpPr/>
          <p:nvPr/>
        </p:nvSpPr>
        <p:spPr>
          <a:xfrm>
            <a:off x="1043608" y="4103262"/>
            <a:ext cx="101502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2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plíce</a:t>
            </a:r>
            <a:endParaRPr lang="cs-CZ" sz="32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41" name="Obdélník 40"/>
          <p:cNvSpPr/>
          <p:nvPr/>
        </p:nvSpPr>
        <p:spPr>
          <a:xfrm>
            <a:off x="1450792" y="121343"/>
            <a:ext cx="624241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J</a:t>
            </a:r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ak to vypadá v těle?</a:t>
            </a:r>
            <a:endParaRPr lang="cs-CZ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083032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0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9" grpId="0"/>
      <p:bldP spid="2049" grpId="0"/>
      <p:bldP spid="2051" grpId="0"/>
      <p:bldP spid="2055" grpId="0"/>
      <p:bldP spid="205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lukovska\AppData\Local\Microsoft\Windows\Temporary Internet Files\Content.IE5\HWQXUXRG\MC900404263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9357" y="2562849"/>
            <a:ext cx="3105293" cy="2863949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bdélník 4"/>
          <p:cNvSpPr/>
          <p:nvPr/>
        </p:nvSpPr>
        <p:spPr>
          <a:xfrm>
            <a:off x="1114967" y="491081"/>
            <a:ext cx="691407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Jak to vlastně funguje?</a:t>
            </a:r>
            <a:endParaRPr lang="cs-CZ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36660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684256"/>
            <a:ext cx="3009796" cy="3312368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3" name="Přímá spojnice se šipkou 2"/>
          <p:cNvCxnSpPr/>
          <p:nvPr/>
        </p:nvCxnSpPr>
        <p:spPr>
          <a:xfrm>
            <a:off x="3691315" y="1254277"/>
            <a:ext cx="2736304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Obdélník 3"/>
          <p:cNvSpPr/>
          <p:nvPr/>
        </p:nvSpPr>
        <p:spPr>
          <a:xfrm>
            <a:off x="3691315" y="750221"/>
            <a:ext cx="2356735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2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</a:t>
            </a:r>
            <a:r>
              <a:rPr lang="cs-CZ" sz="32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utina nosní</a:t>
            </a:r>
            <a:endParaRPr lang="cs-CZ" sz="32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cxnSp>
        <p:nvCxnSpPr>
          <p:cNvPr id="6" name="Zakřivená spojnice 5"/>
          <p:cNvCxnSpPr/>
          <p:nvPr/>
        </p:nvCxnSpPr>
        <p:spPr>
          <a:xfrm flipV="1">
            <a:off x="5868144" y="1254277"/>
            <a:ext cx="792088" cy="230508"/>
          </a:xfrm>
          <a:prstGeom prst="curvedConnector3">
            <a:avLst>
              <a:gd name="adj1" fmla="val 53498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ovéPole 10"/>
          <p:cNvSpPr txBox="1"/>
          <p:nvPr/>
        </p:nvSpPr>
        <p:spPr>
          <a:xfrm>
            <a:off x="644647" y="2060848"/>
            <a:ext cx="6093335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0070C0"/>
                </a:solidFill>
              </a:rPr>
              <a:t>Dutinou nosní </a:t>
            </a:r>
            <a:r>
              <a:rPr lang="cs-CZ" sz="2800" dirty="0" smtClean="0"/>
              <a:t>začíná dýchání. </a:t>
            </a:r>
          </a:p>
          <a:p>
            <a:r>
              <a:rPr lang="cs-CZ" sz="2800" dirty="0" smtClean="0"/>
              <a:t>Nádechem </a:t>
            </a:r>
            <a:r>
              <a:rPr lang="cs-CZ" sz="2800" dirty="0" smtClean="0"/>
              <a:t>vchází </a:t>
            </a:r>
            <a:r>
              <a:rPr lang="cs-CZ" sz="2800" dirty="0" smtClean="0"/>
              <a:t>vzduch s </a:t>
            </a:r>
          </a:p>
          <a:p>
            <a:r>
              <a:rPr lang="cs-CZ" sz="2800" u="sng" dirty="0" smtClean="0"/>
              <a:t>kyslíkem</a:t>
            </a:r>
            <a:r>
              <a:rPr lang="cs-CZ" sz="2800" dirty="0" smtClean="0"/>
              <a:t> do těla. </a:t>
            </a:r>
          </a:p>
          <a:p>
            <a:r>
              <a:rPr lang="cs-CZ" sz="2800" dirty="0" smtClean="0"/>
              <a:t>V nose máme chloupky, </a:t>
            </a:r>
          </a:p>
          <a:p>
            <a:r>
              <a:rPr lang="cs-CZ" sz="2800" dirty="0" smtClean="0"/>
              <a:t>které zachytávají nečistoty ze vzduchu</a:t>
            </a:r>
            <a:r>
              <a:rPr lang="cs-CZ" dirty="0" smtClean="0"/>
              <a:t>. 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4869682" y="1257167"/>
            <a:ext cx="111280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vzduch</a:t>
            </a:r>
            <a:endParaRPr lang="cs-CZ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5946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9628" y="684256"/>
            <a:ext cx="3009796" cy="3312368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8" name="Přímá spojnice se šipkou 7"/>
          <p:cNvCxnSpPr/>
          <p:nvPr/>
        </p:nvCxnSpPr>
        <p:spPr>
          <a:xfrm>
            <a:off x="4654644" y="2052137"/>
            <a:ext cx="2198322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Obdélník 8"/>
          <p:cNvSpPr/>
          <p:nvPr/>
        </p:nvSpPr>
        <p:spPr>
          <a:xfrm>
            <a:off x="4806751" y="1620089"/>
            <a:ext cx="114646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2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hrtan</a:t>
            </a:r>
            <a:endParaRPr lang="cs-CZ" sz="32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755576" y="2419147"/>
            <a:ext cx="4504759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0070C0"/>
                </a:solidFill>
              </a:rPr>
              <a:t>Hrtan</a:t>
            </a:r>
            <a:r>
              <a:rPr lang="cs-CZ" dirty="0" smtClean="0"/>
              <a:t> </a:t>
            </a:r>
            <a:r>
              <a:rPr lang="cs-CZ" sz="2800" dirty="0" smtClean="0"/>
              <a:t>je trubice, která vede </a:t>
            </a:r>
          </a:p>
          <a:p>
            <a:r>
              <a:rPr lang="cs-CZ" sz="2800" dirty="0" smtClean="0"/>
              <a:t>Vzduch z dutiny nosní </a:t>
            </a:r>
          </a:p>
          <a:p>
            <a:r>
              <a:rPr lang="cs-CZ" sz="2800" dirty="0" smtClean="0"/>
              <a:t>do průdušnice. 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729865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684256"/>
            <a:ext cx="3009796" cy="3312368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3" name="Přímá spojnice se šipkou 2"/>
          <p:cNvCxnSpPr/>
          <p:nvPr/>
        </p:nvCxnSpPr>
        <p:spPr>
          <a:xfrm>
            <a:off x="4715517" y="2447601"/>
            <a:ext cx="2286025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Obdélník 3"/>
          <p:cNvSpPr/>
          <p:nvPr/>
        </p:nvSpPr>
        <p:spPr>
          <a:xfrm>
            <a:off x="4867624" y="1988840"/>
            <a:ext cx="213391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2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průdušnice</a:t>
            </a:r>
            <a:endParaRPr lang="cs-CZ" sz="32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39552" y="2787111"/>
            <a:ext cx="7032694" cy="33547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3200" b="1" dirty="0" smtClean="0">
              <a:solidFill>
                <a:srgbClr val="0070C0"/>
              </a:solidFill>
            </a:endParaRPr>
          </a:p>
          <a:p>
            <a:endParaRPr lang="cs-CZ" sz="3200" b="1" dirty="0">
              <a:solidFill>
                <a:srgbClr val="0070C0"/>
              </a:solidFill>
            </a:endParaRPr>
          </a:p>
          <a:p>
            <a:r>
              <a:rPr lang="cs-CZ" sz="3200" b="1" dirty="0" smtClean="0">
                <a:solidFill>
                  <a:srgbClr val="0070C0"/>
                </a:solidFill>
              </a:rPr>
              <a:t>Průdušnice</a:t>
            </a:r>
            <a:r>
              <a:rPr lang="cs-CZ" dirty="0" smtClean="0"/>
              <a:t> </a:t>
            </a:r>
            <a:r>
              <a:rPr lang="cs-CZ" sz="2800" dirty="0" smtClean="0"/>
              <a:t>slouží jako čistička vzduchu.</a:t>
            </a:r>
          </a:p>
          <a:p>
            <a:r>
              <a:rPr lang="cs-CZ" sz="2800" dirty="0" smtClean="0"/>
              <a:t>Pomocí hlenu se z průdušnice </a:t>
            </a:r>
          </a:p>
          <a:p>
            <a:r>
              <a:rPr lang="cs-CZ" sz="2800" dirty="0" smtClean="0"/>
              <a:t>dostávají pryč zachycené nečistoty. </a:t>
            </a:r>
          </a:p>
          <a:p>
            <a:r>
              <a:rPr lang="cs-CZ" sz="2800" dirty="0" smtClean="0"/>
              <a:t>Průdušnice se dělí na </a:t>
            </a:r>
            <a:r>
              <a:rPr lang="cs-CZ" sz="3200" b="1" dirty="0" smtClean="0">
                <a:solidFill>
                  <a:srgbClr val="0070C0"/>
                </a:solidFill>
              </a:rPr>
              <a:t>2 průdušky</a:t>
            </a:r>
            <a:r>
              <a:rPr lang="cs-CZ" dirty="0" smtClean="0"/>
              <a:t>, </a:t>
            </a:r>
            <a:r>
              <a:rPr lang="cs-CZ" sz="2800" dirty="0" smtClean="0"/>
              <a:t>které jsou </a:t>
            </a:r>
          </a:p>
          <a:p>
            <a:r>
              <a:rPr lang="cs-CZ" sz="2800" dirty="0" smtClean="0"/>
              <a:t>spojeny s plícemi. </a:t>
            </a:r>
            <a:endParaRPr lang="cs-CZ" sz="2800" dirty="0"/>
          </a:p>
        </p:txBody>
      </p:sp>
      <p:cxnSp>
        <p:nvCxnSpPr>
          <p:cNvPr id="8" name="Přímá spojnice 7"/>
          <p:cNvCxnSpPr/>
          <p:nvPr/>
        </p:nvCxnSpPr>
        <p:spPr>
          <a:xfrm>
            <a:off x="3419872" y="2996952"/>
            <a:ext cx="2232248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Obdélník 8"/>
          <p:cNvSpPr/>
          <p:nvPr/>
        </p:nvSpPr>
        <p:spPr>
          <a:xfrm>
            <a:off x="3530616" y="2568961"/>
            <a:ext cx="1822935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2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průdušky</a:t>
            </a:r>
            <a:endParaRPr lang="cs-CZ" sz="32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cxnSp>
        <p:nvCxnSpPr>
          <p:cNvPr id="11" name="Přímá spojnice se šipkou 10"/>
          <p:cNvCxnSpPr/>
          <p:nvPr/>
        </p:nvCxnSpPr>
        <p:spPr>
          <a:xfrm flipV="1">
            <a:off x="5652120" y="2780928"/>
            <a:ext cx="1584176" cy="216024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se šipkou 14"/>
          <p:cNvCxnSpPr/>
          <p:nvPr/>
        </p:nvCxnSpPr>
        <p:spPr>
          <a:xfrm flipV="1">
            <a:off x="5580112" y="2780928"/>
            <a:ext cx="1296144" cy="216024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0082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684256"/>
            <a:ext cx="3009796" cy="3312368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8" name="Přímá spojnice se šipkou 7"/>
          <p:cNvCxnSpPr/>
          <p:nvPr/>
        </p:nvCxnSpPr>
        <p:spPr>
          <a:xfrm>
            <a:off x="5724128" y="2826746"/>
            <a:ext cx="1800200" cy="38623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se šipkou 8"/>
          <p:cNvCxnSpPr/>
          <p:nvPr/>
        </p:nvCxnSpPr>
        <p:spPr>
          <a:xfrm>
            <a:off x="5724128" y="2826746"/>
            <a:ext cx="936104" cy="504056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 flipH="1">
            <a:off x="4355976" y="2826746"/>
            <a:ext cx="136815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Obdélník 10"/>
          <p:cNvSpPr/>
          <p:nvPr/>
        </p:nvSpPr>
        <p:spPr>
          <a:xfrm>
            <a:off x="4503446" y="2348879"/>
            <a:ext cx="101502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2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plíce</a:t>
            </a:r>
            <a:endParaRPr lang="cs-CZ" sz="32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611560" y="1018807"/>
            <a:ext cx="4572000" cy="532453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3200" b="1" dirty="0">
                <a:solidFill>
                  <a:srgbClr val="0070C0"/>
                </a:solidFill>
              </a:rPr>
              <a:t>Plíce </a:t>
            </a:r>
            <a:r>
              <a:rPr lang="cs-CZ" dirty="0"/>
              <a:t> </a:t>
            </a:r>
            <a:r>
              <a:rPr lang="cs-CZ" sz="2800" dirty="0"/>
              <a:t>jsou jako dva </a:t>
            </a:r>
            <a:r>
              <a:rPr lang="cs-CZ" sz="2800" dirty="0" smtClean="0"/>
              <a:t>balonky.</a:t>
            </a:r>
          </a:p>
          <a:p>
            <a:r>
              <a:rPr lang="cs-CZ" sz="2800" dirty="0" smtClean="0"/>
              <a:t>Když se nadechneme, plíce se naplní vzduchem a nafouknou se. </a:t>
            </a:r>
            <a:endParaRPr lang="cs-CZ" sz="2800" dirty="0"/>
          </a:p>
          <a:p>
            <a:r>
              <a:rPr lang="cs-CZ" sz="2800" dirty="0" smtClean="0"/>
              <a:t>Když vydechneme, </a:t>
            </a:r>
          </a:p>
          <a:p>
            <a:r>
              <a:rPr lang="cs-CZ" sz="2800" dirty="0" smtClean="0"/>
              <a:t>plíce se vyfouknou. </a:t>
            </a:r>
            <a:endParaRPr lang="cs-CZ" sz="2800" dirty="0"/>
          </a:p>
          <a:p>
            <a:r>
              <a:rPr lang="cs-CZ" sz="2800" dirty="0"/>
              <a:t>Plíce jsou párový orgán, to znamená, že jsou v těle dvě. Chrání je </a:t>
            </a:r>
            <a:r>
              <a:rPr lang="cs-CZ" sz="2800" dirty="0" smtClean="0"/>
              <a:t>žebra. </a:t>
            </a:r>
          </a:p>
          <a:p>
            <a:r>
              <a:rPr lang="cs-CZ" sz="2800" dirty="0" smtClean="0"/>
              <a:t>V plících se </a:t>
            </a:r>
            <a:r>
              <a:rPr lang="cs-CZ" sz="2800" dirty="0"/>
              <a:t>k</a:t>
            </a:r>
            <a:r>
              <a:rPr lang="cs-CZ" sz="2800" dirty="0" smtClean="0"/>
              <a:t>yslík vymění za oxid uhličitý, který vydechujeme pryč z těla.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06251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684256"/>
            <a:ext cx="3009796" cy="3312368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" name="Přímá spojnice se šipkou 3"/>
          <p:cNvCxnSpPr/>
          <p:nvPr/>
        </p:nvCxnSpPr>
        <p:spPr>
          <a:xfrm flipV="1">
            <a:off x="5982481" y="1533661"/>
            <a:ext cx="592304" cy="144016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Obdélník 4"/>
          <p:cNvSpPr/>
          <p:nvPr/>
        </p:nvSpPr>
        <p:spPr>
          <a:xfrm>
            <a:off x="3851920" y="1173621"/>
            <a:ext cx="227177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2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</a:t>
            </a:r>
            <a:r>
              <a:rPr lang="cs-CZ" sz="32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utina ústní</a:t>
            </a:r>
            <a:endParaRPr lang="cs-CZ" sz="32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cxnSp>
        <p:nvCxnSpPr>
          <p:cNvPr id="6" name="Přímá spojnice 5"/>
          <p:cNvCxnSpPr/>
          <p:nvPr/>
        </p:nvCxnSpPr>
        <p:spPr>
          <a:xfrm flipH="1">
            <a:off x="3838481" y="1677677"/>
            <a:ext cx="2144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ovéPole 6"/>
          <p:cNvSpPr txBox="1"/>
          <p:nvPr/>
        </p:nvSpPr>
        <p:spPr>
          <a:xfrm>
            <a:off x="729470" y="2132856"/>
            <a:ext cx="5153975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Z plic vyjde vydechovaný vzduch </a:t>
            </a:r>
          </a:p>
          <a:p>
            <a:r>
              <a:rPr lang="cs-CZ" sz="2800" dirty="0" smtClean="0"/>
              <a:t>s oxidem uhličitým a</a:t>
            </a:r>
            <a:r>
              <a:rPr lang="cs-CZ" dirty="0" smtClean="0"/>
              <a:t> </a:t>
            </a:r>
          </a:p>
          <a:p>
            <a:r>
              <a:rPr lang="cs-CZ" sz="3200" b="1" dirty="0" smtClean="0">
                <a:solidFill>
                  <a:srgbClr val="0070C0"/>
                </a:solidFill>
              </a:rPr>
              <a:t>dutinou ústní </a:t>
            </a:r>
            <a:r>
              <a:rPr lang="cs-CZ" sz="2800" dirty="0" smtClean="0"/>
              <a:t>jde pryč z těla.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7986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954667" y="764704"/>
            <a:ext cx="7234673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Teď už to všechno víš</a:t>
            </a:r>
          </a:p>
          <a:p>
            <a:pPr algn="ctr"/>
            <a:r>
              <a:rPr lang="cs-CZ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můžeme si zopakovat,</a:t>
            </a:r>
          </a:p>
          <a:p>
            <a:pPr algn="ctr"/>
            <a:r>
              <a:rPr lang="cs-CZ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co jsme se dozvěděli.</a:t>
            </a:r>
            <a:endParaRPr lang="cs-CZ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4" name="Picture 2" descr="C:\Users\lukovska\AppData\Local\Microsoft\Windows\Temporary Internet Files\Content.IE5\SDKTNFSM\MC90043779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6015" y="4103686"/>
            <a:ext cx="1831975" cy="1501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1065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683568" y="980728"/>
            <a:ext cx="7491662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Co patří do dýchací soustavy?</a:t>
            </a:r>
          </a:p>
          <a:p>
            <a:endParaRPr lang="cs-CZ" sz="2800" dirty="0"/>
          </a:p>
          <a:p>
            <a:endParaRPr lang="cs-CZ" sz="2800" dirty="0" smtClean="0"/>
          </a:p>
          <a:p>
            <a:endParaRPr lang="cs-CZ" sz="2800" dirty="0"/>
          </a:p>
          <a:p>
            <a:endParaRPr lang="cs-CZ" sz="2800" dirty="0" smtClean="0"/>
          </a:p>
          <a:p>
            <a:r>
              <a:rPr lang="cs-CZ" sz="2800" dirty="0" smtClean="0"/>
              <a:t>Proč máme v nose chloupky?</a:t>
            </a:r>
          </a:p>
          <a:p>
            <a:endParaRPr lang="cs-CZ" sz="2800" dirty="0"/>
          </a:p>
          <a:p>
            <a:endParaRPr lang="cs-CZ" sz="2800" dirty="0" smtClean="0"/>
          </a:p>
          <a:p>
            <a:endParaRPr lang="cs-CZ" sz="2800" dirty="0" smtClean="0"/>
          </a:p>
          <a:p>
            <a:r>
              <a:rPr lang="cs-CZ" sz="2800" dirty="0" smtClean="0"/>
              <a:t>Je pravda, že k našemu životu potřebujeme kyslík?</a:t>
            </a:r>
            <a:endParaRPr lang="cs-CZ" sz="2800" dirty="0"/>
          </a:p>
        </p:txBody>
      </p:sp>
      <p:sp>
        <p:nvSpPr>
          <p:cNvPr id="4" name="Obdélník 3"/>
          <p:cNvSpPr/>
          <p:nvPr/>
        </p:nvSpPr>
        <p:spPr>
          <a:xfrm>
            <a:off x="395536" y="1539397"/>
            <a:ext cx="7152920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8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Dutina nosní, dutina nosní, hrtan, průdušnice,</a:t>
            </a:r>
          </a:p>
          <a:p>
            <a:r>
              <a:rPr lang="cs-CZ" sz="28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průdušky a plíce</a:t>
            </a:r>
            <a:endParaRPr lang="cs-CZ" sz="28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395536" y="3645024"/>
            <a:ext cx="5186035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Zachytávají nečistoty ze vzduchu</a:t>
            </a:r>
            <a:endParaRPr lang="cs-CZ" sz="28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395536" y="5812820"/>
            <a:ext cx="522450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8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Ano, ten vdechujeme ve vzduchu</a:t>
            </a:r>
            <a:endParaRPr lang="cs-CZ" sz="28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030425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1052736"/>
            <a:ext cx="6577442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Plíce fungují jako balonek. Co to znamená?</a:t>
            </a:r>
          </a:p>
          <a:p>
            <a:r>
              <a:rPr lang="cs-CZ" sz="2800" dirty="0" smtClean="0"/>
              <a:t>Když se nadechneme:</a:t>
            </a:r>
          </a:p>
          <a:p>
            <a:endParaRPr lang="cs-CZ" sz="2800" dirty="0"/>
          </a:p>
          <a:p>
            <a:endParaRPr lang="cs-CZ" sz="2800" dirty="0" smtClean="0"/>
          </a:p>
          <a:p>
            <a:r>
              <a:rPr lang="cs-CZ" sz="2800" dirty="0" smtClean="0"/>
              <a:t>Když vydechneme:</a:t>
            </a:r>
          </a:p>
          <a:p>
            <a:endParaRPr lang="cs-CZ" sz="2800" dirty="0" smtClean="0"/>
          </a:p>
          <a:p>
            <a:endParaRPr lang="cs-CZ" sz="2800" dirty="0"/>
          </a:p>
          <a:p>
            <a:endParaRPr lang="cs-CZ" sz="2800" dirty="0" smtClean="0"/>
          </a:p>
          <a:p>
            <a:r>
              <a:rPr lang="cs-CZ" sz="2800" dirty="0" smtClean="0"/>
              <a:t>V plících se kyslík vymění za:</a:t>
            </a:r>
          </a:p>
          <a:p>
            <a:endParaRPr lang="cs-CZ" sz="2800" dirty="0"/>
          </a:p>
          <a:p>
            <a:endParaRPr lang="cs-CZ" sz="2800" dirty="0"/>
          </a:p>
          <a:p>
            <a:endParaRPr lang="cs-CZ" sz="2800" dirty="0" smtClean="0"/>
          </a:p>
          <a:p>
            <a:endParaRPr lang="cs-CZ" sz="2800" dirty="0"/>
          </a:p>
        </p:txBody>
      </p:sp>
      <p:sp>
        <p:nvSpPr>
          <p:cNvPr id="3" name="Obdélník 2"/>
          <p:cNvSpPr/>
          <p:nvPr/>
        </p:nvSpPr>
        <p:spPr>
          <a:xfrm>
            <a:off x="467544" y="2037014"/>
            <a:ext cx="4794902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8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Plíce se vzduchem nafouknou </a:t>
            </a:r>
            <a:endParaRPr lang="cs-CZ" sz="28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467544" y="3228945"/>
            <a:ext cx="3054042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8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Plíce se vyfouknou</a:t>
            </a:r>
            <a:endParaRPr lang="cs-CZ" sz="28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467544" y="5013176"/>
            <a:ext cx="211468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8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Oxid uhličitý</a:t>
            </a:r>
            <a:endParaRPr lang="cs-CZ" sz="28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478726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932762" y="1556792"/>
            <a:ext cx="3008698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6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KONEC!</a:t>
            </a:r>
            <a:endParaRPr lang="cs-CZ" sz="66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3" name="Picture 3" descr="C:\Users\lukovska\AppData\Local\Microsoft\Windows\Temporary Internet Files\Content.IE5\IY2TO6GK\MP900315662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3287" y="3356992"/>
            <a:ext cx="1847647" cy="2645795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055873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791580" y="836712"/>
            <a:ext cx="756084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CITACE</a:t>
            </a:r>
          </a:p>
          <a:p>
            <a:pPr algn="ctr"/>
            <a:r>
              <a:rPr lang="cs-CZ" b="1" u="sng" dirty="0" smtClean="0"/>
              <a:t>Přepracovaný obrázek</a:t>
            </a:r>
            <a:endParaRPr lang="cs-CZ" b="1" u="sng" dirty="0"/>
          </a:p>
          <a:p>
            <a:r>
              <a:rPr lang="cs-CZ" smtClean="0"/>
              <a:t>LADYOFHATS. </a:t>
            </a:r>
            <a:r>
              <a:rPr lang="cs-CZ" dirty="0" err="1"/>
              <a:t>Wikipedia</a:t>
            </a:r>
            <a:r>
              <a:rPr lang="cs-CZ" dirty="0"/>
              <a:t>, otevřená encyklopedie </a:t>
            </a:r>
            <a:r>
              <a:rPr lang="en-US" dirty="0"/>
              <a:t> [online], </a:t>
            </a:r>
            <a:r>
              <a:rPr lang="cs-CZ" dirty="0" smtClean="0"/>
              <a:t>26</a:t>
            </a:r>
            <a:r>
              <a:rPr lang="en-US" dirty="0" smtClean="0"/>
              <a:t>.</a:t>
            </a:r>
            <a:r>
              <a:rPr lang="cs-CZ" dirty="0" smtClean="0"/>
              <a:t> 3.</a:t>
            </a:r>
            <a:r>
              <a:rPr lang="en-US" dirty="0" smtClean="0"/>
              <a:t> </a:t>
            </a:r>
            <a:r>
              <a:rPr lang="en-US" dirty="0"/>
              <a:t>2008, </a:t>
            </a:r>
            <a:r>
              <a:rPr lang="cs-CZ" dirty="0" smtClean="0"/>
              <a:t>14:37 </a:t>
            </a:r>
            <a:r>
              <a:rPr lang="en-US" dirty="0" smtClean="0"/>
              <a:t> </a:t>
            </a:r>
            <a:r>
              <a:rPr lang="en-US" dirty="0"/>
              <a:t>[</a:t>
            </a:r>
            <a:r>
              <a:rPr lang="cs-CZ" dirty="0"/>
              <a:t>cit. </a:t>
            </a:r>
            <a:r>
              <a:rPr lang="cs-CZ" dirty="0" smtClean="0"/>
              <a:t>2012/04/02</a:t>
            </a:r>
            <a:r>
              <a:rPr lang="en-US" dirty="0" smtClean="0"/>
              <a:t>]</a:t>
            </a:r>
            <a:r>
              <a:rPr lang="cs-CZ" dirty="0" smtClean="0"/>
              <a:t>,</a:t>
            </a:r>
          </a:p>
          <a:p>
            <a:r>
              <a:rPr lang="cs-CZ" dirty="0" err="1"/>
              <a:t>Soubor:Respiratory</a:t>
            </a:r>
            <a:r>
              <a:rPr lang="cs-CZ" dirty="0"/>
              <a:t> </a:t>
            </a:r>
            <a:r>
              <a:rPr lang="cs-CZ" dirty="0" err="1"/>
              <a:t>system</a:t>
            </a:r>
            <a:r>
              <a:rPr lang="cs-CZ" dirty="0"/>
              <a:t> </a:t>
            </a:r>
            <a:r>
              <a:rPr lang="cs-CZ" dirty="0" err="1"/>
              <a:t>complete</a:t>
            </a:r>
            <a:r>
              <a:rPr lang="cs-CZ" dirty="0"/>
              <a:t> </a:t>
            </a:r>
            <a:r>
              <a:rPr lang="cs-CZ" dirty="0" err="1"/>
              <a:t>en.svg</a:t>
            </a:r>
            <a:endParaRPr lang="cs-CZ" dirty="0"/>
          </a:p>
          <a:p>
            <a:r>
              <a:rPr lang="cs-CZ" dirty="0" smtClean="0"/>
              <a:t>Dostupné </a:t>
            </a:r>
            <a:r>
              <a:rPr lang="cs-CZ" dirty="0"/>
              <a:t>z:</a:t>
            </a:r>
          </a:p>
          <a:p>
            <a:r>
              <a:rPr lang="cs-CZ" dirty="0"/>
              <a:t>http://cs.wikipedia.org/wiki/D%C3%BDchac%C3%AD_soustava_%C4%8Dlov%C4%9Bka</a:t>
            </a:r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8310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uman">
  <a:themeElements>
    <a:clrScheme name="Human">
      <a:dk1>
        <a:sysClr val="windowText" lastClr="000000"/>
      </a:dk1>
      <a:lt1>
        <a:sysClr val="window" lastClr="FFFFFF"/>
      </a:lt1>
      <a:dk2>
        <a:srgbClr val="795339"/>
      </a:dk2>
      <a:lt2>
        <a:srgbClr val="F7EEDD"/>
      </a:lt2>
      <a:accent1>
        <a:srgbClr val="AD2E27"/>
      </a:accent1>
      <a:accent2>
        <a:srgbClr val="3F3D66"/>
      </a:accent2>
      <a:accent3>
        <a:srgbClr val="17517A"/>
      </a:accent3>
      <a:accent4>
        <a:srgbClr val="877E48"/>
      </a:accent4>
      <a:accent5>
        <a:srgbClr val="AF8B1E"/>
      </a:accent5>
      <a:accent6>
        <a:srgbClr val="A35E21"/>
      </a:accent6>
      <a:hlink>
        <a:srgbClr val="9B7300"/>
      </a:hlink>
      <a:folHlink>
        <a:srgbClr val="D6A73B"/>
      </a:folHlink>
    </a:clrScheme>
    <a:fontScheme name="Human">
      <a:majorFont>
        <a:latin typeface="Candara"/>
        <a:ea typeface=""/>
        <a:cs typeface=""/>
        <a:font script="Jpan" typeface="ＭＳ Ｐゴシック"/>
        <a:font script="Hang" typeface="HY견명조"/>
        <a:font script="Hans" typeface="华文新魏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ndara"/>
        <a:ea typeface=""/>
        <a:cs typeface=""/>
        <a:font script="Jpan" typeface="ＭＳ Ｐゴシック"/>
        <a:font script="Hang" typeface="HY견명조"/>
        <a:font script="Hans" typeface="华文楷体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Human">
      <a:fillStyleLst>
        <a:solidFill>
          <a:schemeClr val="phClr">
            <a:tint val="100000"/>
          </a:schemeClr>
        </a:solidFill>
        <a:gradFill>
          <a:gsLst>
            <a:gs pos="0">
              <a:schemeClr val="phClr">
                <a:tint val="30000"/>
                <a:satMod val="175000"/>
              </a:schemeClr>
            </a:gs>
            <a:gs pos="50000">
              <a:schemeClr val="phClr">
                <a:tint val="55000"/>
                <a:satMod val="200000"/>
              </a:schemeClr>
            </a:gs>
            <a:gs pos="70000">
              <a:schemeClr val="phClr">
                <a:tint val="70000"/>
                <a:satMod val="175000"/>
              </a:schemeClr>
            </a:gs>
            <a:gs pos="100000">
              <a:schemeClr val="phClr">
                <a:tint val="85000"/>
                <a:satMod val="175000"/>
              </a:schemeClr>
            </a:gs>
          </a:gsLst>
          <a:lin ang="8000000" scaled="1"/>
        </a:gradFill>
        <a:gradFill>
          <a:gsLst>
            <a:gs pos="0">
              <a:schemeClr val="phClr">
                <a:shade val="100000"/>
                <a:satMod val="140000"/>
              </a:schemeClr>
            </a:gs>
            <a:gs pos="40000">
              <a:schemeClr val="phClr">
                <a:shade val="65000"/>
                <a:satMod val="140000"/>
              </a:schemeClr>
            </a:gs>
            <a:gs pos="70000">
              <a:schemeClr val="phClr">
                <a:shade val="40000"/>
                <a:satMod val="115000"/>
              </a:schemeClr>
            </a:gs>
            <a:gs pos="100000">
              <a:schemeClr val="phClr">
                <a:shade val="20000"/>
                <a:satMod val="115000"/>
              </a:schemeClr>
            </a:gs>
          </a:gsLst>
          <a:lin ang="8000000" scaled="1"/>
        </a:gradFill>
      </a:fillStyleLst>
      <a:lnStyleLst>
        <a:ln w="5000">
          <a:solidFill>
            <a:schemeClr val="phClr"/>
          </a:solidFill>
          <a:prstDash val="solid"/>
        </a:ln>
        <a:ln w="12700">
          <a:solidFill>
            <a:schemeClr val="phClr"/>
          </a:solidFill>
          <a:prstDash val="solid"/>
        </a:ln>
        <a:ln w="28100">
          <a:solidFill>
            <a:schemeClr val="phClr"/>
          </a:solidFill>
          <a:prstDash val="solid"/>
        </a:ln>
      </a:lnStyleLst>
      <a:effectStyleLst>
        <a:effectStyle>
          <a:effectLst>
            <a:outerShdw blurRad="39000" dist="25400" dir="9000000">
              <a:srgbClr val="1A0000">
                <a:alpha val="35000"/>
              </a:srgbClr>
            </a:outerShdw>
          </a:effectLst>
        </a:effectStyle>
        <a:effectStyle>
          <a:effectLst>
            <a:outerShdw blurRad="39000" dist="25400" dir="9000000">
              <a:srgbClr val="1A0000">
                <a:alpha val="40000"/>
              </a:srgbClr>
            </a:outerShdw>
          </a:effectLst>
        </a:effectStyle>
        <a:effectStyle>
          <a:effectLst>
            <a:outerShdw blurRad="39000" dist="25400" dir="9000000">
              <a:srgbClr val="000000">
                <a:alpha val="40000"/>
              </a:srgbClr>
            </a:outerShdw>
          </a:effectLst>
          <a:scene3d>
            <a:camera prst="perspectiveFront">
              <a:rot lat="0" lon="0" rev="0"/>
            </a:camera>
            <a:lightRig rig="brightRoom" dir="tr">
              <a:rot lat="0" lon="0" rev="3540000"/>
            </a:lightRig>
          </a:scene3d>
          <a:sp3d prstMaterial="matte">
            <a:bevelT w="190500" h="44450" prst="cross"/>
          </a:sp3d>
        </a:effectStyle>
      </a:effectStyleLst>
      <a:bgFillStyleLst>
        <a:solidFill>
          <a:schemeClr val="phClr">
            <a:tint val="100000"/>
          </a:schemeClr>
        </a:solidFill>
        <a:gradFill flip="none" rotWithShape="1">
          <a:gsLst>
            <a:gs pos="0">
              <a:schemeClr val="phClr">
                <a:tint val="85000"/>
                <a:satMod val="275000"/>
              </a:schemeClr>
            </a:gs>
            <a:gs pos="3000">
              <a:schemeClr val="phClr">
                <a:tint val="87000"/>
                <a:satMod val="275000"/>
              </a:schemeClr>
            </a:gs>
            <a:gs pos="10000">
              <a:schemeClr val="phClr">
                <a:tint val="90000"/>
                <a:satMod val="275000"/>
              </a:schemeClr>
            </a:gs>
            <a:gs pos="70000">
              <a:schemeClr val="phClr">
                <a:shade val="38000"/>
                <a:satMod val="275000"/>
              </a:schemeClr>
            </a:gs>
            <a:gs pos="90000">
              <a:schemeClr val="phClr">
                <a:shade val="25000"/>
                <a:satMod val="300000"/>
              </a:schemeClr>
            </a:gs>
            <a:gs pos="100000">
              <a:schemeClr val="phClr">
                <a:shade val="22000"/>
                <a:satMod val="300000"/>
              </a:schemeClr>
            </a:gs>
          </a:gsLst>
          <a:path path="circle">
            <a:fillToRect l="60000" t="-3300" b="200000"/>
          </a:path>
          <a:tileRect/>
        </a:gradFill>
        <a:gradFill rotWithShape="1">
          <a:gsLst>
            <a:gs pos="0">
              <a:schemeClr val="phClr">
                <a:tint val="57000"/>
                <a:satMod val="400000"/>
              </a:schemeClr>
            </a:gs>
            <a:gs pos="100000">
              <a:schemeClr val="phClr">
                <a:tint val="87000"/>
                <a:shade val="40000"/>
                <a:satMod val="5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205</TotalTime>
  <Words>449</Words>
  <Application>Microsoft Office PowerPoint</Application>
  <PresentationFormat>Předvádění na obrazovce (4:3)</PresentationFormat>
  <Paragraphs>103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Human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lukovska</dc:creator>
  <cp:lastModifiedBy>Martin Králík</cp:lastModifiedBy>
  <cp:revision>32</cp:revision>
  <dcterms:created xsi:type="dcterms:W3CDTF">2012-04-09T13:42:22Z</dcterms:created>
  <dcterms:modified xsi:type="dcterms:W3CDTF">2012-04-12T05:55:26Z</dcterms:modified>
</cp:coreProperties>
</file>