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61" r:id="rId4"/>
    <p:sldId id="262" r:id="rId5"/>
    <p:sldId id="263" r:id="rId6"/>
    <p:sldId id="264" r:id="rId7"/>
    <p:sldId id="266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89" autoAdjust="0"/>
  </p:normalViewPr>
  <p:slideViewPr>
    <p:cSldViewPr>
      <p:cViewPr>
        <p:scale>
          <a:sx n="82" d="100"/>
          <a:sy n="82" d="100"/>
        </p:scale>
        <p:origin x="-720" y="-4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hyperlink" Target="http://www.readersdigest.cz/magazin/dramata/pozor-kybersikan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87075343"/>
              </p:ext>
            </p:extLst>
          </p:nvPr>
        </p:nvGraphicFramePr>
        <p:xfrm>
          <a:off x="539552" y="1691774"/>
          <a:ext cx="8064896" cy="449273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Člověk a jeho svět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VY_12_INOVACE_133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5.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Přírodověda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Alice Kořenková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Dětská šikana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Šikana mezi dětmi ve školním prostředí.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26.12.2012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27.06.2013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ŠIKANA MEZI DĚTMI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569371"/>
          </a:xfrm>
        </p:spPr>
        <p:txBody>
          <a:bodyPr>
            <a:normAutofit lnSpcReduction="10000"/>
          </a:bodyPr>
          <a:lstStyle/>
          <a:p>
            <a:pPr algn="just"/>
            <a:r>
              <a:rPr lang="cs-CZ" sz="1600" dirty="0" smtClean="0"/>
              <a:t>Jakékoliv chování, jehož záměrem je opakovaně ubližovat, ohrožovat nebo zastrašovat jiného člověka, případně skupinu lidí.</a:t>
            </a:r>
          </a:p>
          <a:p>
            <a:pPr algn="just"/>
            <a:r>
              <a:rPr lang="cs-CZ" sz="1600" dirty="0" smtClean="0"/>
              <a:t>Zahrnuje jak fyzický útok v podobě bití, poškozování věci druhé osobě, tak i útok slovní v podobě vydírání, nadávek, pomluv, vyhrožování či ponižování.</a:t>
            </a:r>
          </a:p>
          <a:p>
            <a:pPr algn="just"/>
            <a:r>
              <a:rPr lang="cs-CZ" sz="1600" dirty="0" smtClean="0"/>
              <a:t>Většina případů šikany mezi dětmi se odehrává ve škole, na cestě do školy nebo ze školy, případně v okolí bydliště.</a:t>
            </a:r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 smtClean="0"/>
          </a:p>
          <a:p>
            <a:pPr algn="just"/>
            <a:r>
              <a:rPr lang="cs-CZ" sz="1600" dirty="0" smtClean="0"/>
              <a:t>Nebezpečí šikany spočívá především v závažnosti, dlouhodobém působení a s tím souvisejících následcích v oblasti duševního a fyzického zdraví.</a:t>
            </a:r>
            <a:endParaRPr lang="cs-CZ" sz="1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068960"/>
            <a:ext cx="3096344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865600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dirty="0" smtClean="0">
                <a:solidFill>
                  <a:srgbClr val="FFFF00"/>
                </a:solidFill>
              </a:rPr>
              <a:t>Druhy šikany</a:t>
            </a:r>
            <a:endParaRPr lang="cs-CZ" b="1" i="1" u="sng" dirty="0">
              <a:solidFill>
                <a:srgbClr val="FFFF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2000" b="1" i="1" dirty="0" smtClean="0">
                <a:solidFill>
                  <a:srgbClr val="C00000"/>
                </a:solidFill>
              </a:rPr>
              <a:t>Fyzická agrese </a:t>
            </a:r>
            <a:r>
              <a:rPr lang="cs-CZ" sz="2000" dirty="0" smtClean="0"/>
              <a:t>– agresor používá k šikanování oběti fyzické násilí, popřípadě předměty, kterými učiní útok důraznějším (baseballová pálka, batoh, apod.)</a:t>
            </a:r>
          </a:p>
          <a:p>
            <a:r>
              <a:rPr lang="cs-CZ" sz="2000" b="1" i="1" dirty="0" smtClean="0">
                <a:solidFill>
                  <a:srgbClr val="C00000"/>
                </a:solidFill>
              </a:rPr>
              <a:t>Slovní agrese a zastrašování </a:t>
            </a:r>
            <a:r>
              <a:rPr lang="cs-CZ" sz="2000" dirty="0" smtClean="0"/>
              <a:t>– agresor oběti vyhrožuje fyzickým útokem, zastrašuje, nadává jí, vysmívá se nebo ji zesměšňuje.</a:t>
            </a:r>
          </a:p>
          <a:p>
            <a:r>
              <a:rPr lang="cs-CZ" sz="2000" b="1" i="1" dirty="0" smtClean="0">
                <a:solidFill>
                  <a:srgbClr val="C00000"/>
                </a:solidFill>
              </a:rPr>
              <a:t>Krádeže, ničení a manipulace s věcmi </a:t>
            </a:r>
            <a:r>
              <a:rPr lang="cs-CZ" sz="2000" dirty="0" smtClean="0"/>
              <a:t>– agresor ničí věci oběti a odcizuje věci nebo si je půjčuje a vrací je zničené (zejména školní potřeby a pomůcky).</a:t>
            </a:r>
          </a:p>
          <a:p>
            <a:r>
              <a:rPr lang="cs-CZ" sz="2000" b="1" i="1" dirty="0" smtClean="0">
                <a:solidFill>
                  <a:srgbClr val="C00000"/>
                </a:solidFill>
              </a:rPr>
              <a:t>Násilné a manipulativní příkazy </a:t>
            </a:r>
            <a:r>
              <a:rPr lang="cs-CZ" sz="2000" dirty="0" smtClean="0"/>
              <a:t>– agresor nutí oběť k různým nepříjemným činnostem a úkolům (psát za někoho domácí úkoly, nosit a odevzdávat svačinu či kapesné).</a:t>
            </a:r>
          </a:p>
          <a:p>
            <a:r>
              <a:rPr lang="cs-CZ" sz="2000" b="1" i="1" dirty="0" err="1" smtClean="0">
                <a:solidFill>
                  <a:srgbClr val="C00000"/>
                </a:solidFill>
              </a:rPr>
              <a:t>Kyberšikana</a:t>
            </a:r>
            <a:r>
              <a:rPr lang="cs-CZ" sz="2000" dirty="0" smtClean="0">
                <a:solidFill>
                  <a:srgbClr val="FFFF00"/>
                </a:solidFill>
              </a:rPr>
              <a:t> </a:t>
            </a:r>
            <a:r>
              <a:rPr lang="cs-CZ" sz="2000" dirty="0" smtClean="0"/>
              <a:t>- </a:t>
            </a:r>
            <a:r>
              <a:rPr lang="cs-CZ" sz="2000" dirty="0"/>
              <a:t>využívá možností, které jí poskytují moderní technologie, jako jsou mobilní telefony, fotoaparáty, kamery a internet. Příkladem může být nahrání ponižující situace na mobilní telefon a její rozesílání ve formě MMS či přes </a:t>
            </a:r>
            <a:r>
              <a:rPr lang="cs-CZ" sz="2000" dirty="0" smtClean="0"/>
              <a:t>internet. Další formou šikany je terorizování pomocí emailových zpráv, blogů apod.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806616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Nejčastější oběti dětské šikany</a:t>
            </a:r>
            <a:endParaRPr lang="cs-CZ" b="1" i="1" u="sng" dirty="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>
            <a:normAutofit/>
          </a:bodyPr>
          <a:lstStyle/>
          <a:p>
            <a:pPr algn="just"/>
            <a:r>
              <a:rPr lang="cs-CZ" sz="1800" dirty="0" smtClean="0"/>
              <a:t>Dítě, které se neumí nebo nemůže bránit.</a:t>
            </a:r>
          </a:p>
          <a:p>
            <a:pPr algn="just"/>
            <a:r>
              <a:rPr lang="cs-CZ" sz="1800" dirty="0" smtClean="0"/>
              <a:t>Dítě, které se jakýmkoliv způsobem odlišuje od očekávaného průměru (nosí brýle, má nadváhu).</a:t>
            </a:r>
          </a:p>
          <a:p>
            <a:pPr algn="just"/>
            <a:r>
              <a:rPr lang="cs-CZ" sz="1800" dirty="0" smtClean="0"/>
              <a:t>Dítě fyzicky slabé, popř. uzavřené, které těžko navazuje osobní kontakt s ostatním dětmi.</a:t>
            </a:r>
          </a:p>
          <a:p>
            <a:pPr algn="just"/>
            <a:r>
              <a:rPr lang="cs-CZ" sz="1800" dirty="0" smtClean="0"/>
              <a:t>Dítě duševně zaostalejší, nebo pomalejší v uvažování.</a:t>
            </a:r>
          </a:p>
          <a:p>
            <a:pPr algn="just"/>
            <a:r>
              <a:rPr lang="cs-CZ" sz="1800" dirty="0" smtClean="0"/>
              <a:t>Dítě jiné barvy pleti, často příslušník národnostní menšiny.</a:t>
            </a:r>
          </a:p>
          <a:p>
            <a:pPr algn="just"/>
            <a:r>
              <a:rPr lang="cs-CZ" sz="1800" dirty="0" smtClean="0"/>
              <a:t>Dítě nadprůměrně duševně vyvinuté, dětský génius.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7554" y="4214818"/>
            <a:ext cx="2232248" cy="2066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000607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poznáme dítě-agresora?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1800" dirty="0" smtClean="0"/>
              <a:t>Bývá většinou starší, tělesně zdatný, agresivní k vrstevníkům a mnohdy i učitelům, mívá kázeňské problémy.</a:t>
            </a:r>
          </a:p>
          <a:p>
            <a:pPr algn="just"/>
            <a:r>
              <a:rPr lang="cs-CZ" sz="1800" dirty="0" smtClean="0"/>
              <a:t>Může být všeobecně oblíbený, temperamentní, sebevědomý, méně nadaný a někdy až překvapivě nebezpečný.</a:t>
            </a:r>
          </a:p>
          <a:p>
            <a:pPr algn="just"/>
            <a:r>
              <a:rPr lang="cs-CZ" sz="1800" dirty="0" smtClean="0"/>
              <a:t>V kolektivu často vystupuje v roli vůdce.</a:t>
            </a:r>
          </a:p>
          <a:p>
            <a:pPr algn="just"/>
            <a:r>
              <a:rPr lang="cs-CZ" sz="1800" dirty="0" smtClean="0"/>
              <a:t>Pochází často z rodiny, kde je fyzické násilí </a:t>
            </a:r>
          </a:p>
          <a:p>
            <a:pPr marL="0" indent="0" algn="just">
              <a:buNone/>
            </a:pPr>
            <a:r>
              <a:rPr lang="cs-CZ" sz="1800" dirty="0" smtClean="0"/>
              <a:t>       běžně používáno.</a:t>
            </a:r>
          </a:p>
          <a:p>
            <a:pPr algn="just"/>
            <a:r>
              <a:rPr lang="cs-CZ" sz="1800" dirty="0" smtClean="0"/>
              <a:t>K maskování svých činů často používá </a:t>
            </a:r>
          </a:p>
          <a:p>
            <a:pPr marL="0" indent="0" algn="just">
              <a:buNone/>
            </a:pPr>
            <a:r>
              <a:rPr lang="cs-CZ" sz="1800" dirty="0" smtClean="0"/>
              <a:t>       vysvětlení, které se snaží opřít o tvrzení </a:t>
            </a:r>
          </a:p>
          <a:p>
            <a:pPr marL="0" indent="0" algn="just">
              <a:buNone/>
            </a:pPr>
            <a:r>
              <a:rPr lang="cs-CZ" sz="1800" dirty="0" smtClean="0"/>
              <a:t>       svých obdivovatelů.</a:t>
            </a:r>
          </a:p>
          <a:p>
            <a:endParaRPr lang="cs-CZ" sz="1800" dirty="0"/>
          </a:p>
        </p:txBody>
      </p:sp>
      <p:pic>
        <p:nvPicPr>
          <p:cNvPr id="4" name="Picture 2" descr="C:\Users\Práce\AppData\Local\Microsoft\Windows\Temporary Internet Files\Content.IE5\5AFCTFSB\MC90039814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5008" y="2857496"/>
            <a:ext cx="1538021" cy="180502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10313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Důležité rady pro školáky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1800" dirty="0" smtClean="0"/>
              <a:t>Nebát se o šikaně otevřeně mluvit s rodiči, sourozenci, kamarády, spolužáky a učiteli.</a:t>
            </a:r>
          </a:p>
          <a:p>
            <a:pPr algn="just"/>
            <a:r>
              <a:rPr lang="cs-CZ" sz="1800" dirty="0" smtClean="0"/>
              <a:t>Nikdo nemá právo ubližovat druhým a ponižovat jeho důstojnost.</a:t>
            </a:r>
          </a:p>
          <a:p>
            <a:pPr algn="just"/>
            <a:r>
              <a:rPr lang="cs-CZ" sz="1800" dirty="0" smtClean="0"/>
              <a:t>Vhodná obrana proti šikaně je dobrá parta a kamarádi, kteří se nebojí jeden druhému pomoci a projevy šikany oznámí.</a:t>
            </a:r>
          </a:p>
          <a:p>
            <a:pPr algn="just"/>
            <a:r>
              <a:rPr lang="cs-CZ" sz="1800" dirty="0" smtClean="0"/>
              <a:t>Při přátelství prostřednictvím internetu neposkytovat cizím lidem osobní a kontaktní údaje.</a:t>
            </a:r>
          </a:p>
          <a:p>
            <a:pPr algn="just"/>
            <a:endParaRPr lang="cs-CZ" sz="1800" dirty="0" smtClean="0"/>
          </a:p>
        </p:txBody>
      </p:sp>
      <p:pic>
        <p:nvPicPr>
          <p:cNvPr id="4" name="Picture 2" descr="C:\Users\Práce\AppData\Local\Microsoft\Windows\Temporary Internet Files\Content.IE5\5AFCTFSB\MP90044846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7620" y="3714752"/>
            <a:ext cx="3732607" cy="271464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912166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500042"/>
            <a:ext cx="8229600" cy="1143000"/>
          </a:xfrm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Opakování - ŠIKANA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57364"/>
            <a:ext cx="8229600" cy="4268799"/>
          </a:xfrm>
        </p:spPr>
        <p:txBody>
          <a:bodyPr>
            <a:normAutofit/>
          </a:bodyPr>
          <a:lstStyle/>
          <a:p>
            <a:pPr marL="457200" indent="-457200">
              <a:buAutoNum type="arabicParenR"/>
            </a:pPr>
            <a:endParaRPr lang="cs-CZ" b="1" i="1" dirty="0" smtClean="0"/>
          </a:p>
          <a:p>
            <a:pPr marL="457200" indent="-457200">
              <a:buAutoNum type="arabicParenR"/>
            </a:pPr>
            <a:r>
              <a:rPr lang="cs-CZ" b="1" i="1" dirty="0" smtClean="0"/>
              <a:t>Co je to šikana a kde se s ní můžeme setkat?</a:t>
            </a:r>
          </a:p>
          <a:p>
            <a:pPr marL="457200" indent="-457200">
              <a:buAutoNum type="arabicParenR"/>
            </a:pPr>
            <a:endParaRPr lang="cs-CZ" b="1" i="1" dirty="0" smtClean="0"/>
          </a:p>
          <a:p>
            <a:pPr marL="457200" indent="-457200">
              <a:buAutoNum type="arabicParenR"/>
            </a:pPr>
            <a:r>
              <a:rPr lang="cs-CZ" b="1" i="1" dirty="0" smtClean="0"/>
              <a:t>Jaké druhy šikany mezi školáky znáš?</a:t>
            </a:r>
          </a:p>
          <a:p>
            <a:pPr marL="457200" indent="-457200">
              <a:buAutoNum type="arabicParenR"/>
            </a:pPr>
            <a:endParaRPr lang="cs-CZ" b="1" i="1" dirty="0" smtClean="0"/>
          </a:p>
          <a:p>
            <a:pPr marL="457200" indent="-457200">
              <a:buAutoNum type="arabicParenR"/>
            </a:pPr>
            <a:r>
              <a:rPr lang="cs-CZ" b="1" i="1" dirty="0" smtClean="0"/>
              <a:t>Jak se můžeme šikaně ve škole bránit?</a:t>
            </a:r>
          </a:p>
          <a:p>
            <a:pPr marL="457200" indent="-457200">
              <a:buNone/>
            </a:pPr>
            <a:endParaRPr lang="cs-CZ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940966"/>
          </a:xfrm>
        </p:spPr>
        <p:txBody>
          <a:bodyPr>
            <a:normAutofit/>
          </a:bodyPr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b="1" dirty="0"/>
              <a:t>Obrazový materiál dostupný na</a:t>
            </a:r>
            <a:r>
              <a:rPr lang="cs-CZ" sz="1600" b="1" dirty="0" smtClean="0"/>
              <a:t>:</a:t>
            </a:r>
          </a:p>
          <a:p>
            <a:pPr marL="0" indent="0">
              <a:buNone/>
            </a:pPr>
            <a:endParaRPr lang="cs-CZ" sz="1600" b="1" dirty="0" smtClean="0">
              <a:hlinkClick r:id="rId2"/>
            </a:endParaRPr>
          </a:p>
          <a:p>
            <a:pPr marL="0" indent="0">
              <a:buNone/>
            </a:pPr>
            <a:r>
              <a:rPr lang="cs-CZ" sz="1600" b="1" dirty="0" smtClean="0">
                <a:hlinkClick r:id="rId2"/>
              </a:rPr>
              <a:t>http://cs.wikipedia.org/wiki/%C5%A0ikana#mediaviewer/File:Bullying_on_Instituto_Regional_Federico_Err%C3%A1zuriz_(IRFE)_in_March_5,_2007.jpg</a:t>
            </a:r>
          </a:p>
          <a:p>
            <a:pPr marL="0" indent="0">
              <a:buNone/>
            </a:pPr>
            <a:endParaRPr lang="cs-CZ" sz="1600" b="1" dirty="0" smtClean="0">
              <a:hlinkClick r:id="rId2"/>
            </a:endParaRPr>
          </a:p>
          <a:p>
            <a:pPr marL="0" indent="0">
              <a:buNone/>
            </a:pPr>
            <a:r>
              <a:rPr lang="cs-CZ" sz="1600" b="1" dirty="0" smtClean="0">
                <a:hlinkClick r:id="rId2"/>
              </a:rPr>
              <a:t>http://cs.wikipedia.org/wiki/%C5%A0ikana#mediaviewer/File:IRFE_bull.png</a:t>
            </a:r>
          </a:p>
          <a:p>
            <a:pPr marL="0" indent="0">
              <a:buNone/>
            </a:pPr>
            <a:endParaRPr lang="cs-CZ" sz="1600" b="1" dirty="0" smtClean="0">
              <a:hlinkClick r:id="rId2"/>
            </a:endParaRPr>
          </a:p>
          <a:p>
            <a:pPr marL="0" indent="0">
              <a:buNone/>
            </a:pPr>
            <a:endParaRPr lang="cs-CZ" sz="1600" b="1" dirty="0" smtClean="0">
              <a:hlinkClick r:id="rId2"/>
            </a:endParaRPr>
          </a:p>
          <a:p>
            <a:pPr marL="0" indent="0">
              <a:buNone/>
            </a:pPr>
            <a:r>
              <a:rPr lang="cs-CZ" sz="1600" b="1" dirty="0" smtClean="0"/>
              <a:t>Další obrazové zdroje dostupné na: </a:t>
            </a:r>
          </a:p>
          <a:p>
            <a:pPr marL="0" indent="0">
              <a:buNone/>
            </a:pPr>
            <a:r>
              <a:rPr lang="cs-CZ" sz="1600" b="1" dirty="0" smtClean="0"/>
              <a:t>KLIPART – </a:t>
            </a:r>
            <a:r>
              <a:rPr lang="cs-CZ" sz="1600" b="1" dirty="0" smtClean="0">
                <a:hlinkClick r:id="rId3"/>
              </a:rPr>
              <a:t>www.office.</a:t>
            </a:r>
            <a:r>
              <a:rPr lang="cs-CZ" sz="1600" b="1" dirty="0" err="1" smtClean="0">
                <a:hlinkClick r:id="rId3"/>
              </a:rPr>
              <a:t>microsoft.com</a:t>
            </a:r>
            <a:endParaRPr lang="cs-CZ" sz="1600" b="1" smtClean="0"/>
          </a:p>
          <a:p>
            <a:pPr marL="0" indent="0">
              <a:buNone/>
            </a:pPr>
            <a:endParaRPr lang="cs-CZ" sz="1600" b="1" dirty="0" smtClean="0"/>
          </a:p>
          <a:p>
            <a:pPr marL="0" indent="0">
              <a:buNone/>
            </a:pPr>
            <a:endParaRPr lang="cs-CZ" sz="1600" b="1" dirty="0" smtClean="0">
              <a:hlinkClick r:id="rId2"/>
            </a:endParaRPr>
          </a:p>
          <a:p>
            <a:pPr marL="0" indent="0">
              <a:buNone/>
            </a:pPr>
            <a:endParaRPr lang="cs-CZ" sz="1600" b="1" dirty="0" smtClean="0">
              <a:hlinkClick r:id="rId2"/>
            </a:endParaRP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1003608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266</TotalTime>
  <Words>622</Words>
  <Application>Microsoft Office PowerPoint</Application>
  <PresentationFormat>Předvádění na obrazovce (4:3)</PresentationFormat>
  <Paragraphs>91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ŠIKANA MEZI DĚTMI</vt:lpstr>
      <vt:lpstr>Druhy šikany</vt:lpstr>
      <vt:lpstr>Nejčastější oběti dětské šikany</vt:lpstr>
      <vt:lpstr>Jak poznáme dítě-agresora?</vt:lpstr>
      <vt:lpstr>Důležité rady pro školáky</vt:lpstr>
      <vt:lpstr>Opakování - ŠIKANA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Dum</cp:lastModifiedBy>
  <cp:revision>34</cp:revision>
  <dcterms:created xsi:type="dcterms:W3CDTF">2012-10-04T17:02:39Z</dcterms:created>
  <dcterms:modified xsi:type="dcterms:W3CDTF">2014-09-16T10:33:31Z</dcterms:modified>
</cp:coreProperties>
</file>