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93" r:id="rId2"/>
    <p:sldId id="394" r:id="rId3"/>
    <p:sldId id="387" r:id="rId4"/>
    <p:sldId id="388" r:id="rId5"/>
    <p:sldId id="389" r:id="rId6"/>
    <p:sldId id="390" r:id="rId7"/>
    <p:sldId id="391" r:id="rId8"/>
    <p:sldId id="39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0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enize.cz/80292-davky-v-hmotne-nouzi-jenom-nizky-prijem-nestac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67602093"/>
              </p:ext>
            </p:extLst>
          </p:nvPr>
        </p:nvGraphicFramePr>
        <p:xfrm>
          <a:off x="468313" y="1844675"/>
          <a:ext cx="8229600" cy="501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VY_62_FINANCNIGRAMOTNOST_01_02_dávky jako příjem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společnost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Základy společenských věd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jako občan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Podmínky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pro výplatu sociálních dávek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praktického cvičení s pojmem sociální dávky a jejich využití v běžném životě.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Sociální dávky, hmotná nouze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979712" y="3140968"/>
            <a:ext cx="5134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výklad a praktická cvičení na téma dávky jako příjem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dávky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60648"/>
            <a:ext cx="7543800" cy="288721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sociální </a:t>
            </a:r>
            <a:r>
              <a:rPr lang="cs-CZ" sz="2800" dirty="0"/>
              <a:t>dávky mají pomáhat lidem, kteří se ne vlastní vinou dostali do obtížné životní situace. Případně pomáhat rodičům se zabezpečením péče o dítě. </a:t>
            </a:r>
          </a:p>
        </p:txBody>
      </p:sp>
      <p:pic>
        <p:nvPicPr>
          <p:cNvPr id="9218" name="Picture 2" descr="C:\Users\pc\AppData\Local\Microsoft\Windows\Temporary Internet Files\Content.IE5\3LN1A42O\MP90042763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9688" y="2955156"/>
            <a:ext cx="2520280" cy="21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pc\AppData\Local\Microsoft\Windows\Temporary Internet Files\Content.IE5\ODIJPQHP\MP90042761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24944"/>
            <a:ext cx="3168352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3636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552" y="1136203"/>
            <a:ext cx="5328592" cy="4464050"/>
          </a:xfrm>
        </p:spPr>
        <p:txBody>
          <a:bodyPr>
            <a:normAutofit/>
          </a:bodyPr>
          <a:lstStyle/>
          <a:p>
            <a:r>
              <a:rPr lang="cs-CZ" sz="2800" dirty="0"/>
              <a:t>První pilíř jsou dávky státní sociální podpory. </a:t>
            </a:r>
            <a:endParaRPr lang="cs-CZ" sz="2800" dirty="0" smtClean="0"/>
          </a:p>
          <a:p>
            <a:r>
              <a:rPr lang="cs-CZ" sz="2800" dirty="0" smtClean="0"/>
              <a:t>Pro </a:t>
            </a:r>
            <a:r>
              <a:rPr lang="cs-CZ" sz="2800" dirty="0"/>
              <a:t>lidi ve finanční a majetkové nouzi jsou určeny dávky v hmotné nouzi, které vyplácejí obecní úřady. </a:t>
            </a:r>
            <a:endParaRPr lang="cs-CZ" sz="2800" dirty="0" smtClean="0"/>
          </a:p>
          <a:p>
            <a:r>
              <a:rPr lang="cs-CZ" sz="2800" dirty="0" smtClean="0"/>
              <a:t>Do </a:t>
            </a:r>
            <a:r>
              <a:rPr lang="cs-CZ" sz="2800" dirty="0"/>
              <a:t>sociálního systému ovšem patří i starobní důchody či invalidní důchody</a:t>
            </a:r>
          </a:p>
          <a:p>
            <a:endParaRPr lang="cs-CZ" dirty="0"/>
          </a:p>
        </p:txBody>
      </p:sp>
      <p:pic>
        <p:nvPicPr>
          <p:cNvPr id="10244" name="Picture 4" descr="C:\Users\pc\AppData\Local\Microsoft\Windows\Temporary Internet Files\Content.IE5\ZDF71663\MP9004223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988840"/>
            <a:ext cx="2628280" cy="275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8840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Hmotná nouze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764704"/>
            <a:ext cx="4104457" cy="4491861"/>
          </a:xfrm>
        </p:spPr>
        <p:txBody>
          <a:bodyPr>
            <a:normAutofit/>
          </a:bodyPr>
          <a:lstStyle/>
          <a:p>
            <a:r>
              <a:rPr lang="cs-CZ" sz="3600" dirty="0" smtClean="0"/>
              <a:t>Mohou se </a:t>
            </a:r>
            <a:r>
              <a:rPr lang="cs-CZ" sz="3600" dirty="0"/>
              <a:t>pobírat až tři různé dávky </a:t>
            </a:r>
            <a:r>
              <a:rPr lang="cs-CZ" dirty="0"/>
              <a:t>- příspěvek na </a:t>
            </a:r>
            <a:r>
              <a:rPr lang="cs-CZ" dirty="0" smtClean="0"/>
              <a:t>živobytí</a:t>
            </a:r>
          </a:p>
          <a:p>
            <a:r>
              <a:rPr lang="cs-CZ" dirty="0" smtClean="0"/>
              <a:t> doplatek </a:t>
            </a:r>
            <a:r>
              <a:rPr lang="cs-CZ" dirty="0"/>
              <a:t>na bydlení </a:t>
            </a:r>
            <a:endParaRPr lang="cs-CZ" dirty="0" smtClean="0"/>
          </a:p>
          <a:p>
            <a:r>
              <a:rPr lang="cs-CZ" dirty="0" smtClean="0"/>
              <a:t> mimořádná okamžitá </a:t>
            </a:r>
            <a:r>
              <a:rPr lang="cs-CZ" dirty="0"/>
              <a:t>pomoc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/>
              <a:t>Společensky uznanou hranicí příjmu občana, pod níž nastává stav hmotné nouze, je tzv. životní minimum</a:t>
            </a:r>
          </a:p>
        </p:txBody>
      </p:sp>
      <p:pic>
        <p:nvPicPr>
          <p:cNvPr id="11266" name="Picture 2" descr="C:\Users\pc\AppData\Local\Microsoft\Windows\Temporary Internet Files\Content.IE5\3LN1A42O\MP9004277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24744"/>
            <a:ext cx="2575148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70192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Podmínka pro přiznání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člověk si nemůže příjem sám zvýšit vzhledem</a:t>
            </a:r>
          </a:p>
          <a:p>
            <a:r>
              <a:rPr lang="cs-CZ" sz="3600" dirty="0" smtClean="0"/>
              <a:t> ke svému věku</a:t>
            </a:r>
          </a:p>
          <a:p>
            <a:r>
              <a:rPr lang="cs-CZ" sz="3600" dirty="0" smtClean="0"/>
              <a:t> zdravotnímu stavu </a:t>
            </a:r>
          </a:p>
          <a:p>
            <a:r>
              <a:rPr lang="cs-CZ" sz="3600" dirty="0" smtClean="0"/>
              <a:t> z jiných vážných důvodů.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51517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Zakroužkuj dávky určené pro osoby v hmotné nouzi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833" y="858157"/>
            <a:ext cx="8940800" cy="38862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Příspěvek </a:t>
            </a:r>
            <a:r>
              <a:rPr lang="cs-CZ" sz="2800" dirty="0"/>
              <a:t>na </a:t>
            </a:r>
            <a:r>
              <a:rPr lang="cs-CZ" sz="2800" dirty="0" smtClean="0"/>
              <a:t>živobytí                   mimořádná pomoc</a:t>
            </a:r>
          </a:p>
          <a:p>
            <a:r>
              <a:rPr lang="cs-CZ" sz="2800" dirty="0" smtClean="0"/>
              <a:t>Příspěvek na auto                         výlet do ZOO</a:t>
            </a:r>
          </a:p>
          <a:p>
            <a:r>
              <a:rPr lang="cs-CZ" sz="2800" dirty="0" smtClean="0"/>
              <a:t>Příspěvek na dovolenou               peníze na automaty</a:t>
            </a:r>
          </a:p>
          <a:p>
            <a:r>
              <a:rPr lang="cs-CZ" sz="2800" dirty="0" smtClean="0"/>
              <a:t>Peníze na alkohol a cigarety        příspěvek na bydlení</a:t>
            </a:r>
            <a:endParaRPr lang="cs-CZ" sz="2800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4578648" y="1955050"/>
            <a:ext cx="605547" cy="24303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5201" y="2399651"/>
            <a:ext cx="583692" cy="302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1422" y="3498624"/>
            <a:ext cx="475910" cy="263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044" y="2399651"/>
            <a:ext cx="4810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975" y="2925876"/>
            <a:ext cx="481013" cy="24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20" y="3498624"/>
            <a:ext cx="4810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20" y="1953611"/>
            <a:ext cx="4810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5341" y="2934607"/>
            <a:ext cx="585787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63097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564904"/>
            <a:ext cx="7543800" cy="3886200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www.penize.cz/80292-davky-v-hmotne-nouzi-jenom-nizky-prijem-nestaci</a:t>
            </a:r>
            <a:endParaRPr lang="cs-CZ" dirty="0" smtClean="0"/>
          </a:p>
          <a:p>
            <a:r>
              <a:rPr lang="cs-CZ" dirty="0" smtClean="0"/>
              <a:t>Klipart – www.office.</a:t>
            </a:r>
            <a:r>
              <a:rPr lang="cs-CZ" smtClean="0"/>
              <a:t>microsoft.com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270300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577</TotalTime>
  <Words>281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NewsPrint</vt:lpstr>
      <vt:lpstr>Snímek 1</vt:lpstr>
      <vt:lpstr>Snímek 2</vt:lpstr>
      <vt:lpstr>Sociální dávky</vt:lpstr>
      <vt:lpstr>Snímek 4</vt:lpstr>
      <vt:lpstr>Hmotná nouze</vt:lpstr>
      <vt:lpstr>Podmínka pro přiznání </vt:lpstr>
      <vt:lpstr>Zakroužkuj dávky určené pro osoby v hmotné nouzi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69</cp:revision>
  <dcterms:created xsi:type="dcterms:W3CDTF">2013-10-28T22:32:28Z</dcterms:created>
  <dcterms:modified xsi:type="dcterms:W3CDTF">2014-09-16T10:25:48Z</dcterms:modified>
</cp:coreProperties>
</file>