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90" r:id="rId2"/>
    <p:sldId id="391" r:id="rId3"/>
    <p:sldId id="383" r:id="rId4"/>
    <p:sldId id="381" r:id="rId5"/>
    <p:sldId id="388" r:id="rId6"/>
    <p:sldId id="386" r:id="rId7"/>
    <p:sldId id="387" r:id="rId8"/>
    <p:sldId id="389" r:id="rId9"/>
    <p:sldId id="38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2370368740"/>
              </p:ext>
            </p:extLst>
          </p:nvPr>
        </p:nvGraphicFramePr>
        <p:xfrm>
          <a:off x="468313" y="1844675"/>
          <a:ext cx="8352158" cy="4119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079"/>
                <a:gridCol w="4176079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VY_62_FINANCNIGRAMOTNOST_03_02_půjčka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půjčka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 s důvody půjčky a možnosti konsolidace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Půjčka, konsolidace, 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a praktické cvičení na téma půjčka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5990" y="773664"/>
            <a:ext cx="7024744" cy="1143000"/>
          </a:xfrm>
        </p:spPr>
        <p:txBody>
          <a:bodyPr/>
          <a:lstStyle/>
          <a:p>
            <a:r>
              <a:rPr lang="cs-CZ" dirty="0" smtClean="0"/>
              <a:t>Půjčka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76784" y="2090688"/>
            <a:ext cx="7313116" cy="4005312"/>
          </a:xfrm>
        </p:spPr>
        <p:txBody>
          <a:bodyPr>
            <a:normAutofit/>
          </a:bodyPr>
          <a:lstStyle/>
          <a:p>
            <a:r>
              <a:rPr lang="cs-CZ" dirty="0"/>
              <a:t> je typ závazku, který vznikne na základě uzavření </a:t>
            </a:r>
            <a:r>
              <a:rPr lang="cs-CZ" dirty="0" smtClean="0"/>
              <a:t>smlouvy. </a:t>
            </a:r>
          </a:p>
          <a:p>
            <a:endParaRPr lang="cs-CZ" dirty="0" smtClean="0"/>
          </a:p>
          <a:p>
            <a:r>
              <a:rPr lang="cs-CZ" dirty="0" smtClean="0"/>
              <a:t>dlužník </a:t>
            </a:r>
            <a:r>
              <a:rPr lang="cs-CZ" dirty="0"/>
              <a:t>se </a:t>
            </a:r>
            <a:r>
              <a:rPr lang="cs-CZ" dirty="0" smtClean="0"/>
              <a:t> </a:t>
            </a:r>
            <a:r>
              <a:rPr lang="cs-CZ" dirty="0"/>
              <a:t>zaváže po uplynutí dohodnuté doby </a:t>
            </a:r>
            <a:r>
              <a:rPr lang="cs-CZ" dirty="0" smtClean="0"/>
              <a:t>peníze vrátit</a:t>
            </a:r>
            <a:r>
              <a:rPr lang="cs-CZ" dirty="0"/>
              <a:t>, případně zaplatit navíc i stanovené úroky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případě půjčení peněz se půjčená suma nazývá jistina a dohodnuté úroky jsou pak její příslušenství.</a:t>
            </a:r>
          </a:p>
          <a:p>
            <a:endParaRPr lang="cs-CZ" dirty="0"/>
          </a:p>
        </p:txBody>
      </p:sp>
      <p:pic>
        <p:nvPicPr>
          <p:cNvPr id="6146" name="Picture 2" descr="C:\Users\pc\AppData\Local\Microsoft\Windows\Temporary Internet Files\Content.IE5\3LN1A42O\MC90044039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6672"/>
            <a:ext cx="2743200" cy="1584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4058420" y="2583824"/>
            <a:ext cx="484632" cy="6903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414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339752" y="2420888"/>
            <a:ext cx="6251376" cy="3744416"/>
          </a:xfrm>
        </p:spPr>
        <p:txBody>
          <a:bodyPr>
            <a:norm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sz="2800" dirty="0" smtClean="0"/>
              <a:t>Půjčka </a:t>
            </a:r>
            <a:r>
              <a:rPr lang="cs-CZ" sz="2800" dirty="0"/>
              <a:t>nebo úvěr v jakékoliv výši slouží hlavně jako pomoc v situacích, kdy si potřebujete pořídit věci, které </a:t>
            </a:r>
            <a:r>
              <a:rPr lang="cs-CZ" sz="2800" b="1" u="sng" dirty="0"/>
              <a:t>nemůžete pokrýt z </a:t>
            </a:r>
            <a:r>
              <a:rPr lang="cs-CZ" sz="2800" b="1" u="sng" dirty="0" smtClean="0"/>
              <a:t>úspor </a:t>
            </a:r>
          </a:p>
        </p:txBody>
      </p:sp>
      <p:pic>
        <p:nvPicPr>
          <p:cNvPr id="8195" name="Picture 3" descr="C:\Users\pc\AppData\Local\Microsoft\Windows\Temporary Internet Files\Content.IE5\WW4W64AX\MP9004000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36" y="54868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3365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1179537" y="980728"/>
            <a:ext cx="6777038" cy="3508375"/>
          </a:xfrm>
        </p:spPr>
        <p:txBody>
          <a:bodyPr/>
          <a:lstStyle/>
          <a:p>
            <a:r>
              <a:rPr lang="cs-CZ" dirty="0"/>
              <a:t>Nebo Vás potkalo něco nečekaného, na co Vaše úspory nestačí.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08920"/>
            <a:ext cx="3730625" cy="2641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600" y="1844824"/>
            <a:ext cx="2247032" cy="414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90344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4390" y="633964"/>
            <a:ext cx="7024744" cy="1143000"/>
          </a:xfrm>
        </p:spPr>
        <p:txBody>
          <a:bodyPr/>
          <a:lstStyle/>
          <a:p>
            <a:r>
              <a:rPr lang="cs-CZ" dirty="0"/>
              <a:t>Konsolidace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3091" y="1896584"/>
            <a:ext cx="6777317" cy="3508977"/>
          </a:xfrm>
        </p:spPr>
        <p:txBody>
          <a:bodyPr>
            <a:normAutofit lnSpcReduction="10000"/>
          </a:bodyPr>
          <a:lstStyle/>
          <a:p>
            <a:r>
              <a:rPr lang="cs-CZ" sz="2800" b="1" dirty="0"/>
              <a:t>Kdy a proč využít konsolidaci půjček?</a:t>
            </a:r>
          </a:p>
          <a:p>
            <a:r>
              <a:rPr lang="cs-CZ" dirty="0"/>
              <a:t>Když chcete splácet výrazně méně</a:t>
            </a:r>
          </a:p>
          <a:p>
            <a:r>
              <a:rPr lang="cs-CZ" dirty="0"/>
              <a:t>Když nemáte k dispozici ručitele ani zástavu</a:t>
            </a:r>
          </a:p>
          <a:p>
            <a:r>
              <a:rPr lang="cs-CZ" dirty="0"/>
              <a:t>Když chcete mít splátky rozložené na delší časový úsek</a:t>
            </a:r>
          </a:p>
          <a:p>
            <a:r>
              <a:rPr lang="cs-CZ" dirty="0"/>
              <a:t>Když toužíte být zároveň pojištěni proti ztrátě zaměstnání nebo invaliditě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823" y="404664"/>
            <a:ext cx="1481137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pc\AppData\Local\Microsoft\Windows\Temporary Internet Files\Content.IE5\3LN1A42O\MC9004360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854200" cy="1692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5752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konsolidace půjček.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tomto případě vybraná banka sjednotí několik dlužníkových půjček do jediné, čímž bude splácet výrazně méně. </a:t>
            </a:r>
            <a:endParaRPr lang="cs-CZ" dirty="0" smtClean="0"/>
          </a:p>
          <a:p>
            <a:r>
              <a:rPr lang="cs-CZ" dirty="0" smtClean="0"/>
              <a:t>výhodou </a:t>
            </a:r>
            <a:r>
              <a:rPr lang="cs-CZ" dirty="0"/>
              <a:t>je, že bude mít tím pádem pouze jediný dluh, ač ve větší výši, ale jeho splácení si dlužník zpravidla může rozložit až na 96 měsíců</a:t>
            </a:r>
          </a:p>
        </p:txBody>
      </p:sp>
    </p:spTree>
    <p:extLst>
      <p:ext uri="{BB962C8B-B14F-4D97-AF65-F5344CB8AC3E}">
        <p14:creationId xmlns="" xmlns:p14="http://schemas.microsoft.com/office/powerpoint/2010/main" val="311897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7024744" cy="1143000"/>
          </a:xfrm>
        </p:spPr>
        <p:txBody>
          <a:bodyPr/>
          <a:lstStyle/>
          <a:p>
            <a:r>
              <a:rPr lang="cs-CZ" dirty="0" smtClean="0"/>
              <a:t>Vyznač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060848"/>
            <a:ext cx="6777317" cy="3508977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smtClean="0"/>
              <a:t>1. </a:t>
            </a:r>
            <a:r>
              <a:rPr lang="cs-CZ" b="1" dirty="0" smtClean="0"/>
              <a:t>Co je to konsolidace?</a:t>
            </a:r>
          </a:p>
          <a:p>
            <a:r>
              <a:rPr lang="cs-CZ" dirty="0" smtClean="0"/>
              <a:t>A)nová izolace</a:t>
            </a:r>
          </a:p>
          <a:p>
            <a:r>
              <a:rPr lang="cs-CZ" dirty="0" smtClean="0"/>
              <a:t>B) nic</a:t>
            </a:r>
          </a:p>
          <a:p>
            <a:r>
              <a:rPr lang="cs-CZ" dirty="0" smtClean="0"/>
              <a:t>C) sloučení půjček do jedné</a:t>
            </a:r>
          </a:p>
          <a:p>
            <a:endParaRPr lang="cs-CZ" dirty="0"/>
          </a:p>
          <a:p>
            <a:r>
              <a:rPr lang="cs-CZ" b="1" dirty="0" smtClean="0"/>
              <a:t>2.Pro získání půjčky je potřeba</a:t>
            </a:r>
            <a:r>
              <a:rPr lang="cs-CZ" dirty="0" smtClean="0"/>
              <a:t>:</a:t>
            </a:r>
          </a:p>
          <a:p>
            <a:r>
              <a:rPr lang="cs-CZ" dirty="0" smtClean="0"/>
              <a:t>A)mít dostatek financí z vlastních úspor</a:t>
            </a:r>
          </a:p>
          <a:p>
            <a:r>
              <a:rPr lang="cs-CZ" dirty="0" smtClean="0"/>
              <a:t>B)sepsat smlouvu a podmínky splácení</a:t>
            </a:r>
          </a:p>
          <a:p>
            <a:r>
              <a:rPr lang="cs-CZ" dirty="0" smtClean="0"/>
              <a:t>C)nemít žádné peníze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pc\AppData\Local\Microsoft\Windows\Temporary Internet Files\Content.IE5\ODIJPQHP\MC900320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186" y="2348880"/>
            <a:ext cx="1827886" cy="14868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1476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– www.office.</a:t>
            </a:r>
            <a:r>
              <a:rPr lang="cs-CZ" smtClean="0"/>
              <a:t>microsoft.com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8560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568</TotalTime>
  <Words>310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Snímek 1</vt:lpstr>
      <vt:lpstr>Snímek 2</vt:lpstr>
      <vt:lpstr>Půjčka</vt:lpstr>
      <vt:lpstr>Snímek 4</vt:lpstr>
      <vt:lpstr>Snímek 5</vt:lpstr>
      <vt:lpstr>Konsolidace</vt:lpstr>
      <vt:lpstr>konsolidace půjček. </vt:lpstr>
      <vt:lpstr>Vyznač správnou odpověď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66</cp:revision>
  <dcterms:created xsi:type="dcterms:W3CDTF">2013-10-28T22:32:28Z</dcterms:created>
  <dcterms:modified xsi:type="dcterms:W3CDTF">2014-09-16T10:24:34Z</dcterms:modified>
</cp:coreProperties>
</file>