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5" r:id="rId2"/>
    <p:sldId id="332" r:id="rId3"/>
    <p:sldId id="324" r:id="rId4"/>
    <p:sldId id="325" r:id="rId5"/>
    <p:sldId id="326" r:id="rId6"/>
    <p:sldId id="328" r:id="rId7"/>
    <p:sldId id="329" r:id="rId8"/>
    <p:sldId id="330" r:id="rId9"/>
    <p:sldId id="331" r:id="rId10"/>
    <p:sldId id="32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30" y="-6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4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70368740"/>
              </p:ext>
            </p:extLst>
          </p:nvPr>
        </p:nvGraphicFramePr>
        <p:xfrm>
          <a:off x="468313" y="1844675"/>
          <a:ext cx="8229600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VY_62_FINANCNIGRAMOTNOST_04_02_úvěr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13685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Den s finanční gramotností– vzdělávací blok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Finanční gramotnost -úvěr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Bc. Miroslav Barda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Září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rgbClr val="0070C0"/>
                          </a:solidFill>
                        </a:rPr>
                        <a:t>Cílem prezentace je seznámit žáky formou výkladu a praktických cvičení s pojmem úvěr, jeho druhy a rizikem úvěrové pasti.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Úvěr, peněžní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úvěr, spotřebitelský úvěr</a:t>
                      </a: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 , úvěrová past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83914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výklad a praktická cvičení na téma</a:t>
            </a:r>
          </a:p>
          <a:p>
            <a:r>
              <a:rPr lang="cs-CZ" dirty="0" smtClean="0"/>
              <a:t>úvěr, jeho druhy a </a:t>
            </a:r>
            <a:r>
              <a:rPr lang="cs-CZ" dirty="0" smtClean="0"/>
              <a:t>rizika </a:t>
            </a:r>
            <a:r>
              <a:rPr lang="cs-CZ" dirty="0" smtClean="0"/>
              <a:t>úvěrové pasti.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METODICKÝ POPIS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 </a:t>
            </a:r>
            <a:r>
              <a:rPr lang="cs-CZ" sz="2800" dirty="0"/>
              <a:t>je </a:t>
            </a:r>
            <a:r>
              <a:rPr lang="cs-CZ" sz="2800" dirty="0" smtClean="0"/>
              <a:t>forma dočasného </a:t>
            </a:r>
            <a:r>
              <a:rPr lang="cs-CZ" sz="2800" dirty="0"/>
              <a:t>postoupení zboží nebo peněžních prostředků (půjčka</a:t>
            </a:r>
            <a:r>
              <a:rPr lang="cs-CZ" sz="2800" dirty="0" smtClean="0"/>
              <a:t>),</a:t>
            </a:r>
          </a:p>
          <a:p>
            <a:pPr marL="68580" indent="0">
              <a:buNone/>
            </a:pPr>
            <a:r>
              <a:rPr lang="cs-CZ" sz="2800" dirty="0" smtClean="0"/>
              <a:t>    za určitý </a:t>
            </a:r>
            <a:r>
              <a:rPr lang="cs-CZ" sz="2800" dirty="0"/>
              <a:t>úrok ve formě </a:t>
            </a:r>
            <a:r>
              <a:rPr lang="cs-CZ" sz="2800" dirty="0" smtClean="0"/>
              <a:t> </a:t>
            </a:r>
          </a:p>
          <a:p>
            <a:endParaRPr lang="cs-CZ" dirty="0" smtClean="0"/>
          </a:p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    peněžité </a:t>
            </a:r>
            <a:r>
              <a:rPr lang="cs-CZ" sz="3200" b="1" dirty="0">
                <a:solidFill>
                  <a:schemeClr val="bg2">
                    <a:lumMod val="50000"/>
                  </a:schemeClr>
                </a:solidFill>
              </a:rPr>
              <a:t>prémie</a:t>
            </a:r>
            <a:r>
              <a:rPr lang="cs-CZ" sz="3200" dirty="0"/>
              <a:t>. </a:t>
            </a:r>
          </a:p>
        </p:txBody>
      </p:sp>
      <p:pic>
        <p:nvPicPr>
          <p:cNvPr id="2051" name="Picture 3" descr="C:\Users\pc\AppData\Local\Microsoft\Windows\Temporary Internet Files\Content.IE5\LF8P3WE7\MC900431631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434" y="442719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lů 3"/>
          <p:cNvSpPr/>
          <p:nvPr/>
        </p:nvSpPr>
        <p:spPr>
          <a:xfrm>
            <a:off x="6176368" y="344878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1730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864493" y="2348880"/>
            <a:ext cx="3419475" cy="3494087"/>
          </a:xfrm>
        </p:spPr>
        <p:txBody>
          <a:bodyPr/>
          <a:lstStyle/>
          <a:p>
            <a:r>
              <a:rPr lang="cs-CZ" dirty="0"/>
              <a:t>Úvěr se uzavře </a:t>
            </a:r>
            <a:r>
              <a:rPr lang="cs-CZ" dirty="0" smtClean="0"/>
              <a:t>mezi bankou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294967295"/>
          </p:nvPr>
        </p:nvSpPr>
        <p:spPr>
          <a:xfrm>
            <a:off x="5318125" y="2373313"/>
            <a:ext cx="3419475" cy="3494087"/>
          </a:xfrm>
        </p:spPr>
        <p:txBody>
          <a:bodyPr/>
          <a:lstStyle/>
          <a:p>
            <a:r>
              <a:rPr lang="cs-CZ" dirty="0"/>
              <a:t>fyzickou/právnickou </a:t>
            </a:r>
            <a:r>
              <a:rPr lang="cs-CZ" dirty="0" smtClean="0"/>
              <a:t>osobou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228824" y="908720"/>
            <a:ext cx="7024688" cy="1143000"/>
          </a:xfrm>
        </p:spPr>
        <p:txBody>
          <a:bodyPr>
            <a:normAutofit fontScale="90000"/>
          </a:bodyPr>
          <a:lstStyle/>
          <a:p>
            <a:r>
              <a:rPr lang="cs-CZ" dirty="0"/>
              <a:t>Poskytování úvěru patří mezi základní činnosti bank</a:t>
            </a:r>
          </a:p>
        </p:txBody>
      </p:sp>
      <p:pic>
        <p:nvPicPr>
          <p:cNvPr id="1026" name="Picture 2" descr="C:\Users\pc\AppData\Local\Microsoft\Windows\Temporary Internet Files\Content.IE5\KISP9FKW\MC9003492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501008"/>
            <a:ext cx="2082954" cy="1734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YZVBMEX9\MC90033822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332" y="3695328"/>
            <a:ext cx="1822450" cy="15811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ěticípá hvězda 5"/>
          <p:cNvSpPr/>
          <p:nvPr/>
        </p:nvSpPr>
        <p:spPr>
          <a:xfrm>
            <a:off x="4283968" y="2780928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669976" y="5673972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většinou uzavřením úvěrové smlouvy</a:t>
            </a:r>
            <a:r>
              <a:rPr lang="cs-CZ" dirty="0"/>
              <a:t>.</a:t>
            </a:r>
          </a:p>
        </p:txBody>
      </p:sp>
      <p:sp>
        <p:nvSpPr>
          <p:cNvPr id="8" name="Pěticípá hvězda 7"/>
          <p:cNvSpPr/>
          <p:nvPr/>
        </p:nvSpPr>
        <p:spPr>
          <a:xfrm>
            <a:off x="755576" y="5449068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18165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Peněžní úvěry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Kontokorentní </a:t>
            </a:r>
            <a:r>
              <a:rPr lang="cs-CZ" dirty="0"/>
              <a:t>úvěr</a:t>
            </a:r>
          </a:p>
          <a:p>
            <a:r>
              <a:rPr lang="cs-CZ" dirty="0"/>
              <a:t>Provozní úvěr</a:t>
            </a:r>
          </a:p>
          <a:p>
            <a:r>
              <a:rPr lang="cs-CZ" dirty="0"/>
              <a:t>Investiční úvěr</a:t>
            </a:r>
          </a:p>
          <a:p>
            <a:r>
              <a:rPr lang="cs-CZ" dirty="0"/>
              <a:t>Eskontní úvěr</a:t>
            </a:r>
          </a:p>
          <a:p>
            <a:r>
              <a:rPr lang="cs-CZ" dirty="0"/>
              <a:t>Hypotéční úvěr</a:t>
            </a:r>
          </a:p>
          <a:p>
            <a:r>
              <a:rPr lang="cs-CZ" dirty="0"/>
              <a:t>Spotřebitelský úvěr</a:t>
            </a:r>
          </a:p>
        </p:txBody>
      </p:sp>
      <p:pic>
        <p:nvPicPr>
          <p:cNvPr id="3074" name="Picture 2" descr="C:\Users\pc\AppData\Local\Microsoft\Windows\Temporary Internet Files\Content.IE5\KPC0UOJ7\MC9004318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900" y="2366963"/>
            <a:ext cx="1854200" cy="18700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3722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Spotřebitelský úvěr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Spotřebitelský úvěr představuje v dnešní době nejjednodušší formu, jak získat peníze na nejrůznější </a:t>
            </a:r>
            <a:r>
              <a:rPr lang="cs-CZ" dirty="0" smtClean="0"/>
              <a:t>nákupy</a:t>
            </a:r>
          </a:p>
          <a:p>
            <a:endParaRPr lang="cs-CZ" dirty="0" smtClean="0"/>
          </a:p>
          <a:p>
            <a:r>
              <a:rPr lang="cs-CZ" dirty="0" smtClean="0"/>
              <a:t>V současnosti </a:t>
            </a:r>
            <a:r>
              <a:rPr lang="cs-CZ" dirty="0"/>
              <a:t>u nás nejdostupnější a nejrychleji vyřizovaný druh úvěru.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Poskytují </a:t>
            </a:r>
            <a:r>
              <a:rPr lang="cs-CZ" dirty="0"/>
              <a:t>ho jak </a:t>
            </a:r>
            <a:r>
              <a:rPr lang="cs-CZ" u="sng" dirty="0">
                <a:solidFill>
                  <a:srgbClr val="FF0000"/>
                </a:solidFill>
              </a:rPr>
              <a:t>bankovní instituce, tak i nebankovní subjekty</a:t>
            </a:r>
            <a:endParaRPr lang="cs-CZ" u="sng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579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899592" y="908720"/>
            <a:ext cx="7135813" cy="4348163"/>
          </a:xfrm>
        </p:spPr>
        <p:txBody>
          <a:bodyPr>
            <a:noAutofit/>
          </a:bodyPr>
          <a:lstStyle/>
          <a:p>
            <a:r>
              <a:rPr lang="cs-CZ" sz="4400" b="1" dirty="0">
                <a:solidFill>
                  <a:schemeClr val="bg2">
                    <a:lumMod val="50000"/>
                  </a:schemeClr>
                </a:solidFill>
              </a:rPr>
              <a:t>Spotřebitelský úvěr se stal fenoménem dnešní doby a nákupy na splátky jsou jednoduše v módě. </a:t>
            </a:r>
          </a:p>
        </p:txBody>
      </p:sp>
      <p:pic>
        <p:nvPicPr>
          <p:cNvPr id="1026" name="Picture 2" descr="C:\Users\pc\AppData\Local\Microsoft\Windows\Temporary Internet Files\Content.IE5\3LN1A42O\dglxasset[1].asp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5705" y="3962450"/>
            <a:ext cx="1592262" cy="18272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3LN1A42O\dglxasset[2].aspx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437112"/>
            <a:ext cx="1762125" cy="1409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56530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7908" y="1586136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cs-CZ" dirty="0"/>
              <a:t>Nástrahy spotřebitelských úvěru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2204864"/>
            <a:ext cx="7863532" cy="392923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Spotřebitelské </a:t>
            </a:r>
            <a:r>
              <a:rPr lang="cs-CZ" sz="2800" dirty="0"/>
              <a:t>úvěry </a:t>
            </a:r>
            <a:r>
              <a:rPr lang="cs-CZ" sz="2800" dirty="0" smtClean="0"/>
              <a:t>jsou rychle získané peníze</a:t>
            </a:r>
          </a:p>
          <a:p>
            <a:r>
              <a:rPr lang="cs-CZ" sz="2800" dirty="0"/>
              <a:t>J</a:t>
            </a:r>
            <a:r>
              <a:rPr lang="cs-CZ" sz="2800" dirty="0" smtClean="0"/>
              <a:t>e </a:t>
            </a:r>
            <a:r>
              <a:rPr lang="cs-CZ" sz="2800" dirty="0"/>
              <a:t>důležité své půjčky řádně splácet a nenechat se jimi zahltit. </a:t>
            </a:r>
            <a:endParaRPr lang="cs-CZ" sz="2800" dirty="0" smtClean="0"/>
          </a:p>
          <a:p>
            <a:r>
              <a:rPr lang="cs-CZ" sz="2800" dirty="0" smtClean="0"/>
              <a:t>Určitě </a:t>
            </a:r>
            <a:r>
              <a:rPr lang="cs-CZ" sz="2800" dirty="0"/>
              <a:t>není vhodné hradit jeden úvěr druhým. </a:t>
            </a:r>
            <a:endParaRPr lang="cs-CZ" sz="2800" dirty="0" smtClean="0"/>
          </a:p>
          <a:p>
            <a:r>
              <a:rPr lang="cs-CZ" sz="2800" dirty="0" smtClean="0"/>
              <a:t>Člověk </a:t>
            </a:r>
            <a:r>
              <a:rPr lang="cs-CZ" sz="2800" dirty="0"/>
              <a:t>se pak může velice snadno dostat </a:t>
            </a:r>
            <a:r>
              <a:rPr lang="cs-CZ" sz="2800" dirty="0" smtClean="0"/>
              <a:t>do </a:t>
            </a:r>
            <a:r>
              <a:rPr lang="cs-CZ" sz="2800" b="1" dirty="0" smtClean="0">
                <a:solidFill>
                  <a:srgbClr val="0070C0"/>
                </a:solidFill>
              </a:rPr>
              <a:t>úvěrové pasti</a:t>
            </a:r>
            <a:r>
              <a:rPr lang="cs-CZ" sz="2800" dirty="0" smtClean="0"/>
              <a:t>, </a:t>
            </a:r>
            <a:r>
              <a:rPr lang="cs-CZ" sz="2800" dirty="0"/>
              <a:t>ze které je těžko úniku. </a:t>
            </a:r>
          </a:p>
        </p:txBody>
      </p:sp>
    </p:spTree>
    <p:extLst>
      <p:ext uri="{BB962C8B-B14F-4D97-AF65-F5344CB8AC3E}">
        <p14:creationId xmlns="" xmlns:p14="http://schemas.microsoft.com/office/powerpoint/2010/main" val="36591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836712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Oprav chybu měnící význam věty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988840"/>
            <a:ext cx="7776864" cy="4104456"/>
          </a:xfrm>
        </p:spPr>
        <p:txBody>
          <a:bodyPr>
            <a:normAutofit fontScale="92500" lnSpcReduction="20000"/>
          </a:bodyPr>
          <a:lstStyle/>
          <a:p>
            <a:r>
              <a:rPr lang="cs-CZ" sz="2600" dirty="0" smtClean="0"/>
              <a:t>1.Spotřebitelské </a:t>
            </a:r>
            <a:r>
              <a:rPr lang="cs-CZ" sz="2600" dirty="0"/>
              <a:t>úvěry jsou </a:t>
            </a:r>
            <a:r>
              <a:rPr lang="cs-CZ" sz="2600" dirty="0" smtClean="0"/>
              <a:t>pomalu </a:t>
            </a:r>
            <a:r>
              <a:rPr lang="cs-CZ" sz="2600" dirty="0"/>
              <a:t>získané </a:t>
            </a:r>
            <a:r>
              <a:rPr lang="cs-CZ" sz="2600" dirty="0" smtClean="0"/>
              <a:t>peníze</a:t>
            </a:r>
            <a:endParaRPr lang="cs-CZ" sz="2600" dirty="0"/>
          </a:p>
          <a:p>
            <a:r>
              <a:rPr lang="cs-CZ" sz="2600" dirty="0" smtClean="0"/>
              <a:t>2.Určitě je vhodné </a:t>
            </a:r>
            <a:r>
              <a:rPr lang="cs-CZ" sz="2600" dirty="0"/>
              <a:t>hradit jeden úvěr druhým. </a:t>
            </a:r>
          </a:p>
          <a:p>
            <a:r>
              <a:rPr lang="cs-CZ" sz="2600" dirty="0" smtClean="0"/>
              <a:t>3.Je </a:t>
            </a:r>
            <a:r>
              <a:rPr lang="cs-CZ" sz="2600" dirty="0"/>
              <a:t>důležité své půjčky </a:t>
            </a:r>
            <a:r>
              <a:rPr lang="cs-CZ" sz="2600" dirty="0" smtClean="0"/>
              <a:t>nesplácet a nechat </a:t>
            </a:r>
            <a:r>
              <a:rPr lang="cs-CZ" sz="2600" dirty="0"/>
              <a:t>se jimi zahltit. </a:t>
            </a:r>
          </a:p>
          <a:p>
            <a:r>
              <a:rPr lang="cs-CZ" sz="2600" dirty="0" smtClean="0"/>
              <a:t>4.Poskytování </a:t>
            </a:r>
            <a:r>
              <a:rPr lang="cs-CZ" sz="2600" dirty="0"/>
              <a:t>úvěru patří mezi základní činnosti </a:t>
            </a:r>
            <a:r>
              <a:rPr lang="cs-CZ" sz="2600" dirty="0" smtClean="0"/>
              <a:t>škol </a:t>
            </a:r>
          </a:p>
          <a:p>
            <a:endParaRPr lang="cs-CZ" dirty="0"/>
          </a:p>
          <a:p>
            <a:r>
              <a:rPr lang="cs-CZ" sz="4000" b="1" dirty="0" smtClean="0">
                <a:solidFill>
                  <a:schemeClr val="accent3">
                    <a:lumMod val="75000"/>
                  </a:schemeClr>
                </a:solidFill>
              </a:rPr>
              <a:t>Pomalu</a:t>
            </a:r>
            <a:r>
              <a:rPr lang="cs-CZ" sz="4000" b="1" dirty="0">
                <a:solidFill>
                  <a:schemeClr val="accent3">
                    <a:lumMod val="75000"/>
                  </a:schemeClr>
                </a:solidFill>
              </a:rPr>
              <a:t>, je, nesplácet, nechat, škol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810674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Klipart – </a:t>
            </a:r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</a:t>
            </a:r>
            <a:r>
              <a:rPr lang="cs-CZ" dirty="0" err="1" smtClean="0">
                <a:hlinkClick r:id="rId2"/>
              </a:rPr>
              <a:t>c</a:t>
            </a:r>
            <a:r>
              <a:rPr lang="cs-CZ" dirty="0" err="1" smtClean="0">
                <a:hlinkClick r:id="rId2"/>
              </a:rPr>
              <a:t>om</a:t>
            </a:r>
            <a:endParaRPr lang="cs-CZ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smtClean="0">
                <a:solidFill>
                  <a:schemeClr val="accent5">
                    <a:lumMod val="75000"/>
                  </a:schemeClr>
                </a:solidFill>
              </a:rPr>
              <a:t>POUŽITÉ ZDROJE </a:t>
            </a:r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94883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572</TotalTime>
  <Words>319</Words>
  <Application>Microsoft Office PowerPoint</Application>
  <PresentationFormat>Předvádění na obrazovce (4:3)</PresentationFormat>
  <Paragraphs>60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Austin</vt:lpstr>
      <vt:lpstr>Snímek 1</vt:lpstr>
      <vt:lpstr>Snímek 2</vt:lpstr>
      <vt:lpstr>Úvěr</vt:lpstr>
      <vt:lpstr>Poskytování úvěru patří mezi základní činnosti bank</vt:lpstr>
      <vt:lpstr>Peněžní úvěry </vt:lpstr>
      <vt:lpstr>Spotřebitelský úvěr </vt:lpstr>
      <vt:lpstr>Snímek 7</vt:lpstr>
      <vt:lpstr>Nástrahy spotřebitelských úvěru </vt:lpstr>
      <vt:lpstr>Oprav chybu měnící význam věty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70</cp:revision>
  <dcterms:created xsi:type="dcterms:W3CDTF">2013-10-28T22:32:28Z</dcterms:created>
  <dcterms:modified xsi:type="dcterms:W3CDTF">2014-09-16T10:23:04Z</dcterms:modified>
</cp:coreProperties>
</file>