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67" r:id="rId2"/>
    <p:sldId id="368" r:id="rId3"/>
    <p:sldId id="358" r:id="rId4"/>
    <p:sldId id="359" r:id="rId5"/>
    <p:sldId id="364" r:id="rId6"/>
    <p:sldId id="361" r:id="rId7"/>
    <p:sldId id="360" r:id="rId8"/>
    <p:sldId id="365" r:id="rId9"/>
    <p:sldId id="33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34DD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data.idnes.cz/soubory/pravo/23A120301_VR_01_DAROVACI_SMLOUVA_VZO.DOC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gif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data.idnes.cz/soubory/pravo/23A120301_VR_01_DAROVACI_SMLOUVA_VZO.DOC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70368740"/>
              </p:ext>
            </p:extLst>
          </p:nvPr>
        </p:nvGraphicFramePr>
        <p:xfrm>
          <a:off x="468313" y="1844675"/>
          <a:ext cx="8229600" cy="426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VY_62_FINANCNIGRAMOTNOST_06_02_darovací smlouva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– darovací smlouva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žáky formou výkladu a praktických cvičení s obsahem a náležitostmi darovací smlouvy.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darovací smlouva,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dar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907704" y="3068960"/>
            <a:ext cx="53151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výklad a praktické cvičení na téma darovací smlouva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Darovací smlouva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 </a:t>
            </a:r>
            <a:r>
              <a:rPr lang="cs-CZ" dirty="0"/>
              <a:t>smlouva velice </a:t>
            </a:r>
            <a:r>
              <a:rPr lang="cs-CZ" u="sng" dirty="0">
                <a:solidFill>
                  <a:srgbClr val="FFC000"/>
                </a:solidFill>
              </a:rPr>
              <a:t>rozšířená a běžná</a:t>
            </a:r>
            <a:r>
              <a:rPr lang="cs-CZ" dirty="0"/>
              <a:t>, občanský zákoník ji upravuje jen ve třech </a:t>
            </a:r>
            <a:r>
              <a:rPr lang="cs-CZ" dirty="0" smtClean="0"/>
              <a:t>paragrafech</a:t>
            </a:r>
          </a:p>
          <a:p>
            <a:r>
              <a:rPr lang="cs-CZ" dirty="0" smtClean="0"/>
              <a:t>Podle </a:t>
            </a:r>
            <a:r>
              <a:rPr lang="cs-CZ" dirty="0"/>
              <a:t>nich může být předmětem daru nemovitost i věc movitá, a dokonce i taková práva nebo jiné majetkové hodnoty, u kterých to jejich povaha připouští</a:t>
            </a:r>
            <a:r>
              <a:rPr lang="cs-CZ" dirty="0" smtClean="0"/>
              <a:t>. </a:t>
            </a:r>
            <a:endParaRPr lang="cs-CZ" dirty="0"/>
          </a:p>
          <a:p>
            <a:endParaRPr lang="cs-CZ" dirty="0"/>
          </a:p>
        </p:txBody>
      </p:sp>
      <p:pic>
        <p:nvPicPr>
          <p:cNvPr id="12290" name="Picture 2" descr="C:\Users\pc\AppData\Local\Microsoft\Windows\Temporary Internet Files\Content.IE5\ZDF71663\MC900297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4790" y="1844824"/>
            <a:ext cx="1815084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47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908720"/>
            <a:ext cx="6408712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834DD3"/>
                </a:solidFill>
              </a:rPr>
              <a:t>Povinností dárce je darovat a povinností obdarovaného je dar přijmout</a:t>
            </a:r>
            <a:r>
              <a:rPr lang="cs-CZ" sz="3200" b="1" dirty="0" smtClean="0"/>
              <a:t>. </a:t>
            </a:r>
            <a:r>
              <a:rPr lang="cs-CZ" sz="3200" dirty="0"/>
              <a:t>Dárce je totiž při nabídce daru – tedy ještě před sepsáním smlouvy – povinen upozornit na </a:t>
            </a:r>
            <a:r>
              <a:rPr lang="cs-CZ" sz="3200" dirty="0" smtClean="0"/>
              <a:t>vady, o </a:t>
            </a:r>
            <a:r>
              <a:rPr lang="cs-CZ" sz="3200" dirty="0"/>
              <a:t>kterých ví.</a:t>
            </a:r>
          </a:p>
          <a:p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8" name="Picture 4" descr="C:\Users\pc\AppData\Local\Microsoft\Windows\Temporary Internet Files\Content.IE5\ZDF71663\MC9003054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861048"/>
            <a:ext cx="2634109" cy="209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924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Vada daru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63688" y="2780928"/>
            <a:ext cx="6408712" cy="3384375"/>
          </a:xfrm>
        </p:spPr>
        <p:txBody>
          <a:bodyPr/>
          <a:lstStyle/>
          <a:p>
            <a:r>
              <a:rPr lang="cs-CZ" dirty="0"/>
              <a:t>pokud obdarovaný zjistí vady, o kterých dárce z jejich povahy musel vědět,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má právo dar odmítnout - tedy jej vrátit. 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/>
              <a:t>Toto </a:t>
            </a:r>
            <a:r>
              <a:rPr lang="cs-CZ" dirty="0"/>
              <a:t>právo má tříletou promlčecí lhůtu a začíná v den, kdy by obdarovaný při obvyklé pozornosti mohl vadu zjistit.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2444750" cy="183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20941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259110" y="980728"/>
            <a:ext cx="6777038" cy="3508375"/>
          </a:xfrm>
        </p:spPr>
        <p:txBody>
          <a:bodyPr/>
          <a:lstStyle/>
          <a:p>
            <a:r>
              <a:rPr lang="cs-CZ" dirty="0"/>
              <a:t>Darovací smlouva je charakterizována dvěma </a:t>
            </a:r>
            <a:r>
              <a:rPr lang="cs-CZ" dirty="0" smtClean="0"/>
              <a:t>základními </a:t>
            </a:r>
            <a:r>
              <a:rPr lang="cs-CZ" dirty="0"/>
              <a:t>vlastnosti, kterými jsou: dobrovolnost a bezúplatný převod .</a:t>
            </a:r>
          </a:p>
          <a:p>
            <a:r>
              <a:rPr lang="cs-CZ" dirty="0"/>
              <a:t> Zároveň musí k aktu darování dojít během života všech zúčastněných – občanský zákoník totiž vylučuje možnost uzavřít darovací smlouvy po dárcově smrti</a:t>
            </a:r>
          </a:p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ODIJPQHP\MC9002165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19562"/>
            <a:ext cx="1801812" cy="139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ZDF71663\MC9004361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3600" y="4267200"/>
            <a:ext cx="1955800" cy="124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0068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27584" y="1196975"/>
            <a:ext cx="7560840" cy="1079897"/>
          </a:xfrm>
        </p:spPr>
        <p:txBody>
          <a:bodyPr>
            <a:normAutofit/>
          </a:bodyPr>
          <a:lstStyle/>
          <a:p>
            <a:r>
              <a:rPr lang="cs-CZ" dirty="0" smtClean="0"/>
              <a:t>Náležitosti darovací smlouvy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5656" y="2564904"/>
            <a:ext cx="5670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Vzor darovací smlouvy lze najít na internetu, a to včetně komentářů (například zde).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286000" y="31058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data.idnes.cz/soubory/pravo/23A120301_VR_01_DAROVACI_SMLOUVA_VZO.DOC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5224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179638" y="817563"/>
            <a:ext cx="6964362" cy="120173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nemůže být předmětem daru? </a:t>
            </a:r>
            <a:endParaRPr lang="cs-CZ" dirty="0"/>
          </a:p>
        </p:txBody>
      </p:sp>
      <p:pic>
        <p:nvPicPr>
          <p:cNvPr id="1029" name="Picture 5" descr="C:\Users\pc\AppData\Local\Microsoft\Windows\Temporary Internet Files\Content.IE5\3LN1A42O\MC9003113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8638" y="2490788"/>
            <a:ext cx="1814512" cy="111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ODIJPQHP\MC90043709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606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ZDF71663\MP9004487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0075" y="4077070"/>
            <a:ext cx="3371637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3LN1A42O\MM900315839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56314"/>
            <a:ext cx="1087512" cy="82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ODIJPQHP\MP9004448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2424" y="2004678"/>
            <a:ext cx="223224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5967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99592" y="2459504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data.idnes.cz/soubory/pravo/23A120301_VR_01_DAROVACI_SMLOUVA_VZO.DOC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Klipart – </a:t>
            </a:r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smtClean="0"/>
          </a:p>
          <a:p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5003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567</TotalTime>
  <Words>298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Snímek 1</vt:lpstr>
      <vt:lpstr>Snímek 2</vt:lpstr>
      <vt:lpstr>Darovací smlouva</vt:lpstr>
      <vt:lpstr>Snímek 4</vt:lpstr>
      <vt:lpstr>   Vada daru</vt:lpstr>
      <vt:lpstr>Snímek 6</vt:lpstr>
      <vt:lpstr>Náležitosti darovací smlouvy</vt:lpstr>
      <vt:lpstr>Co nemůže být předmětem daru? 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68</cp:revision>
  <dcterms:created xsi:type="dcterms:W3CDTF">2013-10-28T22:32:28Z</dcterms:created>
  <dcterms:modified xsi:type="dcterms:W3CDTF">2014-09-16T10:18:31Z</dcterms:modified>
</cp:coreProperties>
</file>