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397" r:id="rId2"/>
    <p:sldId id="398" r:id="rId3"/>
    <p:sldId id="375" r:id="rId4"/>
    <p:sldId id="376" r:id="rId5"/>
    <p:sldId id="395" r:id="rId6"/>
    <p:sldId id="396" r:id="rId7"/>
    <p:sldId id="377" r:id="rId8"/>
    <p:sldId id="394" r:id="rId9"/>
    <p:sldId id="37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541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370368740"/>
              </p:ext>
            </p:extLst>
          </p:nvPr>
        </p:nvGraphicFramePr>
        <p:xfrm>
          <a:off x="468313" y="1844675"/>
          <a:ext cx="8352158" cy="4414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079"/>
                <a:gridCol w="4176079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VY_62_FINANCNIGRAMOTNOST_07_02_odstoupení od smlouvy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1368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Den s finanční gramotností– vzdělávací blok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Finanční gramotnost – odstoupení od smlouvy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Miroslav Barda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Leden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Cílem prezentace je seznámit  žáky formou výkladu a praktických cvičení možnostmi ukončení smluvního vztahu a upozornění na rizika.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Smluvní vztah, smlouva – pravidla, odstoupení od smlouvy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475656" y="2492896"/>
            <a:ext cx="62135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výklad a praktické cvičení na téma odstoupení od smlouvy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827584" y="692696"/>
            <a:ext cx="6697663" cy="229711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Mezi </a:t>
            </a:r>
            <a:r>
              <a:rPr lang="cs-CZ" b="1" dirty="0"/>
              <a:t>nejběžnější způsoby ukončení smluvního vztahu mj. patří:</a:t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3500" y="2492375"/>
            <a:ext cx="7244804" cy="3797300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endParaRPr lang="cs-CZ" dirty="0" smtClean="0"/>
          </a:p>
          <a:p>
            <a:r>
              <a:rPr lang="cs-CZ" dirty="0"/>
              <a:t>•</a:t>
            </a:r>
            <a:r>
              <a:rPr lang="cs-CZ" b="1" i="1" dirty="0"/>
              <a:t>dohoda,</a:t>
            </a:r>
          </a:p>
          <a:p>
            <a:r>
              <a:rPr lang="cs-CZ" b="1" i="1" dirty="0"/>
              <a:t>•uplynutí času,</a:t>
            </a:r>
          </a:p>
          <a:p>
            <a:r>
              <a:rPr lang="cs-CZ" b="1" i="1" dirty="0"/>
              <a:t>•zápočet,</a:t>
            </a:r>
          </a:p>
          <a:p>
            <a:r>
              <a:rPr lang="cs-CZ" b="1" i="1" dirty="0"/>
              <a:t>•výpověď,</a:t>
            </a:r>
          </a:p>
          <a:p>
            <a:r>
              <a:rPr lang="cs-CZ" b="1" i="1" dirty="0"/>
              <a:t>•odstoupení od smlouvy.</a:t>
            </a:r>
          </a:p>
          <a:p>
            <a:r>
              <a:rPr lang="cs-CZ" b="1" i="1" dirty="0"/>
              <a:t>Vedle nich existují i další skutečnosti, které zakládají zánik smluvního vztahu, jako např. zmaření účelu smlouvy, nemožnost plnění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3075" name="Picture 3" descr="C:\Users\pc\AppData\Local\Microsoft\Windows\Temporary Internet Files\Content.IE5\3LN1A42O\MC9003787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060849"/>
            <a:ext cx="3024336" cy="2309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34315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43669" y="548680"/>
            <a:ext cx="7600950" cy="2171700"/>
          </a:xfrm>
        </p:spPr>
        <p:txBody>
          <a:bodyPr>
            <a:normAutofit fontScale="90000"/>
          </a:bodyPr>
          <a:lstStyle/>
          <a:p>
            <a:r>
              <a:rPr lang="cs-CZ" dirty="0"/>
              <a:t>Přesná pravidla odstupování od kupní smlouvy stanovuje zákon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2602830"/>
            <a:ext cx="5257800" cy="3913188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Velice </a:t>
            </a:r>
            <a:r>
              <a:rPr lang="cs-CZ" sz="2800" b="1" dirty="0">
                <a:solidFill>
                  <a:schemeClr val="bg2">
                    <a:lumMod val="50000"/>
                  </a:schemeClr>
                </a:solidFill>
              </a:rPr>
              <a:t>důležité je odlišit od sebe dvě základní skutečnosti </a:t>
            </a:r>
            <a:endParaRPr lang="cs-CZ" sz="28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68580" indent="0">
              <a:buNone/>
            </a:pP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pPr marL="6858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zda </a:t>
            </a:r>
            <a:r>
              <a:rPr lang="cs-CZ" sz="2800" b="1" dirty="0"/>
              <a:t>byla kupní smlouva </a:t>
            </a:r>
            <a:r>
              <a:rPr lang="cs-CZ" sz="2800" b="1" dirty="0" smtClean="0"/>
              <a:t>      uzavřena </a:t>
            </a:r>
            <a:r>
              <a:rPr lang="cs-CZ" sz="2800" b="1" dirty="0"/>
              <a:t>mimo prostory určené k podnikání </a:t>
            </a:r>
            <a:r>
              <a:rPr lang="cs-CZ" sz="2800" b="1" dirty="0" smtClean="0"/>
              <a:t>(předváděcí </a:t>
            </a:r>
            <a:r>
              <a:rPr lang="cs-CZ" sz="2800" b="1" dirty="0"/>
              <a:t>akce, prodejní zájezdy…), </a:t>
            </a:r>
            <a:endParaRPr lang="cs-CZ" sz="2800" b="1" dirty="0" smtClean="0"/>
          </a:p>
        </p:txBody>
      </p:sp>
      <p:sp>
        <p:nvSpPr>
          <p:cNvPr id="5" name="Pěticípá hvězda 4"/>
          <p:cNvSpPr/>
          <p:nvPr/>
        </p:nvSpPr>
        <p:spPr>
          <a:xfrm>
            <a:off x="10840" y="371703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2104" y="4293096"/>
            <a:ext cx="2409825" cy="116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59909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1377950" y="1484313"/>
            <a:ext cx="7766050" cy="4608512"/>
          </a:xfrm>
        </p:spPr>
        <p:txBody>
          <a:bodyPr>
            <a:normAutofit/>
          </a:bodyPr>
          <a:lstStyle/>
          <a:p>
            <a:r>
              <a:rPr lang="cs-CZ" dirty="0" smtClean="0"/>
              <a:t>     Či na </a:t>
            </a:r>
            <a:r>
              <a:rPr lang="cs-CZ" dirty="0"/>
              <a:t>dálku ( přes internet, telefonicky..) 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nebo </a:t>
            </a:r>
            <a:r>
              <a:rPr lang="cs-CZ" dirty="0"/>
              <a:t>třetím způsobem je její sepsání v klasickém kamenném obchodě či v provozovně prodejce</a:t>
            </a:r>
          </a:p>
          <a:p>
            <a:endParaRPr lang="cs-CZ" dirty="0"/>
          </a:p>
        </p:txBody>
      </p:sp>
      <p:sp>
        <p:nvSpPr>
          <p:cNvPr id="6" name="Pěticípá hvězda 5"/>
          <p:cNvSpPr/>
          <p:nvPr/>
        </p:nvSpPr>
        <p:spPr>
          <a:xfrm>
            <a:off x="467544" y="119675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Pěticípá hvězda 6"/>
          <p:cNvSpPr/>
          <p:nvPr/>
        </p:nvSpPr>
        <p:spPr>
          <a:xfrm rot="9794742" flipV="1">
            <a:off x="323528" y="3785779"/>
            <a:ext cx="1202432" cy="153387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3LN1A42O\MP9004486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174442"/>
            <a:ext cx="4672012" cy="1933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87303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83568" y="260648"/>
            <a:ext cx="7239000" cy="1143000"/>
          </a:xfrm>
        </p:spPr>
        <p:txBody>
          <a:bodyPr/>
          <a:lstStyle/>
          <a:p>
            <a:r>
              <a:rPr lang="cs-CZ" dirty="0" smtClean="0"/>
              <a:t>Obsah smlouvy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609725"/>
            <a:ext cx="7488832" cy="4846638"/>
          </a:xfrm>
        </p:spPr>
        <p:txBody>
          <a:bodyPr/>
          <a:lstStyle/>
          <a:p>
            <a:r>
              <a:rPr lang="cs-CZ" dirty="0" smtClean="0"/>
              <a:t>Datum a podpis kupujícího prodávajícího</a:t>
            </a:r>
          </a:p>
          <a:p>
            <a:r>
              <a:rPr lang="cs-CZ" dirty="0" smtClean="0"/>
              <a:t>Popis zboží – může být i fotografie</a:t>
            </a:r>
          </a:p>
          <a:p>
            <a:r>
              <a:rPr lang="cs-CZ" dirty="0" smtClean="0"/>
              <a:t>Cena  zboží, měna</a:t>
            </a:r>
          </a:p>
          <a:p>
            <a:r>
              <a:rPr lang="cs-CZ" dirty="0" smtClean="0"/>
              <a:t>Forma úhrady – hotovost</a:t>
            </a:r>
            <a:r>
              <a:rPr lang="cs-CZ" dirty="0" smtClean="0"/>
              <a:t>, splátka</a:t>
            </a:r>
            <a:endParaRPr lang="cs-CZ" dirty="0" smtClean="0"/>
          </a:p>
          <a:p>
            <a:r>
              <a:rPr lang="cs-CZ" dirty="0" smtClean="0"/>
              <a:t>Po domluvě záruka</a:t>
            </a:r>
          </a:p>
          <a:p>
            <a:r>
              <a:rPr lang="cs-CZ" dirty="0" smtClean="0"/>
              <a:t>Termín dodání zboží</a:t>
            </a:r>
          </a:p>
          <a:p>
            <a:r>
              <a:rPr lang="cs-CZ" dirty="0" smtClean="0"/>
              <a:t> Při on-line odběru adresu kupujícího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ODIJPQHP\MP9004387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132856"/>
            <a:ext cx="239688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70030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Triků předváděcích agentur je mnoho, ale určitě se vyplatí veliká obezřetnost a pozor na </a:t>
            </a:r>
            <a:r>
              <a:rPr lang="cs-CZ" sz="3200" b="1" dirty="0"/>
              <a:t>dodatky ke kupní smlouvě, které jsou psány menším písmem.</a:t>
            </a:r>
          </a:p>
          <a:p>
            <a:endParaRPr lang="cs-CZ" sz="3200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2" name="Picture 4" descr="C:\Users\pc\AppData\Local\Microsoft\Windows\Temporary Internet Files\Content.IE5\ZDF71663\MC9003008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78231"/>
            <a:ext cx="1812341" cy="118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ODIJPQHP\MC9001963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345439"/>
            <a:ext cx="1814170" cy="17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3342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nemusí obsahovat kupní </a:t>
            </a:r>
            <a:r>
              <a:rPr lang="cs-CZ" dirty="0" smtClean="0"/>
              <a:t>smlouva? </a:t>
            </a:r>
            <a:r>
              <a:rPr lang="cs-CZ" dirty="0" smtClean="0"/>
              <a:t>Vyškrtni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povinnost prodávajícího dodat zboží do určitého data </a:t>
            </a:r>
            <a:endParaRPr lang="cs-CZ" dirty="0" smtClean="0"/>
          </a:p>
          <a:p>
            <a:r>
              <a:rPr lang="cs-CZ" dirty="0"/>
              <a:t>z</a:t>
            </a:r>
            <a:r>
              <a:rPr lang="cs-CZ" dirty="0" smtClean="0"/>
              <a:t>áruku na prodávané zboží</a:t>
            </a:r>
          </a:p>
          <a:p>
            <a:r>
              <a:rPr lang="cs-CZ" dirty="0"/>
              <a:t>f</a:t>
            </a:r>
            <a:r>
              <a:rPr lang="cs-CZ" dirty="0" smtClean="0"/>
              <a:t>otografie prodávajícího</a:t>
            </a:r>
          </a:p>
          <a:p>
            <a:r>
              <a:rPr lang="cs-CZ" dirty="0" smtClean="0"/>
              <a:t>přesný popis zboží</a:t>
            </a:r>
          </a:p>
          <a:p>
            <a:r>
              <a:rPr lang="cs-CZ" dirty="0"/>
              <a:t>d</a:t>
            </a:r>
            <a:r>
              <a:rPr lang="cs-CZ" dirty="0" smtClean="0"/>
              <a:t>atum</a:t>
            </a:r>
          </a:p>
          <a:p>
            <a:r>
              <a:rPr lang="cs-CZ" dirty="0"/>
              <a:t>j</a:t>
            </a:r>
            <a:r>
              <a:rPr lang="cs-CZ" dirty="0" smtClean="0"/>
              <a:t>méno a podpis</a:t>
            </a:r>
          </a:p>
          <a:p>
            <a:r>
              <a:rPr lang="cs-CZ" dirty="0"/>
              <a:t>f</a:t>
            </a:r>
            <a:r>
              <a:rPr lang="cs-CZ" dirty="0" smtClean="0"/>
              <a:t>otky zboží</a:t>
            </a:r>
          </a:p>
          <a:p>
            <a:r>
              <a:rPr lang="cs-CZ" dirty="0" smtClean="0"/>
              <a:t>jména dětí kupujícího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0718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068960"/>
            <a:ext cx="7239000" cy="4846320"/>
          </a:xfrm>
        </p:spPr>
        <p:txBody>
          <a:bodyPr/>
          <a:lstStyle/>
          <a:p>
            <a:r>
              <a:rPr lang="cs-CZ" dirty="0" smtClean="0"/>
              <a:t>Klipart – www.office.</a:t>
            </a:r>
            <a:r>
              <a:rPr lang="cs-CZ" smtClean="0"/>
              <a:t>microsoft.com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18870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567</TotalTime>
  <Words>314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Snímek 1</vt:lpstr>
      <vt:lpstr>Snímek 2</vt:lpstr>
      <vt:lpstr>      Mezi nejběžnější způsoby ukončení smluvního vztahu mj. patří: </vt:lpstr>
      <vt:lpstr>Přesná pravidla odstupování od kupní smlouvy stanovuje zákon  </vt:lpstr>
      <vt:lpstr>Snímek 5</vt:lpstr>
      <vt:lpstr>Obsah smlouvy</vt:lpstr>
      <vt:lpstr>POZOR!!!</vt:lpstr>
      <vt:lpstr>Co nemusí obsahovat kupní smlouva? Vyškrtni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68</cp:revision>
  <dcterms:created xsi:type="dcterms:W3CDTF">2013-10-28T22:32:28Z</dcterms:created>
  <dcterms:modified xsi:type="dcterms:W3CDTF">2014-09-16T10:16:34Z</dcterms:modified>
</cp:coreProperties>
</file>